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4" r:id="rId2"/>
    <p:sldId id="281" r:id="rId3"/>
    <p:sldId id="259" r:id="rId4"/>
    <p:sldId id="284" r:id="rId5"/>
    <p:sldId id="282" r:id="rId6"/>
    <p:sldId id="283" r:id="rId7"/>
    <p:sldId id="285" r:id="rId8"/>
    <p:sldId id="279" r:id="rId9"/>
    <p:sldId id="278" r:id="rId10"/>
    <p:sldId id="286" r:id="rId11"/>
    <p:sldId id="287" r:id="rId12"/>
    <p:sldId id="288" r:id="rId13"/>
    <p:sldId id="290" r:id="rId14"/>
    <p:sldId id="291" r:id="rId15"/>
    <p:sldId id="292" r:id="rId16"/>
    <p:sldId id="289"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506" userDrawn="1">
          <p15:clr>
            <a:srgbClr val="A4A3A4"/>
          </p15:clr>
        </p15:guide>
        <p15:guide id="3" orient="horz" pos="2047" userDrawn="1">
          <p15:clr>
            <a:srgbClr val="A4A3A4"/>
          </p15:clr>
        </p15:guide>
        <p15:guide id="4" orient="horz" pos="2636" userDrawn="1">
          <p15:clr>
            <a:srgbClr val="A4A3A4"/>
          </p15:clr>
        </p15:guide>
        <p15:guide id="5" orient="horz" pos="3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65" autoAdjust="0"/>
  </p:normalViewPr>
  <p:slideViewPr>
    <p:cSldViewPr snapToGrid="0" showGuides="1">
      <p:cViewPr varScale="1">
        <p:scale>
          <a:sx n="81" d="100"/>
          <a:sy n="81" d="100"/>
        </p:scale>
        <p:origin x="677" y="67"/>
      </p:cViewPr>
      <p:guideLst>
        <p:guide orient="horz" pos="640"/>
        <p:guide pos="506"/>
        <p:guide orient="horz" pos="2047"/>
        <p:guide orient="horz" pos="2636"/>
        <p:guide orient="horz" pos="37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F3D5F-1075-49B9-871B-2DC7A41779C5}"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9B31E-4225-4015-ADE7-26E5EDE3E620}" type="slidenum">
              <a:rPr lang="en-US" smtClean="0"/>
              <a:t>‹#›</a:t>
            </a:fld>
            <a:endParaRPr lang="en-US"/>
          </a:p>
        </p:txBody>
      </p:sp>
    </p:spTree>
    <p:extLst>
      <p:ext uri="{BB962C8B-B14F-4D97-AF65-F5344CB8AC3E}">
        <p14:creationId xmlns:p14="http://schemas.microsoft.com/office/powerpoint/2010/main" val="359155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14 different models</a:t>
            </a:r>
          </a:p>
        </p:txBody>
      </p:sp>
      <p:sp>
        <p:nvSpPr>
          <p:cNvPr id="4" name="Slide Number Placeholder 3"/>
          <p:cNvSpPr>
            <a:spLocks noGrp="1"/>
          </p:cNvSpPr>
          <p:nvPr>
            <p:ph type="sldNum" sz="quarter" idx="5"/>
          </p:nvPr>
        </p:nvSpPr>
        <p:spPr/>
        <p:txBody>
          <a:bodyPr/>
          <a:lstStyle/>
          <a:p>
            <a:fld id="{B1B9B31E-4225-4015-ADE7-26E5EDE3E620}" type="slidenum">
              <a:rPr lang="en-US" smtClean="0"/>
              <a:t>6</a:t>
            </a:fld>
            <a:endParaRPr lang="en-US"/>
          </a:p>
        </p:txBody>
      </p:sp>
    </p:spTree>
    <p:extLst>
      <p:ext uri="{BB962C8B-B14F-4D97-AF65-F5344CB8AC3E}">
        <p14:creationId xmlns:p14="http://schemas.microsoft.com/office/powerpoint/2010/main" val="81560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12121"/>
                </a:solidFill>
                <a:effectLst/>
                <a:latin typeface="Courier New" panose="02070309020205020404" pitchFamily="49" charset="0"/>
              </a:rPr>
              <a:t>ReduceLROnPlateau</a:t>
            </a:r>
            <a:r>
              <a:rPr lang="en-US" b="0" i="0" dirty="0">
                <a:solidFill>
                  <a:srgbClr val="212121"/>
                </a:solidFill>
                <a:effectLst/>
                <a:latin typeface="Courier New" panose="02070309020205020404" pitchFamily="49" charset="0"/>
              </a:rPr>
              <a:t> reducing learning rate</a:t>
            </a:r>
            <a:endParaRPr lang="en-US" dirty="0"/>
          </a:p>
        </p:txBody>
      </p:sp>
      <p:sp>
        <p:nvSpPr>
          <p:cNvPr id="4" name="Slide Number Placeholder 3"/>
          <p:cNvSpPr>
            <a:spLocks noGrp="1"/>
          </p:cNvSpPr>
          <p:nvPr>
            <p:ph type="sldNum" sz="quarter" idx="5"/>
          </p:nvPr>
        </p:nvSpPr>
        <p:spPr/>
        <p:txBody>
          <a:bodyPr/>
          <a:lstStyle/>
          <a:p>
            <a:fld id="{B1B9B31E-4225-4015-ADE7-26E5EDE3E620}" type="slidenum">
              <a:rPr lang="en-US" smtClean="0"/>
              <a:t>14</a:t>
            </a:fld>
            <a:endParaRPr lang="en-US"/>
          </a:p>
        </p:txBody>
      </p:sp>
    </p:spTree>
    <p:extLst>
      <p:ext uri="{BB962C8B-B14F-4D97-AF65-F5344CB8AC3E}">
        <p14:creationId xmlns:p14="http://schemas.microsoft.com/office/powerpoint/2010/main" val="182005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400800"/>
            <a:ext cx="12191986"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52603"/>
            <a:ext cx="12191986"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6">
            <a:extLst>
              <a:ext uri="{FF2B5EF4-FFF2-40B4-BE49-F238E27FC236}">
                <a16:creationId xmlns:a16="http://schemas.microsoft.com/office/drawing/2014/main" id="{4F7D2846-AC12-4940-BA42-DB2044C1B362}"/>
              </a:ext>
            </a:extLst>
          </p:cNvPr>
          <p:cNvSpPr>
            <a:spLocks noGrp="1"/>
          </p:cNvSpPr>
          <p:nvPr>
            <p:ph type="dt" sz="half" idx="10"/>
          </p:nvPr>
        </p:nvSpPr>
        <p:spPr>
          <a:xfrm>
            <a:off x="94103" y="6446837"/>
            <a:ext cx="2472271" cy="365125"/>
          </a:xfrm>
        </p:spPr>
        <p:txBody>
          <a:bodyPr/>
          <a:lstStyle>
            <a:lvl1pPr>
              <a:defRPr sz="1200"/>
            </a:lvl1pPr>
          </a:lstStyle>
          <a:p>
            <a:r>
              <a:rPr lang="en-US"/>
              <a:t>10-02-2023</a:t>
            </a:r>
            <a:endParaRPr lang="en-IN" dirty="0"/>
          </a:p>
        </p:txBody>
      </p:sp>
      <p:sp>
        <p:nvSpPr>
          <p:cNvPr id="11" name="Footer Placeholder 7">
            <a:extLst>
              <a:ext uri="{FF2B5EF4-FFF2-40B4-BE49-F238E27FC236}">
                <a16:creationId xmlns:a16="http://schemas.microsoft.com/office/drawing/2014/main" id="{7EA2AABA-7B44-4324-9AF8-2338D452E93F}"/>
              </a:ext>
            </a:extLst>
          </p:cNvPr>
          <p:cNvSpPr>
            <a:spLocks noGrp="1"/>
          </p:cNvSpPr>
          <p:nvPr>
            <p:ph type="ftr" sz="quarter" idx="11"/>
          </p:nvPr>
        </p:nvSpPr>
        <p:spPr>
          <a:xfrm>
            <a:off x="3686185" y="6459785"/>
            <a:ext cx="4822804" cy="365125"/>
          </a:xfrm>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12" name="Slide Number Placeholder 8">
            <a:extLst>
              <a:ext uri="{FF2B5EF4-FFF2-40B4-BE49-F238E27FC236}">
                <a16:creationId xmlns:a16="http://schemas.microsoft.com/office/drawing/2014/main" id="{78879D6D-02F2-4DEF-8A0C-6CEBEB4FBF65}"/>
              </a:ext>
            </a:extLst>
          </p:cNvPr>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spTree>
    <p:extLst>
      <p:ext uri="{BB962C8B-B14F-4D97-AF65-F5344CB8AC3E}">
        <p14:creationId xmlns:p14="http://schemas.microsoft.com/office/powerpoint/2010/main" val="437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10-02-2023</a:t>
            </a:r>
            <a:endParaRPr lang="en-IN"/>
          </a:p>
        </p:txBody>
      </p:sp>
      <p:sp>
        <p:nvSpPr>
          <p:cNvPr id="6" name="Footer Placeholder 5"/>
          <p:cNvSpPr>
            <a:spLocks noGrp="1"/>
          </p:cNvSpPr>
          <p:nvPr>
            <p:ph type="ftr" sz="quarter" idx="11"/>
          </p:nvPr>
        </p:nvSpPr>
        <p:spPr/>
        <p:txBody>
          <a:bodyPr/>
          <a:lstStyle/>
          <a:p>
            <a:r>
              <a:rPr lang="en-US"/>
              <a:t>Emotion Recognition From Speech and Beyond</a:t>
            </a:r>
            <a:endParaRPr lang="en-IN"/>
          </a:p>
        </p:txBody>
      </p:sp>
      <p:sp>
        <p:nvSpPr>
          <p:cNvPr id="7" name="Slide Number Placeholder 6"/>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54882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10-02-2023</a:t>
            </a:r>
            <a:endParaRPr lang="en-IN"/>
          </a:p>
        </p:txBody>
      </p:sp>
      <p:sp>
        <p:nvSpPr>
          <p:cNvPr id="5" name="Footer Placeholder 4"/>
          <p:cNvSpPr>
            <a:spLocks noGrp="1"/>
          </p:cNvSpPr>
          <p:nvPr>
            <p:ph type="ftr" sz="quarter" idx="11"/>
          </p:nvPr>
        </p:nvSpPr>
        <p:spPr/>
        <p:txBody>
          <a:bodyPr/>
          <a:lstStyle/>
          <a:p>
            <a:r>
              <a:rPr lang="en-US"/>
              <a:t>Emotion Recognition From Speech and Beyond</a:t>
            </a:r>
            <a:endParaRPr lang="en-IN"/>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103581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10-02-2023</a:t>
            </a:r>
            <a:endParaRPr lang="en-IN"/>
          </a:p>
        </p:txBody>
      </p:sp>
      <p:sp>
        <p:nvSpPr>
          <p:cNvPr id="5" name="Footer Placeholder 4"/>
          <p:cNvSpPr>
            <a:spLocks noGrp="1"/>
          </p:cNvSpPr>
          <p:nvPr>
            <p:ph type="ftr" sz="quarter" idx="11"/>
          </p:nvPr>
        </p:nvSpPr>
        <p:spPr/>
        <p:txBody>
          <a:bodyPr/>
          <a:lstStyle/>
          <a:p>
            <a:r>
              <a:rPr lang="en-US"/>
              <a:t>Emotion Recognition From Speech and Beyond</a:t>
            </a:r>
            <a:endParaRPr lang="en-IN"/>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21873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 name="Date Placeholder 6">
            <a:extLst>
              <a:ext uri="{FF2B5EF4-FFF2-40B4-BE49-F238E27FC236}">
                <a16:creationId xmlns:a16="http://schemas.microsoft.com/office/drawing/2014/main" id="{4F7D2846-AC12-4940-BA42-DB2044C1B362}"/>
              </a:ext>
            </a:extLst>
          </p:cNvPr>
          <p:cNvSpPr>
            <a:spLocks noGrp="1"/>
          </p:cNvSpPr>
          <p:nvPr>
            <p:ph type="dt" sz="half" idx="10"/>
          </p:nvPr>
        </p:nvSpPr>
        <p:spPr>
          <a:xfrm>
            <a:off x="94103" y="6446837"/>
            <a:ext cx="2472271" cy="365125"/>
          </a:xfrm>
        </p:spPr>
        <p:txBody>
          <a:bodyPr/>
          <a:lstStyle>
            <a:lvl1pPr>
              <a:defRPr sz="1200"/>
            </a:lvl1pPr>
          </a:lstStyle>
          <a:p>
            <a:r>
              <a:rPr lang="en-US"/>
              <a:t>10-02-2023</a:t>
            </a:r>
            <a:endParaRPr lang="en-IN" dirty="0"/>
          </a:p>
        </p:txBody>
      </p:sp>
      <p:sp>
        <p:nvSpPr>
          <p:cNvPr id="11" name="Footer Placeholder 7">
            <a:extLst>
              <a:ext uri="{FF2B5EF4-FFF2-40B4-BE49-F238E27FC236}">
                <a16:creationId xmlns:a16="http://schemas.microsoft.com/office/drawing/2014/main" id="{7EA2AABA-7B44-4324-9AF8-2338D452E93F}"/>
              </a:ext>
            </a:extLst>
          </p:cNvPr>
          <p:cNvSpPr>
            <a:spLocks noGrp="1"/>
          </p:cNvSpPr>
          <p:nvPr>
            <p:ph type="ftr" sz="quarter" idx="11"/>
          </p:nvPr>
        </p:nvSpPr>
        <p:spPr>
          <a:xfrm>
            <a:off x="3686185" y="6459785"/>
            <a:ext cx="4822804" cy="365125"/>
          </a:xfrm>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12" name="Slide Number Placeholder 8">
            <a:extLst>
              <a:ext uri="{FF2B5EF4-FFF2-40B4-BE49-F238E27FC236}">
                <a16:creationId xmlns:a16="http://schemas.microsoft.com/office/drawing/2014/main" id="{78879D6D-02F2-4DEF-8A0C-6CEBEB4FBF65}"/>
              </a:ext>
            </a:extLst>
          </p:cNvPr>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spTree>
    <p:extLst>
      <p:ext uri="{BB962C8B-B14F-4D97-AF65-F5344CB8AC3E}">
        <p14:creationId xmlns:p14="http://schemas.microsoft.com/office/powerpoint/2010/main" val="2862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a:t>10-02-2023</a:t>
            </a:r>
            <a:endParaRPr lang="en-IN" dirty="0"/>
          </a:p>
        </p:txBody>
      </p:sp>
      <p:sp>
        <p:nvSpPr>
          <p:cNvPr id="5" name="Footer Placeholder 4"/>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102656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10-02-2023</a:t>
            </a:r>
            <a:endParaRPr lang="en-IN" dirty="0"/>
          </a:p>
        </p:txBody>
      </p:sp>
      <p:sp>
        <p:nvSpPr>
          <p:cNvPr id="5" name="Footer Placeholder 4"/>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9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10-02-2023</a:t>
            </a:r>
            <a:endParaRPr lang="en-IN" dirty="0"/>
          </a:p>
        </p:txBody>
      </p:sp>
      <p:sp>
        <p:nvSpPr>
          <p:cNvPr id="6" name="Footer Placeholder 5"/>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7" name="Slide Number Placeholder 6"/>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36079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10-02-2023</a:t>
            </a:r>
            <a:endParaRPr lang="en-IN"/>
          </a:p>
        </p:txBody>
      </p:sp>
      <p:sp>
        <p:nvSpPr>
          <p:cNvPr id="8" name="Footer Placeholder 7"/>
          <p:cNvSpPr>
            <a:spLocks noGrp="1"/>
          </p:cNvSpPr>
          <p:nvPr>
            <p:ph type="ftr" sz="quarter" idx="11"/>
          </p:nvPr>
        </p:nvSpPr>
        <p:spPr/>
        <p:txBody>
          <a:bodyPr/>
          <a:lstStyle/>
          <a:p>
            <a:r>
              <a:rPr lang="en-US"/>
              <a:t>Emotion Recognition From Speech and Beyond</a:t>
            </a:r>
            <a:endParaRPr lang="en-IN"/>
          </a:p>
        </p:txBody>
      </p:sp>
      <p:sp>
        <p:nvSpPr>
          <p:cNvPr id="9" name="Slide Number Placeholder 8"/>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343152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6096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10-02-2023</a:t>
            </a:r>
            <a:endParaRPr lang="en-IN"/>
          </a:p>
        </p:txBody>
      </p:sp>
      <p:sp>
        <p:nvSpPr>
          <p:cNvPr id="4" name="Footer Placeholder 3"/>
          <p:cNvSpPr>
            <a:spLocks noGrp="1"/>
          </p:cNvSpPr>
          <p:nvPr>
            <p:ph type="ftr" sz="quarter" idx="11"/>
          </p:nvPr>
        </p:nvSpPr>
        <p:spPr/>
        <p:txBody>
          <a:bodyPr/>
          <a:lstStyle/>
          <a:p>
            <a:r>
              <a:rPr lang="en-US"/>
              <a:t>Emotion Recognition From Speech and Beyond</a:t>
            </a:r>
            <a:endParaRPr lang="en-IN"/>
          </a:p>
        </p:txBody>
      </p:sp>
      <p:sp>
        <p:nvSpPr>
          <p:cNvPr id="5" name="Slide Number Placeholder 4"/>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200320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798"/>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94103" y="6446837"/>
            <a:ext cx="2472271" cy="365125"/>
          </a:xfrm>
        </p:spPr>
        <p:txBody>
          <a:bodyPr/>
          <a:lstStyle>
            <a:lvl1pPr>
              <a:defRPr sz="1200"/>
            </a:lvl1pPr>
          </a:lstStyle>
          <a:p>
            <a:r>
              <a:rPr lang="en-US"/>
              <a:t>10-02-2023</a:t>
            </a:r>
            <a:endParaRPr lang="en-IN" dirty="0"/>
          </a:p>
        </p:txBody>
      </p:sp>
      <p:sp>
        <p:nvSpPr>
          <p:cNvPr id="8" name="Footer Placeholder 7"/>
          <p:cNvSpPr>
            <a:spLocks noGrp="1"/>
          </p:cNvSpPr>
          <p:nvPr>
            <p:ph type="ftr" sz="quarter" idx="11"/>
          </p:nvPr>
        </p:nvSpPr>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9" name="Slide Number Placeholder 8"/>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cxnSp>
        <p:nvCxnSpPr>
          <p:cNvPr id="3" name="Straight Connector 2">
            <a:extLst>
              <a:ext uri="{FF2B5EF4-FFF2-40B4-BE49-F238E27FC236}">
                <a16:creationId xmlns:a16="http://schemas.microsoft.com/office/drawing/2014/main" id="{201689E9-30B2-4D92-8215-CCF5820D8E12}"/>
              </a:ext>
            </a:extLst>
          </p:cNvPr>
          <p:cNvCxnSpPr/>
          <p:nvPr userDrawn="1"/>
        </p:nvCxnSpPr>
        <p:spPr>
          <a:xfrm>
            <a:off x="0" y="830755"/>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10C5C562-5BC4-E0FE-429B-D55E93C82DF0}"/>
              </a:ext>
            </a:extLst>
          </p:cNvPr>
          <p:cNvSpPr txBox="1">
            <a:spLocks/>
          </p:cNvSpPr>
          <p:nvPr userDrawn="1"/>
        </p:nvSpPr>
        <p:spPr>
          <a:xfrm>
            <a:off x="11037570" y="1"/>
            <a:ext cx="1154429" cy="8229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en-US"/>
            </a:defPPr>
            <a:lvl1pPr marL="0" algn="l"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dirty="0">
                <a:solidFill>
                  <a:schemeClr val="bg1"/>
                </a:solidFill>
              </a:rPr>
              <a:t>DLFA B2 TEAM 7</a:t>
            </a:r>
            <a:endParaRPr lang="en-IN" sz="1800" dirty="0">
              <a:solidFill>
                <a:schemeClr val="bg1"/>
              </a:solidFill>
            </a:endParaRPr>
          </a:p>
        </p:txBody>
      </p:sp>
    </p:spTree>
    <p:extLst>
      <p:ext uri="{BB962C8B-B14F-4D97-AF65-F5344CB8AC3E}">
        <p14:creationId xmlns:p14="http://schemas.microsoft.com/office/powerpoint/2010/main" val="18383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10-02-2023</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Emotion Recognition From Speech and Beyond</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E2BA73-EE50-403B-BDFA-8B12D5BE1CFF}" type="slidenum">
              <a:rPr lang="en-IN" smtClean="0"/>
              <a:t>‹#›</a:t>
            </a:fld>
            <a:endParaRPr lang="en-IN"/>
          </a:p>
        </p:txBody>
      </p:sp>
    </p:spTree>
    <p:extLst>
      <p:ext uri="{BB962C8B-B14F-4D97-AF65-F5344CB8AC3E}">
        <p14:creationId xmlns:p14="http://schemas.microsoft.com/office/powerpoint/2010/main" val="252129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10-02-2023</a:t>
            </a:r>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z="900">
                <a:latin typeface="+mn-lt"/>
              </a:rPr>
              <a:t>Emotion Recognition From Speech and Beyond</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E2BA73-EE50-403B-BDFA-8B12D5BE1C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18739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957C15-561E-40A7-855A-E5E293D8C37D}"/>
              </a:ext>
            </a:extLst>
          </p:cNvPr>
          <p:cNvSpPr>
            <a:spLocks noGrp="1"/>
          </p:cNvSpPr>
          <p:nvPr>
            <p:ph type="dt" sz="half" idx="10"/>
          </p:nvPr>
        </p:nvSpPr>
        <p:spPr/>
        <p:txBody>
          <a:bodyPr/>
          <a:lstStyle/>
          <a:p>
            <a:r>
              <a:rPr lang="en-US"/>
              <a:t>10-02-2023</a:t>
            </a:r>
            <a:endParaRPr lang="en-IN" dirty="0"/>
          </a:p>
        </p:txBody>
      </p:sp>
      <p:sp>
        <p:nvSpPr>
          <p:cNvPr id="5" name="Footer Placeholder 4">
            <a:extLst>
              <a:ext uri="{FF2B5EF4-FFF2-40B4-BE49-F238E27FC236}">
                <a16:creationId xmlns:a16="http://schemas.microsoft.com/office/drawing/2014/main" id="{9BFA6DB8-DF26-4F65-A14C-BCE17025864D}"/>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830FB025-9C2D-4095-B04F-5BC5F04A5667}"/>
              </a:ext>
            </a:extLst>
          </p:cNvPr>
          <p:cNvSpPr>
            <a:spLocks noGrp="1"/>
          </p:cNvSpPr>
          <p:nvPr>
            <p:ph type="sldNum" sz="quarter" idx="12"/>
          </p:nvPr>
        </p:nvSpPr>
        <p:spPr/>
        <p:txBody>
          <a:bodyPr/>
          <a:lstStyle/>
          <a:p>
            <a:fld id="{6FE2BA73-EE50-403B-BDFA-8B12D5BE1CFF}" type="slidenum">
              <a:rPr lang="en-IN" smtClean="0"/>
              <a:t>1</a:t>
            </a:fld>
            <a:endParaRPr lang="en-IN" dirty="0"/>
          </a:p>
        </p:txBody>
      </p:sp>
      <p:sp>
        <p:nvSpPr>
          <p:cNvPr id="12" name="Title 6">
            <a:extLst>
              <a:ext uri="{FF2B5EF4-FFF2-40B4-BE49-F238E27FC236}">
                <a16:creationId xmlns:a16="http://schemas.microsoft.com/office/drawing/2014/main" id="{314D7ECF-7278-8FA5-C1EF-917519A9B4B1}"/>
              </a:ext>
            </a:extLst>
          </p:cNvPr>
          <p:cNvSpPr txBox="1">
            <a:spLocks/>
          </p:cNvSpPr>
          <p:nvPr/>
        </p:nvSpPr>
        <p:spPr>
          <a:xfrm>
            <a:off x="533400" y="528320"/>
            <a:ext cx="11125200" cy="53441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r>
              <a:rPr lang="en-US" sz="3200" b="1" dirty="0">
                <a:latin typeface="+mn-lt"/>
              </a:rPr>
              <a:t>Project title: </a:t>
            </a:r>
            <a:r>
              <a:rPr lang="en-US" sz="3200" dirty="0">
                <a:latin typeface="+mn-lt"/>
              </a:rPr>
              <a:t>		Emotion Recognition From Speech and Beyond</a:t>
            </a:r>
            <a:br>
              <a:rPr lang="en-US" sz="3200" dirty="0">
                <a:latin typeface="+mn-lt"/>
              </a:rPr>
            </a:br>
            <a:r>
              <a:rPr lang="en-US" sz="3200" b="1" dirty="0">
                <a:latin typeface="+mn-lt"/>
              </a:rPr>
              <a:t>Domain: </a:t>
            </a:r>
            <a:r>
              <a:rPr lang="en-US" sz="3200" dirty="0">
                <a:latin typeface="+mn-lt"/>
              </a:rPr>
              <a:t>		Audio</a:t>
            </a:r>
            <a:br>
              <a:rPr lang="en-US" sz="3200" dirty="0">
                <a:latin typeface="+mn-lt"/>
              </a:rPr>
            </a:br>
            <a:r>
              <a:rPr lang="en-US" sz="3200" b="1" dirty="0">
                <a:latin typeface="+mn-lt"/>
              </a:rPr>
              <a:t>Supervisor: </a:t>
            </a:r>
            <a:r>
              <a:rPr lang="en-US" sz="3200" dirty="0">
                <a:latin typeface="+mn-lt"/>
              </a:rPr>
              <a:t>		Dr. Sriram Ganapathy</a:t>
            </a:r>
            <a:br>
              <a:rPr lang="en-US" sz="3200" dirty="0">
                <a:latin typeface="+mn-lt"/>
              </a:rPr>
            </a:br>
            <a:r>
              <a:rPr lang="en-US" sz="3200" b="1" dirty="0">
                <a:latin typeface="+mn-lt"/>
              </a:rPr>
              <a:t>Mentor: </a:t>
            </a:r>
            <a:r>
              <a:rPr lang="en-US" sz="3200" dirty="0">
                <a:latin typeface="+mn-lt"/>
              </a:rPr>
              <a:t>		Karthick Raja</a:t>
            </a:r>
            <a:br>
              <a:rPr lang="en-US" sz="3200" dirty="0">
                <a:latin typeface="+mn-lt"/>
              </a:rPr>
            </a:br>
            <a:r>
              <a:rPr lang="en-US" sz="3200" b="1" dirty="0">
                <a:latin typeface="+mn-lt"/>
              </a:rPr>
              <a:t>Team:</a:t>
            </a:r>
            <a:r>
              <a:rPr lang="en-US" sz="3200" dirty="0">
                <a:latin typeface="+mn-lt"/>
              </a:rPr>
              <a:t>		 	7</a:t>
            </a:r>
            <a:br>
              <a:rPr lang="en-US" sz="3200" dirty="0">
                <a:latin typeface="+mn-lt"/>
              </a:rPr>
            </a:br>
            <a:r>
              <a:rPr lang="en-US" sz="3200" b="1" dirty="0">
                <a:latin typeface="+mn-lt"/>
              </a:rPr>
              <a:t>Team members: 	</a:t>
            </a:r>
            <a:r>
              <a:rPr lang="en-US" sz="3200" dirty="0">
                <a:latin typeface="+mn-lt"/>
              </a:rPr>
              <a:t>Ranjit Patil</a:t>
            </a:r>
            <a:br>
              <a:rPr lang="en-US" sz="3200" b="1" dirty="0">
                <a:latin typeface="+mn-lt"/>
              </a:rPr>
            </a:br>
            <a:r>
              <a:rPr lang="en-US" sz="3200" b="1" dirty="0">
                <a:latin typeface="+mn-lt"/>
              </a:rPr>
              <a:t>			</a:t>
            </a:r>
            <a:r>
              <a:rPr lang="en-US" sz="3200" dirty="0" err="1">
                <a:latin typeface="+mn-lt"/>
              </a:rPr>
              <a:t>Paritosh</a:t>
            </a:r>
            <a:r>
              <a:rPr lang="en-US" sz="3200" dirty="0">
                <a:latin typeface="+mn-lt"/>
              </a:rPr>
              <a:t> </a:t>
            </a:r>
            <a:r>
              <a:rPr lang="en-US" sz="3200" dirty="0" err="1">
                <a:latin typeface="+mn-lt"/>
              </a:rPr>
              <a:t>Mangrulkar</a:t>
            </a:r>
            <a:br>
              <a:rPr lang="en-US" sz="3200" b="1" dirty="0">
                <a:latin typeface="+mn-lt"/>
              </a:rPr>
            </a:br>
            <a:r>
              <a:rPr lang="en-US" sz="3200" b="1" dirty="0">
                <a:latin typeface="+mn-lt"/>
              </a:rPr>
              <a:t>			</a:t>
            </a:r>
            <a:r>
              <a:rPr lang="en-US" sz="3200" dirty="0">
                <a:latin typeface="+mn-lt"/>
              </a:rPr>
              <a:t>Vijayalakshmi </a:t>
            </a:r>
            <a:r>
              <a:rPr lang="en-US" sz="3200" dirty="0" err="1">
                <a:latin typeface="+mn-lt"/>
              </a:rPr>
              <a:t>Padmanaban</a:t>
            </a:r>
            <a:br>
              <a:rPr lang="en-US" sz="3200" dirty="0">
                <a:latin typeface="+mn-lt"/>
              </a:rPr>
            </a:br>
            <a:r>
              <a:rPr lang="en-US" sz="3200" dirty="0">
                <a:latin typeface="+mn-lt"/>
              </a:rPr>
              <a:t>			Balaji Raghavan</a:t>
            </a:r>
            <a:br>
              <a:rPr lang="en-US" sz="3200" dirty="0">
                <a:latin typeface="+mn-lt"/>
              </a:rPr>
            </a:br>
            <a:r>
              <a:rPr lang="en-US" sz="3200" dirty="0">
                <a:latin typeface="+mn-lt"/>
              </a:rPr>
              <a:t>			</a:t>
            </a:r>
            <a:r>
              <a:rPr lang="en-US" sz="3200" dirty="0" err="1">
                <a:latin typeface="+mn-lt"/>
              </a:rPr>
              <a:t>Tamilselvan</a:t>
            </a:r>
            <a:r>
              <a:rPr lang="en-US" sz="3200" dirty="0">
                <a:latin typeface="+mn-lt"/>
              </a:rPr>
              <a:t> </a:t>
            </a:r>
            <a:r>
              <a:rPr lang="en-US" sz="3200" dirty="0" err="1">
                <a:latin typeface="+mn-lt"/>
              </a:rPr>
              <a:t>Sivanantham</a:t>
            </a:r>
            <a:br>
              <a:rPr lang="en-US" sz="3200" dirty="0">
                <a:latin typeface="+mn-lt"/>
              </a:rPr>
            </a:br>
            <a:r>
              <a:rPr lang="en-US" sz="3200" b="1" dirty="0">
                <a:latin typeface="+mn-lt"/>
              </a:rPr>
              <a:t>Date: 			</a:t>
            </a:r>
            <a:r>
              <a:rPr lang="en-US" sz="3200" dirty="0">
                <a:latin typeface="+mn-lt"/>
              </a:rPr>
              <a:t>10-February-2023</a:t>
            </a:r>
          </a:p>
        </p:txBody>
      </p:sp>
    </p:spTree>
    <p:extLst>
      <p:ext uri="{BB962C8B-B14F-4D97-AF65-F5344CB8AC3E}">
        <p14:creationId xmlns:p14="http://schemas.microsoft.com/office/powerpoint/2010/main" val="63923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C6C20BB-4E11-CABB-797B-AB2FB5D7D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621" y="1034548"/>
            <a:ext cx="4799481" cy="42325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B3B40CB-51C8-BD0F-C46C-AF862DAE2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93" y="868007"/>
            <a:ext cx="3494591" cy="29592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10</a:t>
            </a:fld>
            <a:endParaRPr lang="en-IN"/>
          </a:p>
        </p:txBody>
      </p:sp>
      <p:graphicFrame>
        <p:nvGraphicFramePr>
          <p:cNvPr id="5" name="Table 4">
            <a:extLst>
              <a:ext uri="{FF2B5EF4-FFF2-40B4-BE49-F238E27FC236}">
                <a16:creationId xmlns:a16="http://schemas.microsoft.com/office/drawing/2014/main" id="{E7C61FC6-A2F0-CD81-5016-A2FEEBAFB44F}"/>
              </a:ext>
            </a:extLst>
          </p:cNvPr>
          <p:cNvGraphicFramePr>
            <a:graphicFrameLocks noGrp="1"/>
          </p:cNvGraphicFramePr>
          <p:nvPr>
            <p:extLst>
              <p:ext uri="{D42A27DB-BD31-4B8C-83A1-F6EECF244321}">
                <p14:modId xmlns:p14="http://schemas.microsoft.com/office/powerpoint/2010/main" val="529939592"/>
              </p:ext>
            </p:extLst>
          </p:nvPr>
        </p:nvGraphicFramePr>
        <p:xfrm>
          <a:off x="838427" y="3838550"/>
          <a:ext cx="2583109" cy="1402080"/>
        </p:xfrm>
        <a:graphic>
          <a:graphicData uri="http://schemas.openxmlformats.org/drawingml/2006/table">
            <a:tbl>
              <a:tblPr bandRow="1">
                <a:tableStyleId>{8EC20E35-A176-4012-BC5E-935CFFF8708E}</a:tableStyleId>
              </a:tblPr>
              <a:tblGrid>
                <a:gridCol w="1470746">
                  <a:extLst>
                    <a:ext uri="{9D8B030D-6E8A-4147-A177-3AD203B41FA5}">
                      <a16:colId xmlns:a16="http://schemas.microsoft.com/office/drawing/2014/main" val="534104615"/>
                    </a:ext>
                  </a:extLst>
                </a:gridCol>
                <a:gridCol w="1112363">
                  <a:extLst>
                    <a:ext uri="{9D8B030D-6E8A-4147-A177-3AD203B41FA5}">
                      <a16:colId xmlns:a16="http://schemas.microsoft.com/office/drawing/2014/main" val="3224257450"/>
                    </a:ext>
                  </a:extLst>
                </a:gridCol>
              </a:tblGrid>
              <a:tr h="33654">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505599"/>
                  </a:ext>
                </a:extLst>
              </a:tr>
              <a:tr h="33654">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469534"/>
                  </a:ext>
                </a:extLst>
              </a:tr>
              <a:tr h="33654">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128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2862514"/>
                  </a:ext>
                </a:extLst>
              </a:tr>
              <a:tr h="33654">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417409"/>
                  </a:ext>
                </a:extLst>
              </a:tr>
              <a:tr h="33654">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0455684"/>
                  </a:ext>
                </a:extLst>
              </a:tr>
              <a:tr h="33654">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5761283"/>
                  </a:ext>
                </a:extLst>
              </a:tr>
              <a:tr h="33654">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1928242"/>
                  </a:ext>
                </a:extLst>
              </a:tr>
              <a:tr h="33654">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5029402"/>
                  </a:ext>
                </a:extLst>
              </a:tr>
            </a:tbl>
          </a:graphicData>
        </a:graphic>
      </p:graphicFrame>
      <p:graphicFrame>
        <p:nvGraphicFramePr>
          <p:cNvPr id="6" name="Table 5">
            <a:extLst>
              <a:ext uri="{FF2B5EF4-FFF2-40B4-BE49-F238E27FC236}">
                <a16:creationId xmlns:a16="http://schemas.microsoft.com/office/drawing/2014/main" id="{E410DD19-44BE-E9F8-72BD-6523E3C7DAD1}"/>
              </a:ext>
            </a:extLst>
          </p:cNvPr>
          <p:cNvGraphicFramePr>
            <a:graphicFrameLocks noGrp="1"/>
          </p:cNvGraphicFramePr>
          <p:nvPr>
            <p:extLst>
              <p:ext uri="{D42A27DB-BD31-4B8C-83A1-F6EECF244321}">
                <p14:modId xmlns:p14="http://schemas.microsoft.com/office/powerpoint/2010/main" val="2483379906"/>
              </p:ext>
            </p:extLst>
          </p:nvPr>
        </p:nvGraphicFramePr>
        <p:xfrm>
          <a:off x="9320773" y="2210490"/>
          <a:ext cx="2638825" cy="1402080"/>
        </p:xfrm>
        <a:graphic>
          <a:graphicData uri="http://schemas.openxmlformats.org/drawingml/2006/table">
            <a:tbl>
              <a:tblPr bandRow="1">
                <a:tableStyleId>{8EC20E35-A176-4012-BC5E-935CFFF8708E}</a:tableStyleId>
              </a:tblPr>
              <a:tblGrid>
                <a:gridCol w="1498600">
                  <a:extLst>
                    <a:ext uri="{9D8B030D-6E8A-4147-A177-3AD203B41FA5}">
                      <a16:colId xmlns:a16="http://schemas.microsoft.com/office/drawing/2014/main" val="2312151306"/>
                    </a:ext>
                  </a:extLst>
                </a:gridCol>
                <a:gridCol w="1140225">
                  <a:extLst>
                    <a:ext uri="{9D8B030D-6E8A-4147-A177-3AD203B41FA5}">
                      <a16:colId xmlns:a16="http://schemas.microsoft.com/office/drawing/2014/main" val="342877232"/>
                    </a:ext>
                  </a:extLst>
                </a:gridCol>
              </a:tblGrid>
              <a:tr h="102584">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9367840"/>
                  </a:ext>
                </a:extLst>
              </a:tr>
              <a:tr h="102584">
                <a:tc>
                  <a:txBody>
                    <a:bodyPr/>
                    <a:lstStyle/>
                    <a:p>
                      <a:pPr algn="l" fontAlgn="b"/>
                      <a:r>
                        <a:rPr lang="en-US" sz="1100" b="0" u="none" strike="noStrike">
                          <a:solidFill>
                            <a:srgbClr val="000000"/>
                          </a:solidFill>
                          <a:effectLst/>
                        </a:rPr>
                        <a:t>n_mels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6143694"/>
                  </a:ext>
                </a:extLst>
              </a:tr>
              <a:tr h="102584">
                <a:tc>
                  <a:txBody>
                    <a:bodyPr/>
                    <a:lstStyle/>
                    <a:p>
                      <a:pPr algn="l" fontAlgn="b"/>
                      <a:r>
                        <a:rPr lang="en-US" sz="1100" b="0" u="none" strike="noStrike" dirty="0" err="1">
                          <a:solidFill>
                            <a:srgbClr val="000000"/>
                          </a:solidFill>
                          <a:effectLst/>
                        </a:rPr>
                        <a:t>lstm_out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416352"/>
                  </a:ext>
                </a:extLst>
              </a:tr>
              <a:tr h="102584">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0163994"/>
                  </a:ext>
                </a:extLst>
              </a:tr>
              <a:tr h="102584">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6503082"/>
                  </a:ext>
                </a:extLst>
              </a:tr>
              <a:tr h="102584">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974342"/>
                  </a:ext>
                </a:extLst>
              </a:tr>
              <a:tr h="102584">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419466"/>
                  </a:ext>
                </a:extLst>
              </a:tr>
              <a:tr h="102584">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7288219"/>
                  </a:ext>
                </a:extLst>
              </a:tr>
            </a:tbl>
          </a:graphicData>
        </a:graphic>
      </p:graphicFrame>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Features</a:t>
            </a:r>
          </a:p>
        </p:txBody>
      </p:sp>
      <p:sp>
        <p:nvSpPr>
          <p:cNvPr id="8" name="TextBox 7">
            <a:extLst>
              <a:ext uri="{FF2B5EF4-FFF2-40B4-BE49-F238E27FC236}">
                <a16:creationId xmlns:a16="http://schemas.microsoft.com/office/drawing/2014/main" id="{6A04E231-3566-D17E-7E5F-F4867EBC36AE}"/>
              </a:ext>
            </a:extLst>
          </p:cNvPr>
          <p:cNvSpPr txBox="1"/>
          <p:nvPr/>
        </p:nvSpPr>
        <p:spPr>
          <a:xfrm>
            <a:off x="0" y="5267100"/>
            <a:ext cx="12192000" cy="1077218"/>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MFCC features having highest discrimination power are giving maximum average validation accuracy in comparison with chroma, log-</a:t>
            </a:r>
            <a:r>
              <a:rPr lang="en-US" sz="1600" dirty="0" err="1"/>
              <a:t>melspectrogram</a:t>
            </a:r>
            <a:r>
              <a:rPr lang="en-US" sz="1600" dirty="0"/>
              <a:t>, contrast and </a:t>
            </a:r>
            <a:r>
              <a:rPr lang="en-US" sz="1600" dirty="0" err="1"/>
              <a:t>tonnetz</a:t>
            </a:r>
            <a:r>
              <a:rPr lang="en-US" sz="1600" dirty="0"/>
              <a:t> acoustic features</a:t>
            </a:r>
          </a:p>
          <a:p>
            <a:pPr marL="285750" indent="-285750">
              <a:buFont typeface="Arial" panose="020B0604020202020204" pitchFamily="34" charset="0"/>
              <a:buChar char="•"/>
            </a:pPr>
            <a:r>
              <a:rPr lang="en-US" sz="1600" dirty="0"/>
              <a:t>There is no improvement in average validation accuracy if we combine different features with MFCC features. After normalization of features average validation accuracy is reducing drastically.</a:t>
            </a:r>
          </a:p>
        </p:txBody>
      </p:sp>
      <p:sp>
        <p:nvSpPr>
          <p:cNvPr id="9" name="Rectangle 8">
            <a:extLst>
              <a:ext uri="{FF2B5EF4-FFF2-40B4-BE49-F238E27FC236}">
                <a16:creationId xmlns:a16="http://schemas.microsoft.com/office/drawing/2014/main" id="{E547E60F-D08A-B798-AF05-DCCBB8187DC4}"/>
              </a:ext>
            </a:extLst>
          </p:cNvPr>
          <p:cNvSpPr/>
          <p:nvPr/>
        </p:nvSpPr>
        <p:spPr>
          <a:xfrm>
            <a:off x="779583" y="1461303"/>
            <a:ext cx="405068" cy="19489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B890AC-3469-85A3-69EF-68412470DB38}"/>
              </a:ext>
            </a:extLst>
          </p:cNvPr>
          <p:cNvSpPr/>
          <p:nvPr/>
        </p:nvSpPr>
        <p:spPr>
          <a:xfrm>
            <a:off x="4940664" y="1604340"/>
            <a:ext cx="1950329" cy="34578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7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3A8F808-0957-7A51-F4A1-01FCB3E24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289" y="863033"/>
            <a:ext cx="4213782" cy="332096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C94EA25-BE7F-28F2-BFF4-143851EA7E72}"/>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A04BF6D7-64CD-D40A-45B2-A95A0A54A20A}"/>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F66941CE-C912-A686-D783-A9F99B86A658}"/>
              </a:ext>
            </a:extLst>
          </p:cNvPr>
          <p:cNvSpPr>
            <a:spLocks noGrp="1"/>
          </p:cNvSpPr>
          <p:nvPr>
            <p:ph type="sldNum" sz="quarter" idx="12"/>
          </p:nvPr>
        </p:nvSpPr>
        <p:spPr/>
        <p:txBody>
          <a:bodyPr/>
          <a:lstStyle/>
          <a:p>
            <a:fld id="{6FE2BA73-EE50-403B-BDFA-8B12D5BE1CFF}" type="slidenum">
              <a:rPr lang="en-IN" smtClean="0"/>
              <a:pPr/>
              <a:t>11</a:t>
            </a:fld>
            <a:endParaRPr lang="en-IN"/>
          </a:p>
        </p:txBody>
      </p:sp>
      <p:graphicFrame>
        <p:nvGraphicFramePr>
          <p:cNvPr id="5" name="Table 4">
            <a:extLst>
              <a:ext uri="{FF2B5EF4-FFF2-40B4-BE49-F238E27FC236}">
                <a16:creationId xmlns:a16="http://schemas.microsoft.com/office/drawing/2014/main" id="{8E0C46D2-AD7D-77E7-4D1D-9DA1A9A082DB}"/>
              </a:ext>
            </a:extLst>
          </p:cNvPr>
          <p:cNvGraphicFramePr>
            <a:graphicFrameLocks noGrp="1"/>
          </p:cNvGraphicFramePr>
          <p:nvPr>
            <p:extLst>
              <p:ext uri="{D42A27DB-BD31-4B8C-83A1-F6EECF244321}">
                <p14:modId xmlns:p14="http://schemas.microsoft.com/office/powerpoint/2010/main" val="678578960"/>
              </p:ext>
            </p:extLst>
          </p:nvPr>
        </p:nvGraphicFramePr>
        <p:xfrm>
          <a:off x="2579407" y="4237042"/>
          <a:ext cx="2633616" cy="1463040"/>
        </p:xfrm>
        <a:graphic>
          <a:graphicData uri="http://schemas.openxmlformats.org/drawingml/2006/table">
            <a:tbl>
              <a:tblPr bandRow="1">
                <a:tableStyleId>{8EC20E35-A176-4012-BC5E-935CFFF8708E}</a:tableStyleId>
              </a:tblPr>
              <a:tblGrid>
                <a:gridCol w="1464843">
                  <a:extLst>
                    <a:ext uri="{9D8B030D-6E8A-4147-A177-3AD203B41FA5}">
                      <a16:colId xmlns:a16="http://schemas.microsoft.com/office/drawing/2014/main" val="1836309495"/>
                    </a:ext>
                  </a:extLst>
                </a:gridCol>
                <a:gridCol w="1168773">
                  <a:extLst>
                    <a:ext uri="{9D8B030D-6E8A-4147-A177-3AD203B41FA5}">
                      <a16:colId xmlns:a16="http://schemas.microsoft.com/office/drawing/2014/main" val="1982610435"/>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err="1">
                          <a:solidFill>
                            <a:srgbClr val="000000"/>
                          </a:solidFill>
                          <a:effectLst/>
                        </a:rPr>
                        <a:t>mfcc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62103"/>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0766311"/>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1562701"/>
                  </a:ext>
                </a:extLst>
              </a:tr>
              <a:tr h="182880">
                <a:tc>
                  <a:txBody>
                    <a:bodyPr/>
                    <a:lstStyle/>
                    <a:p>
                      <a:pPr algn="l" fontAlgn="b"/>
                      <a:r>
                        <a:rPr lang="en-US" sz="1100" b="0" u="none" strike="noStrike" dirty="0" err="1">
                          <a:solidFill>
                            <a:srgbClr val="000000"/>
                          </a:solidFill>
                          <a:effectLst/>
                        </a:rPr>
                        <a:t>n_filters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7576870"/>
                  </a:ext>
                </a:extLst>
              </a:tr>
              <a:tr h="182880">
                <a:tc>
                  <a:txBody>
                    <a:bodyPr/>
                    <a:lstStyle/>
                    <a:p>
                      <a:pPr algn="l" fontAlgn="b"/>
                      <a:r>
                        <a:rPr lang="en-US" sz="1100" b="0" u="none" strike="noStrike" dirty="0" err="1">
                          <a:solidFill>
                            <a:srgbClr val="000000"/>
                          </a:solidFill>
                          <a:effectLst/>
                        </a:rPr>
                        <a:t>kernel_size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4609032"/>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7621589"/>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6632604"/>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689195"/>
                  </a:ext>
                </a:extLst>
              </a:tr>
            </a:tbl>
          </a:graphicData>
        </a:graphic>
      </p:graphicFrame>
      <p:pic>
        <p:nvPicPr>
          <p:cNvPr id="5126" name="Picture 6">
            <a:extLst>
              <a:ext uri="{FF2B5EF4-FFF2-40B4-BE49-F238E27FC236}">
                <a16:creationId xmlns:a16="http://schemas.microsoft.com/office/drawing/2014/main" id="{7979AAB3-CA54-11D9-89C8-ED51364F4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84" y="938136"/>
            <a:ext cx="4389229" cy="32657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25ADE0E-78DB-8FB0-C52B-4CAB47EA4247}"/>
              </a:ext>
            </a:extLst>
          </p:cNvPr>
          <p:cNvGraphicFramePr>
            <a:graphicFrameLocks noGrp="1"/>
          </p:cNvGraphicFramePr>
          <p:nvPr>
            <p:extLst>
              <p:ext uri="{D42A27DB-BD31-4B8C-83A1-F6EECF244321}">
                <p14:modId xmlns:p14="http://schemas.microsoft.com/office/powerpoint/2010/main" val="1040367240"/>
              </p:ext>
            </p:extLst>
          </p:nvPr>
        </p:nvGraphicFramePr>
        <p:xfrm>
          <a:off x="7221665" y="4237039"/>
          <a:ext cx="2714187" cy="1463040"/>
        </p:xfrm>
        <a:graphic>
          <a:graphicData uri="http://schemas.openxmlformats.org/drawingml/2006/table">
            <a:tbl>
              <a:tblPr bandRow="1">
                <a:tableStyleId>{8EC20E35-A176-4012-BC5E-935CFFF8708E}</a:tableStyleId>
              </a:tblPr>
              <a:tblGrid>
                <a:gridCol w="1488703">
                  <a:extLst>
                    <a:ext uri="{9D8B030D-6E8A-4147-A177-3AD203B41FA5}">
                      <a16:colId xmlns:a16="http://schemas.microsoft.com/office/drawing/2014/main" val="2745299490"/>
                    </a:ext>
                  </a:extLst>
                </a:gridCol>
                <a:gridCol w="1225484">
                  <a:extLst>
                    <a:ext uri="{9D8B030D-6E8A-4147-A177-3AD203B41FA5}">
                      <a16:colId xmlns:a16="http://schemas.microsoft.com/office/drawing/2014/main" val="3599083749"/>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logmelspectrogram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155871"/>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7481005"/>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001307"/>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3299045"/>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3825746"/>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5203793"/>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2491254"/>
                  </a:ext>
                </a:extLst>
              </a:tr>
              <a:tr h="182880">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7570330"/>
                  </a:ext>
                </a:extLst>
              </a:tr>
            </a:tbl>
          </a:graphicData>
        </a:graphic>
      </p:graphicFrame>
      <p:sp>
        <p:nvSpPr>
          <p:cNvPr id="7" name="Rectangle 6">
            <a:extLst>
              <a:ext uri="{FF2B5EF4-FFF2-40B4-BE49-F238E27FC236}">
                <a16:creationId xmlns:a16="http://schemas.microsoft.com/office/drawing/2014/main" id="{90DD04DD-00E8-2879-1B0A-5A44DB483F3E}"/>
              </a:ext>
            </a:extLst>
          </p:cNvPr>
          <p:cNvSpPr/>
          <p:nvPr/>
        </p:nvSpPr>
        <p:spPr>
          <a:xfrm>
            <a:off x="157580"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MFCCs and Number of Mel Bands </a:t>
            </a:r>
          </a:p>
        </p:txBody>
      </p:sp>
      <p:sp>
        <p:nvSpPr>
          <p:cNvPr id="8" name="TextBox 7">
            <a:extLst>
              <a:ext uri="{FF2B5EF4-FFF2-40B4-BE49-F238E27FC236}">
                <a16:creationId xmlns:a16="http://schemas.microsoft.com/office/drawing/2014/main" id="{FFCE7A9D-E915-D232-E31E-A3BEE7C28E3A}"/>
              </a:ext>
            </a:extLst>
          </p:cNvPr>
          <p:cNvSpPr txBox="1"/>
          <p:nvPr/>
        </p:nvSpPr>
        <p:spPr>
          <a:xfrm>
            <a:off x="0" y="5757294"/>
            <a:ext cx="12192000" cy="584775"/>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Maximum average validation accuracy is observed for 30 MFCCs in case of MFCC features</a:t>
            </a:r>
          </a:p>
          <a:p>
            <a:pPr marL="285750" indent="-285750">
              <a:buFont typeface="Arial" panose="020B0604020202020204" pitchFamily="34" charset="0"/>
              <a:buChar char="•"/>
            </a:pPr>
            <a:r>
              <a:rPr lang="en-US" sz="1600" dirty="0"/>
              <a:t>Maximum average validation accuracy is observed for 20 # of Mel bands in case of log-</a:t>
            </a:r>
            <a:r>
              <a:rPr lang="en-US" sz="1600" dirty="0" err="1"/>
              <a:t>melspectrogram</a:t>
            </a:r>
            <a:r>
              <a:rPr lang="en-US" sz="1600" dirty="0"/>
              <a:t> features</a:t>
            </a:r>
          </a:p>
        </p:txBody>
      </p:sp>
      <p:sp>
        <p:nvSpPr>
          <p:cNvPr id="9" name="Rectangle 8">
            <a:extLst>
              <a:ext uri="{FF2B5EF4-FFF2-40B4-BE49-F238E27FC236}">
                <a16:creationId xmlns:a16="http://schemas.microsoft.com/office/drawing/2014/main" id="{85FB1551-F907-466B-02D2-DA9AC575A343}"/>
              </a:ext>
            </a:extLst>
          </p:cNvPr>
          <p:cNvSpPr/>
          <p:nvPr/>
        </p:nvSpPr>
        <p:spPr>
          <a:xfrm>
            <a:off x="3437255" y="1157919"/>
            <a:ext cx="719963" cy="28201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296926-487E-D8EF-34A7-814E79D49325}"/>
              </a:ext>
            </a:extLst>
          </p:cNvPr>
          <p:cNvSpPr/>
          <p:nvPr/>
        </p:nvSpPr>
        <p:spPr>
          <a:xfrm>
            <a:off x="8472742" y="1828800"/>
            <a:ext cx="1425402" cy="21587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52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124BD1A2-C897-B613-87EC-686EDFBCA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648" y="857647"/>
            <a:ext cx="3894604" cy="3035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7CAB016-1681-8E77-8CD0-67B4037E1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916" y="871326"/>
            <a:ext cx="4178420" cy="312951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EDF0BD2-CFE2-B0F9-EE84-57284E71B419}"/>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98734533-9399-9BCA-B7E1-30493E099B6D}"/>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37E8DC4-E43B-94BD-70CE-1AA53FDFA7BD}"/>
              </a:ext>
            </a:extLst>
          </p:cNvPr>
          <p:cNvSpPr>
            <a:spLocks noGrp="1"/>
          </p:cNvSpPr>
          <p:nvPr>
            <p:ph type="sldNum" sz="quarter" idx="12"/>
          </p:nvPr>
        </p:nvSpPr>
        <p:spPr/>
        <p:txBody>
          <a:bodyPr/>
          <a:lstStyle/>
          <a:p>
            <a:fld id="{6FE2BA73-EE50-403B-BDFA-8B12D5BE1CFF}" type="slidenum">
              <a:rPr lang="en-IN" smtClean="0"/>
              <a:pPr/>
              <a:t>12</a:t>
            </a:fld>
            <a:endParaRPr lang="en-IN"/>
          </a:p>
        </p:txBody>
      </p:sp>
      <p:pic>
        <p:nvPicPr>
          <p:cNvPr id="1026" name="Picture 2">
            <a:extLst>
              <a:ext uri="{FF2B5EF4-FFF2-40B4-BE49-F238E27FC236}">
                <a16:creationId xmlns:a16="http://schemas.microsoft.com/office/drawing/2014/main" id="{8B74E470-1D0F-17F2-BC37-7ED5F0A2A93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02" y="816104"/>
            <a:ext cx="3813410" cy="315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61970245-30B6-D41E-0C15-221222CA679C}"/>
              </a:ext>
            </a:extLst>
          </p:cNvPr>
          <p:cNvGraphicFramePr>
            <a:graphicFrameLocks noGrp="1"/>
          </p:cNvGraphicFramePr>
          <p:nvPr>
            <p:extLst>
              <p:ext uri="{D42A27DB-BD31-4B8C-83A1-F6EECF244321}">
                <p14:modId xmlns:p14="http://schemas.microsoft.com/office/powerpoint/2010/main" val="2241875119"/>
              </p:ext>
            </p:extLst>
          </p:nvPr>
        </p:nvGraphicFramePr>
        <p:xfrm>
          <a:off x="598065" y="4010852"/>
          <a:ext cx="2559913" cy="1463040"/>
        </p:xfrm>
        <a:graphic>
          <a:graphicData uri="http://schemas.openxmlformats.org/drawingml/2006/table">
            <a:tbl>
              <a:tblPr bandRow="1">
                <a:tableStyleId>{8EC20E35-A176-4012-BC5E-935CFFF8708E}</a:tableStyleId>
              </a:tblPr>
              <a:tblGrid>
                <a:gridCol w="1448568">
                  <a:extLst>
                    <a:ext uri="{9D8B030D-6E8A-4147-A177-3AD203B41FA5}">
                      <a16:colId xmlns:a16="http://schemas.microsoft.com/office/drawing/2014/main" val="3598744140"/>
                    </a:ext>
                  </a:extLst>
                </a:gridCol>
                <a:gridCol w="1111345">
                  <a:extLst>
                    <a:ext uri="{9D8B030D-6E8A-4147-A177-3AD203B41FA5}">
                      <a16:colId xmlns:a16="http://schemas.microsoft.com/office/drawing/2014/main" val="899423676"/>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956"/>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5683217"/>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8926500"/>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9087436"/>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7456435"/>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1190286"/>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8696384"/>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9948555"/>
                  </a:ext>
                </a:extLst>
              </a:tr>
            </a:tbl>
          </a:graphicData>
        </a:graphic>
      </p:graphicFrame>
      <p:sp>
        <p:nvSpPr>
          <p:cNvPr id="6" name="Rectangle 5">
            <a:extLst>
              <a:ext uri="{FF2B5EF4-FFF2-40B4-BE49-F238E27FC236}">
                <a16:creationId xmlns:a16="http://schemas.microsoft.com/office/drawing/2014/main" id="{DB679181-865B-D1C5-4011-FB7F9D57A78E}"/>
              </a:ext>
            </a:extLst>
          </p:cNvPr>
          <p:cNvSpPr/>
          <p:nvPr/>
        </p:nvSpPr>
        <p:spPr>
          <a:xfrm>
            <a:off x="157580"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LSTM units, number of Filters and Kernel Size</a:t>
            </a:r>
          </a:p>
        </p:txBody>
      </p:sp>
      <p:graphicFrame>
        <p:nvGraphicFramePr>
          <p:cNvPr id="7" name="Table 6">
            <a:extLst>
              <a:ext uri="{FF2B5EF4-FFF2-40B4-BE49-F238E27FC236}">
                <a16:creationId xmlns:a16="http://schemas.microsoft.com/office/drawing/2014/main" id="{9E88EEC8-5761-AB89-316E-575A0D86169A}"/>
              </a:ext>
            </a:extLst>
          </p:cNvPr>
          <p:cNvGraphicFramePr>
            <a:graphicFrameLocks noGrp="1"/>
          </p:cNvGraphicFramePr>
          <p:nvPr>
            <p:extLst>
              <p:ext uri="{D42A27DB-BD31-4B8C-83A1-F6EECF244321}">
                <p14:modId xmlns:p14="http://schemas.microsoft.com/office/powerpoint/2010/main" val="60291785"/>
              </p:ext>
            </p:extLst>
          </p:nvPr>
        </p:nvGraphicFramePr>
        <p:xfrm>
          <a:off x="6400775" y="4152751"/>
          <a:ext cx="2633249" cy="1280160"/>
        </p:xfrm>
        <a:graphic>
          <a:graphicData uri="http://schemas.openxmlformats.org/drawingml/2006/table">
            <a:tbl>
              <a:tblPr bandRow="1">
                <a:tableStyleId>{8EC20E35-A176-4012-BC5E-935CFFF8708E}</a:tableStyleId>
              </a:tblPr>
              <a:tblGrid>
                <a:gridCol w="1487592">
                  <a:extLst>
                    <a:ext uri="{9D8B030D-6E8A-4147-A177-3AD203B41FA5}">
                      <a16:colId xmlns:a16="http://schemas.microsoft.com/office/drawing/2014/main" val="879930474"/>
                    </a:ext>
                  </a:extLst>
                </a:gridCol>
                <a:gridCol w="1145657">
                  <a:extLst>
                    <a:ext uri="{9D8B030D-6E8A-4147-A177-3AD203B41FA5}">
                      <a16:colId xmlns:a16="http://schemas.microsoft.com/office/drawing/2014/main" val="3386268731"/>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488842"/>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6150300"/>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7756342"/>
                  </a:ext>
                </a:extLst>
              </a:tr>
              <a:tr h="182880">
                <a:tc>
                  <a:txBody>
                    <a:bodyPr/>
                    <a:lstStyle/>
                    <a:p>
                      <a:pPr algn="l" fontAlgn="b"/>
                      <a:r>
                        <a:rPr lang="en-US" sz="1100" b="0" u="none" strike="noStrike" dirty="0">
                          <a:solidFill>
                            <a:srgbClr val="000000"/>
                          </a:solidFill>
                          <a:effectLst/>
                        </a:rPr>
                        <a:t>normalization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797608"/>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2873334"/>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7344029"/>
                  </a:ext>
                </a:extLst>
              </a:tr>
              <a:tr h="182880">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615741"/>
                  </a:ext>
                </a:extLst>
              </a:tr>
            </a:tbl>
          </a:graphicData>
        </a:graphic>
      </p:graphicFrame>
      <p:sp>
        <p:nvSpPr>
          <p:cNvPr id="8" name="Rectangle 7">
            <a:extLst>
              <a:ext uri="{FF2B5EF4-FFF2-40B4-BE49-F238E27FC236}">
                <a16:creationId xmlns:a16="http://schemas.microsoft.com/office/drawing/2014/main" id="{94B8DF47-2440-4CC7-1CE1-A36EA15CE9D7}"/>
              </a:ext>
            </a:extLst>
          </p:cNvPr>
          <p:cNvSpPr/>
          <p:nvPr/>
        </p:nvSpPr>
        <p:spPr>
          <a:xfrm>
            <a:off x="3239296" y="1404594"/>
            <a:ext cx="576646" cy="24132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2459B1-18B8-58A3-EB58-BA82646946A3}"/>
              </a:ext>
            </a:extLst>
          </p:cNvPr>
          <p:cNvSpPr/>
          <p:nvPr/>
        </p:nvSpPr>
        <p:spPr>
          <a:xfrm>
            <a:off x="4485198" y="1329178"/>
            <a:ext cx="1246299" cy="24886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0EF9AF-CB22-FC0B-1BE1-D3223F00D186}"/>
              </a:ext>
            </a:extLst>
          </p:cNvPr>
          <p:cNvSpPr txBox="1"/>
          <p:nvPr/>
        </p:nvSpPr>
        <p:spPr>
          <a:xfrm>
            <a:off x="0" y="5512192"/>
            <a:ext cx="1219200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Increasing the number of LSTM units, increases the average validation accuracy. Maximum average validation accuracy is observed for 512 LSTM units</a:t>
            </a:r>
          </a:p>
          <a:p>
            <a:pPr marL="285750" indent="-285750">
              <a:buFont typeface="Arial" panose="020B0604020202020204" pitchFamily="34" charset="0"/>
              <a:buChar char="•"/>
            </a:pPr>
            <a:r>
              <a:rPr lang="en-US" sz="1600" dirty="0"/>
              <a:t>Maximum average validation accuracy is observed for 16# of Filters and Kernel Size of 3</a:t>
            </a:r>
          </a:p>
        </p:txBody>
      </p:sp>
      <p:sp>
        <p:nvSpPr>
          <p:cNvPr id="12" name="Rectangle 11">
            <a:extLst>
              <a:ext uri="{FF2B5EF4-FFF2-40B4-BE49-F238E27FC236}">
                <a16:creationId xmlns:a16="http://schemas.microsoft.com/office/drawing/2014/main" id="{F8D297BD-78A5-9643-48D1-63C84F46FE2B}"/>
              </a:ext>
            </a:extLst>
          </p:cNvPr>
          <p:cNvSpPr/>
          <p:nvPr/>
        </p:nvSpPr>
        <p:spPr>
          <a:xfrm>
            <a:off x="8680750" y="1329178"/>
            <a:ext cx="1246299" cy="2375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94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a:extLst>
              <a:ext uri="{FF2B5EF4-FFF2-40B4-BE49-F238E27FC236}">
                <a16:creationId xmlns:a16="http://schemas.microsoft.com/office/drawing/2014/main" id="{F902AC98-3604-8786-261D-D65500FF4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7" y="862526"/>
            <a:ext cx="3264829" cy="293431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B03BD31-8754-79F7-E739-81C866D11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726" y="862526"/>
            <a:ext cx="2788929" cy="30034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C61A714-41B3-6CEC-E66F-5D15345E9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914009"/>
            <a:ext cx="3199170" cy="342723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13</a:t>
            </a:fld>
            <a:endParaRPr lang="en-IN"/>
          </a:p>
        </p:txBody>
      </p:sp>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fontScale="92500"/>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Augmentations</a:t>
            </a:r>
          </a:p>
        </p:txBody>
      </p:sp>
      <p:sp>
        <p:nvSpPr>
          <p:cNvPr id="8" name="TextBox 7">
            <a:extLst>
              <a:ext uri="{FF2B5EF4-FFF2-40B4-BE49-F238E27FC236}">
                <a16:creationId xmlns:a16="http://schemas.microsoft.com/office/drawing/2014/main" id="{6A04E231-3566-D17E-7E5F-F4867EBC36AE}"/>
              </a:ext>
            </a:extLst>
          </p:cNvPr>
          <p:cNvSpPr txBox="1"/>
          <p:nvPr/>
        </p:nvSpPr>
        <p:spPr>
          <a:xfrm>
            <a:off x="1230" y="5508014"/>
            <a:ext cx="1219200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Spectrogram augmentation doesn’t improve the average validation accuracy</a:t>
            </a:r>
          </a:p>
          <a:p>
            <a:pPr marL="285750" indent="-285750">
              <a:buFont typeface="Arial" panose="020B0604020202020204" pitchFamily="34" charset="0"/>
              <a:buChar char="•"/>
            </a:pPr>
            <a:r>
              <a:rPr lang="en-US" sz="1600" dirty="0"/>
              <a:t>Average validation accuracy is significantly improved by using augmented audio files in train dataset</a:t>
            </a:r>
          </a:p>
          <a:p>
            <a:pPr marL="285750" indent="-285750">
              <a:buFont typeface="Arial" panose="020B0604020202020204" pitchFamily="34" charset="0"/>
              <a:buChar char="•"/>
            </a:pPr>
            <a:r>
              <a:rPr lang="en-US" sz="1600" dirty="0"/>
              <a:t>Maximum average validation accuracy is obtained by using all four types of audio data augmentations</a:t>
            </a:r>
          </a:p>
        </p:txBody>
      </p:sp>
      <p:sp>
        <p:nvSpPr>
          <p:cNvPr id="9" name="Rectangle 8">
            <a:extLst>
              <a:ext uri="{FF2B5EF4-FFF2-40B4-BE49-F238E27FC236}">
                <a16:creationId xmlns:a16="http://schemas.microsoft.com/office/drawing/2014/main" id="{E547E60F-D08A-B798-AF05-DCCBB8187DC4}"/>
              </a:ext>
            </a:extLst>
          </p:cNvPr>
          <p:cNvSpPr/>
          <p:nvPr/>
        </p:nvSpPr>
        <p:spPr>
          <a:xfrm>
            <a:off x="641023" y="1263192"/>
            <a:ext cx="1008668" cy="23567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D2A765-011F-807F-5E21-A26AFAA84BAF}"/>
              </a:ext>
            </a:extLst>
          </p:cNvPr>
          <p:cNvSpPr/>
          <p:nvPr/>
        </p:nvSpPr>
        <p:spPr>
          <a:xfrm>
            <a:off x="5251729" y="1395167"/>
            <a:ext cx="1045375" cy="228128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43DB6F73-3266-825D-A19B-7C8AD9F60149}"/>
              </a:ext>
            </a:extLst>
          </p:cNvPr>
          <p:cNvGraphicFramePr>
            <a:graphicFrameLocks noGrp="1"/>
          </p:cNvGraphicFramePr>
          <p:nvPr>
            <p:extLst>
              <p:ext uri="{D42A27DB-BD31-4B8C-83A1-F6EECF244321}">
                <p14:modId xmlns:p14="http://schemas.microsoft.com/office/powerpoint/2010/main" val="266539429"/>
              </p:ext>
            </p:extLst>
          </p:nvPr>
        </p:nvGraphicFramePr>
        <p:xfrm>
          <a:off x="415834" y="3871473"/>
          <a:ext cx="2620652" cy="1280160"/>
        </p:xfrm>
        <a:graphic>
          <a:graphicData uri="http://schemas.openxmlformats.org/drawingml/2006/table">
            <a:tbl>
              <a:tblPr bandRow="1">
                <a:tableStyleId>{8EC20E35-A176-4012-BC5E-935CFFF8708E}</a:tableStyleId>
              </a:tblPr>
              <a:tblGrid>
                <a:gridCol w="1508289">
                  <a:extLst>
                    <a:ext uri="{9D8B030D-6E8A-4147-A177-3AD203B41FA5}">
                      <a16:colId xmlns:a16="http://schemas.microsoft.com/office/drawing/2014/main" val="3928265474"/>
                    </a:ext>
                  </a:extLst>
                </a:gridCol>
                <a:gridCol w="1112363">
                  <a:extLst>
                    <a:ext uri="{9D8B030D-6E8A-4147-A177-3AD203B41FA5}">
                      <a16:colId xmlns:a16="http://schemas.microsoft.com/office/drawing/2014/main" val="4224380106"/>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99070"/>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8140440"/>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8962642"/>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4765212"/>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615019"/>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3080081"/>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3516643"/>
                  </a:ext>
                </a:extLst>
              </a:tr>
            </a:tbl>
          </a:graphicData>
        </a:graphic>
      </p:graphicFrame>
      <p:graphicFrame>
        <p:nvGraphicFramePr>
          <p:cNvPr id="13" name="Table 12">
            <a:extLst>
              <a:ext uri="{FF2B5EF4-FFF2-40B4-BE49-F238E27FC236}">
                <a16:creationId xmlns:a16="http://schemas.microsoft.com/office/drawing/2014/main" id="{FBF18601-A43D-74C7-943F-2959BC20A8AA}"/>
              </a:ext>
            </a:extLst>
          </p:cNvPr>
          <p:cNvGraphicFramePr>
            <a:graphicFrameLocks noGrp="1"/>
          </p:cNvGraphicFramePr>
          <p:nvPr>
            <p:extLst>
              <p:ext uri="{D42A27DB-BD31-4B8C-83A1-F6EECF244321}">
                <p14:modId xmlns:p14="http://schemas.microsoft.com/office/powerpoint/2010/main" val="2790215972"/>
              </p:ext>
            </p:extLst>
          </p:nvPr>
        </p:nvGraphicFramePr>
        <p:xfrm>
          <a:off x="3763701" y="3871763"/>
          <a:ext cx="2582579" cy="1463040"/>
        </p:xfrm>
        <a:graphic>
          <a:graphicData uri="http://schemas.openxmlformats.org/drawingml/2006/table">
            <a:tbl>
              <a:tblPr bandRow="1">
                <a:tableStyleId>{8EC20E35-A176-4012-BC5E-935CFFF8708E}</a:tableStyleId>
              </a:tblPr>
              <a:tblGrid>
                <a:gridCol w="1460500">
                  <a:extLst>
                    <a:ext uri="{9D8B030D-6E8A-4147-A177-3AD203B41FA5}">
                      <a16:colId xmlns:a16="http://schemas.microsoft.com/office/drawing/2014/main" val="2057321078"/>
                    </a:ext>
                  </a:extLst>
                </a:gridCol>
                <a:gridCol w="1122079">
                  <a:extLst>
                    <a:ext uri="{9D8B030D-6E8A-4147-A177-3AD203B41FA5}">
                      <a16:colId xmlns:a16="http://schemas.microsoft.com/office/drawing/2014/main" val="2532693332"/>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196029"/>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6252204"/>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6409625"/>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3779091"/>
                  </a:ext>
                </a:extLst>
              </a:tr>
              <a:tr h="182880">
                <a:tc>
                  <a:txBody>
                    <a:bodyPr/>
                    <a:lstStyle/>
                    <a:p>
                      <a:pPr algn="l" fontAlgn="b"/>
                      <a:r>
                        <a:rPr lang="en-US" sz="1100" b="0" u="none" strike="noStrike" dirty="0" err="1">
                          <a:solidFill>
                            <a:srgbClr val="000000"/>
                          </a:solidFill>
                          <a:effectLst/>
                        </a:rPr>
                        <a:t>kernel_size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9354874"/>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2918885"/>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2084993"/>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7297918"/>
                  </a:ext>
                </a:extLst>
              </a:tr>
            </a:tbl>
          </a:graphicData>
        </a:graphic>
      </p:graphicFrame>
      <p:graphicFrame>
        <p:nvGraphicFramePr>
          <p:cNvPr id="14" name="Table 13">
            <a:extLst>
              <a:ext uri="{FF2B5EF4-FFF2-40B4-BE49-F238E27FC236}">
                <a16:creationId xmlns:a16="http://schemas.microsoft.com/office/drawing/2014/main" id="{04FB3734-D015-51B5-5E66-695401BBF1E0}"/>
              </a:ext>
            </a:extLst>
          </p:cNvPr>
          <p:cNvGraphicFramePr>
            <a:graphicFrameLocks noGrp="1"/>
          </p:cNvGraphicFramePr>
          <p:nvPr>
            <p:extLst>
              <p:ext uri="{D42A27DB-BD31-4B8C-83A1-F6EECF244321}">
                <p14:modId xmlns:p14="http://schemas.microsoft.com/office/powerpoint/2010/main" val="3285954633"/>
              </p:ext>
            </p:extLst>
          </p:nvPr>
        </p:nvGraphicFramePr>
        <p:xfrm>
          <a:off x="7067110" y="1673085"/>
          <a:ext cx="1727543" cy="1463040"/>
        </p:xfrm>
        <a:graphic>
          <a:graphicData uri="http://schemas.openxmlformats.org/drawingml/2006/table">
            <a:tbl>
              <a:tblPr bandRow="1">
                <a:tableStyleId>{8EC20E35-A176-4012-BC5E-935CFFF8708E}</a:tableStyleId>
              </a:tblPr>
              <a:tblGrid>
                <a:gridCol w="1237350">
                  <a:extLst>
                    <a:ext uri="{9D8B030D-6E8A-4147-A177-3AD203B41FA5}">
                      <a16:colId xmlns:a16="http://schemas.microsoft.com/office/drawing/2014/main" val="1590885582"/>
                    </a:ext>
                  </a:extLst>
                </a:gridCol>
                <a:gridCol w="490193">
                  <a:extLst>
                    <a:ext uri="{9D8B030D-6E8A-4147-A177-3AD203B41FA5}">
                      <a16:colId xmlns:a16="http://schemas.microsoft.com/office/drawing/2014/main" val="1458593217"/>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0220472"/>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1626795"/>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2671126"/>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1452189"/>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650961"/>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48622"/>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9745610"/>
                  </a:ext>
                </a:extLst>
              </a:tr>
              <a:tr h="182880">
                <a:tc>
                  <a:txBody>
                    <a:bodyPr/>
                    <a:lstStyle/>
                    <a:p>
                      <a:pPr algn="l" fontAlgn="b"/>
                      <a:r>
                        <a:rPr lang="en-US" sz="1100" b="0" u="none" strike="noStrike" dirty="0" err="1">
                          <a:solidFill>
                            <a:srgbClr val="000000"/>
                          </a:solidFill>
                          <a:effectLst/>
                        </a:rPr>
                        <a:t>AudioAugmentation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TRUE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6393845"/>
                  </a:ext>
                </a:extLst>
              </a:tr>
            </a:tbl>
          </a:graphicData>
        </a:graphic>
      </p:graphicFrame>
      <p:sp>
        <p:nvSpPr>
          <p:cNvPr id="15" name="Rectangle 14">
            <a:extLst>
              <a:ext uri="{FF2B5EF4-FFF2-40B4-BE49-F238E27FC236}">
                <a16:creationId xmlns:a16="http://schemas.microsoft.com/office/drawing/2014/main" id="{4B161D36-038A-2BAA-7848-4A65E1DA4716}"/>
              </a:ext>
            </a:extLst>
          </p:cNvPr>
          <p:cNvSpPr/>
          <p:nvPr/>
        </p:nvSpPr>
        <p:spPr>
          <a:xfrm>
            <a:off x="11475720" y="1194816"/>
            <a:ext cx="620173" cy="21122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FF4BF5F9-2F92-DF88-C19E-94500255200C}"/>
              </a:ext>
            </a:extLst>
          </p:cNvPr>
          <p:cNvGraphicFramePr>
            <a:graphicFrameLocks noGrp="1"/>
          </p:cNvGraphicFramePr>
          <p:nvPr>
            <p:extLst>
              <p:ext uri="{D42A27DB-BD31-4B8C-83A1-F6EECF244321}">
                <p14:modId xmlns:p14="http://schemas.microsoft.com/office/powerpoint/2010/main" val="626986586"/>
              </p:ext>
            </p:extLst>
          </p:nvPr>
        </p:nvGraphicFramePr>
        <p:xfrm>
          <a:off x="6749592" y="4353395"/>
          <a:ext cx="5403009" cy="1112520"/>
        </p:xfrm>
        <a:graphic>
          <a:graphicData uri="http://schemas.openxmlformats.org/drawingml/2006/table">
            <a:tbl>
              <a:tblPr/>
              <a:tblGrid>
                <a:gridCol w="1791093">
                  <a:extLst>
                    <a:ext uri="{9D8B030D-6E8A-4147-A177-3AD203B41FA5}">
                      <a16:colId xmlns:a16="http://schemas.microsoft.com/office/drawing/2014/main" val="3473628840"/>
                    </a:ext>
                  </a:extLst>
                </a:gridCol>
                <a:gridCol w="659876">
                  <a:extLst>
                    <a:ext uri="{9D8B030D-6E8A-4147-A177-3AD203B41FA5}">
                      <a16:colId xmlns:a16="http://schemas.microsoft.com/office/drawing/2014/main" val="775878133"/>
                    </a:ext>
                  </a:extLst>
                </a:gridCol>
                <a:gridCol w="763571">
                  <a:extLst>
                    <a:ext uri="{9D8B030D-6E8A-4147-A177-3AD203B41FA5}">
                      <a16:colId xmlns:a16="http://schemas.microsoft.com/office/drawing/2014/main" val="1394637392"/>
                    </a:ext>
                  </a:extLst>
                </a:gridCol>
                <a:gridCol w="473051">
                  <a:extLst>
                    <a:ext uri="{9D8B030D-6E8A-4147-A177-3AD203B41FA5}">
                      <a16:colId xmlns:a16="http://schemas.microsoft.com/office/drawing/2014/main" val="3376116197"/>
                    </a:ext>
                  </a:extLst>
                </a:gridCol>
                <a:gridCol w="683681">
                  <a:extLst>
                    <a:ext uri="{9D8B030D-6E8A-4147-A177-3AD203B41FA5}">
                      <a16:colId xmlns:a16="http://schemas.microsoft.com/office/drawing/2014/main" val="4238050801"/>
                    </a:ext>
                  </a:extLst>
                </a:gridCol>
                <a:gridCol w="683681">
                  <a:extLst>
                    <a:ext uri="{9D8B030D-6E8A-4147-A177-3AD203B41FA5}">
                      <a16:colId xmlns:a16="http://schemas.microsoft.com/office/drawing/2014/main" val="243898624"/>
                    </a:ext>
                  </a:extLst>
                </a:gridCol>
                <a:gridCol w="348056">
                  <a:extLst>
                    <a:ext uri="{9D8B030D-6E8A-4147-A177-3AD203B41FA5}">
                      <a16:colId xmlns:a16="http://schemas.microsoft.com/office/drawing/2014/main" val="487451094"/>
                    </a:ext>
                  </a:extLst>
                </a:gridCol>
              </a:tblGrid>
              <a:tr h="107517">
                <a:tc rowSpan="2">
                  <a:txBody>
                    <a:bodyPr/>
                    <a:lstStyle/>
                    <a:p>
                      <a:pPr algn="ctr" fontAlgn="ctr"/>
                      <a:r>
                        <a:rPr lang="en-US" sz="1000" b="0" i="0" u="none" strike="noStrike" dirty="0">
                          <a:solidFill>
                            <a:srgbClr val="000000"/>
                          </a:solidFill>
                          <a:effectLst/>
                          <a:latin typeface="Calibri" panose="020F0502020204030204" pitchFamily="34" charset="0"/>
                        </a:rPr>
                        <a:t>Audio Augmentations</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gridSpan="3">
                  <a:txBody>
                    <a:bodyPr/>
                    <a:lstStyle/>
                    <a:p>
                      <a:pPr algn="ctr" fontAlgn="b"/>
                      <a:r>
                        <a:rPr lang="en-US" sz="1000" b="0" i="0" u="none" strike="noStrike" dirty="0">
                          <a:solidFill>
                            <a:srgbClr val="000000"/>
                          </a:solidFill>
                          <a:effectLst/>
                          <a:latin typeface="Calibri" panose="020F0502020204030204" pitchFamily="34" charset="0"/>
                        </a:rPr>
                        <a:t>Train dataset</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solidFill>
                            <a:srgbClr val="000000"/>
                          </a:solidFill>
                          <a:effectLst/>
                          <a:latin typeface="Calibri" panose="020F0502020204030204" pitchFamily="34" charset="0"/>
                        </a:rPr>
                        <a:t>Validation dataset</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5110850"/>
                  </a:ext>
                </a:extLst>
              </a:tr>
              <a:tr h="209914">
                <a:tc vMerge="1">
                  <a:txBody>
                    <a:bodyPr/>
                    <a:lstStyle/>
                    <a:p>
                      <a:endParaRPr lang="en-US"/>
                    </a:p>
                  </a:txBody>
                  <a:tcPr/>
                </a:tc>
                <a:tc>
                  <a:txBody>
                    <a:bodyPr/>
                    <a:lstStyle/>
                    <a:p>
                      <a:pPr algn="ctr" fontAlgn="ctr"/>
                      <a:r>
                        <a:rPr lang="en-US" sz="1000" b="0" i="0" u="none" strike="noStrike">
                          <a:solidFill>
                            <a:srgbClr val="000000"/>
                          </a:solidFill>
                          <a:effectLst/>
                          <a:latin typeface="Calibri" panose="020F0502020204030204" pitchFamily="34" charset="0"/>
                        </a:rPr>
                        <a:t>Original audio files</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Augmented audio files </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Total</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Original audio files</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Augmented audio files </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Total</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26590703"/>
                  </a:ext>
                </a:extLst>
              </a:tr>
              <a:tr h="107517">
                <a:tc>
                  <a:txBody>
                    <a:bodyPr/>
                    <a:lstStyle/>
                    <a:p>
                      <a:pPr algn="l" fontAlgn="b"/>
                      <a:r>
                        <a:rPr lang="en-US" sz="1000" b="0" i="0" u="none" strike="noStrike" dirty="0">
                          <a:solidFill>
                            <a:srgbClr val="000000"/>
                          </a:solidFill>
                          <a:effectLst/>
                          <a:latin typeface="Calibri" panose="020F0502020204030204" pitchFamily="34" charset="0"/>
                        </a:rPr>
                        <a:t>noise, pitch, None</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n-US" sz="1000" b="0" i="0" u="none" strike="noStrike" dirty="0">
                          <a:solidFill>
                            <a:srgbClr val="000000"/>
                          </a:solidFill>
                          <a:effectLst/>
                          <a:latin typeface="Calibri" panose="020F0502020204030204" pitchFamily="34" charset="0"/>
                        </a:rPr>
                        <a:t>1152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963</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2115</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72323"/>
                  </a:ext>
                </a:extLst>
              </a:tr>
              <a:tr h="130692">
                <a:tc>
                  <a:txBody>
                    <a:bodyPr/>
                    <a:lstStyle/>
                    <a:p>
                      <a:pPr algn="l" fontAlgn="b"/>
                      <a:r>
                        <a:rPr lang="en-US" sz="1000" b="0" i="0" u="none" strike="noStrike" dirty="0">
                          <a:solidFill>
                            <a:srgbClr val="000000"/>
                          </a:solidFill>
                          <a:effectLst/>
                          <a:latin typeface="Calibri" panose="020F0502020204030204" pitchFamily="34" charset="0"/>
                        </a:rPr>
                        <a:t>noise, pitch, stretch, shift, None</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n-US" sz="1000" b="0" i="0" u="none" strike="noStrike">
                          <a:solidFill>
                            <a:srgbClr val="000000"/>
                          </a:solidFill>
                          <a:effectLst/>
                          <a:latin typeface="Calibri" panose="020F0502020204030204" pitchFamily="34" charset="0"/>
                        </a:rPr>
                        <a:t>1152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1169</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2321</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549073"/>
                  </a:ext>
                </a:extLst>
              </a:tr>
              <a:tr h="107517">
                <a:tc>
                  <a:txBody>
                    <a:bodyPr/>
                    <a:lstStyle/>
                    <a:p>
                      <a:pPr algn="l" fontAlgn="b"/>
                      <a:r>
                        <a:rPr lang="en-US" sz="1000" b="0" i="0" u="none" strike="noStrike" dirty="0">
                          <a:solidFill>
                            <a:srgbClr val="000000"/>
                          </a:solidFill>
                          <a:effectLst/>
                          <a:latin typeface="Calibri" panose="020F0502020204030204" pitchFamily="34" charset="0"/>
                        </a:rPr>
                        <a:t>noise, pitch</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n-US" sz="1000" b="0" i="0" u="none" strike="noStrike">
                          <a:solidFill>
                            <a:srgbClr val="000000"/>
                          </a:solidFill>
                          <a:effectLst/>
                          <a:latin typeface="Calibri" panose="020F0502020204030204" pitchFamily="34" charset="0"/>
                        </a:rPr>
                        <a:t>1152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1440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2592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669754"/>
                  </a:ext>
                </a:extLst>
              </a:tr>
              <a:tr h="107517">
                <a:tc>
                  <a:txBody>
                    <a:bodyPr/>
                    <a:lstStyle/>
                    <a:p>
                      <a:pPr algn="l" fontAlgn="b"/>
                      <a:r>
                        <a:rPr lang="en-US" sz="1000" b="0" i="0" u="none" strike="noStrike" dirty="0">
                          <a:solidFill>
                            <a:srgbClr val="000000"/>
                          </a:solidFill>
                          <a:effectLst/>
                          <a:latin typeface="Calibri" panose="020F0502020204030204" pitchFamily="34" charset="0"/>
                        </a:rPr>
                        <a:t>noise, pitch, stretch, shift</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n-US" sz="1000" b="0" i="0" u="none" strike="noStrike" dirty="0">
                          <a:solidFill>
                            <a:srgbClr val="000000"/>
                          </a:solidFill>
                          <a:effectLst/>
                          <a:latin typeface="Calibri" panose="020F0502020204030204" pitchFamily="34" charset="0"/>
                        </a:rPr>
                        <a:t>1152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1440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2592</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288</a:t>
                      </a:r>
                    </a:p>
                  </a:txBody>
                  <a:tcPr marL="18000" marR="1800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861782"/>
                  </a:ext>
                </a:extLst>
              </a:tr>
            </a:tbl>
          </a:graphicData>
        </a:graphic>
      </p:graphicFrame>
    </p:spTree>
    <p:extLst>
      <p:ext uri="{BB962C8B-B14F-4D97-AF65-F5344CB8AC3E}">
        <p14:creationId xmlns:p14="http://schemas.microsoft.com/office/powerpoint/2010/main" val="92374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14</a:t>
            </a:fld>
            <a:endParaRPr lang="en-IN"/>
          </a:p>
        </p:txBody>
      </p:sp>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Tuned Model Performance Metrics</a:t>
            </a:r>
          </a:p>
        </p:txBody>
      </p:sp>
      <p:sp>
        <p:nvSpPr>
          <p:cNvPr id="19" name="TextBox 18">
            <a:extLst>
              <a:ext uri="{FF2B5EF4-FFF2-40B4-BE49-F238E27FC236}">
                <a16:creationId xmlns:a16="http://schemas.microsoft.com/office/drawing/2014/main" id="{7A9B599C-9631-F405-9A51-1945452323DA}"/>
              </a:ext>
            </a:extLst>
          </p:cNvPr>
          <p:cNvSpPr txBox="1"/>
          <p:nvPr/>
        </p:nvSpPr>
        <p:spPr>
          <a:xfrm>
            <a:off x="1625065" y="876451"/>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Scores per Fold</a:t>
            </a:r>
          </a:p>
        </p:txBody>
      </p:sp>
      <p:sp>
        <p:nvSpPr>
          <p:cNvPr id="20" name="TextBox 19">
            <a:extLst>
              <a:ext uri="{FF2B5EF4-FFF2-40B4-BE49-F238E27FC236}">
                <a16:creationId xmlns:a16="http://schemas.microsoft.com/office/drawing/2014/main" id="{D508F7AD-E910-8E21-8ED8-13F2DE791B00}"/>
              </a:ext>
            </a:extLst>
          </p:cNvPr>
          <p:cNvSpPr txBox="1"/>
          <p:nvPr/>
        </p:nvSpPr>
        <p:spPr>
          <a:xfrm>
            <a:off x="7730654" y="876451"/>
            <a:ext cx="3053214"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Accuracy and Loss of Last Fold</a:t>
            </a:r>
          </a:p>
        </p:txBody>
      </p:sp>
      <p:sp>
        <p:nvSpPr>
          <p:cNvPr id="21" name="TextBox 20">
            <a:extLst>
              <a:ext uri="{FF2B5EF4-FFF2-40B4-BE49-F238E27FC236}">
                <a16:creationId xmlns:a16="http://schemas.microsoft.com/office/drawing/2014/main" id="{F83CA3F6-C177-FBE1-2BEB-B00DDD200FEA}"/>
              </a:ext>
            </a:extLst>
          </p:cNvPr>
          <p:cNvSpPr txBox="1"/>
          <p:nvPr/>
        </p:nvSpPr>
        <p:spPr>
          <a:xfrm>
            <a:off x="2566374" y="3427408"/>
            <a:ext cx="728628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dirty="0"/>
              <a:t>Predictions using model from fold 5 on train and validation dataset of fold 5</a:t>
            </a:r>
            <a:endParaRPr lang="en-US" sz="1800" dirty="0"/>
          </a:p>
        </p:txBody>
      </p:sp>
      <p:pic>
        <p:nvPicPr>
          <p:cNvPr id="24" name="Picture 23">
            <a:extLst>
              <a:ext uri="{FF2B5EF4-FFF2-40B4-BE49-F238E27FC236}">
                <a16:creationId xmlns:a16="http://schemas.microsoft.com/office/drawing/2014/main" id="{4CC117E3-6641-A166-7244-558B92518E06}"/>
              </a:ext>
            </a:extLst>
          </p:cNvPr>
          <p:cNvPicPr>
            <a:picLocks noChangeAspect="1"/>
          </p:cNvPicPr>
          <p:nvPr/>
        </p:nvPicPr>
        <p:blipFill>
          <a:blip r:embed="rId3"/>
          <a:stretch>
            <a:fillRect/>
          </a:stretch>
        </p:blipFill>
        <p:spPr>
          <a:xfrm>
            <a:off x="94102" y="1370619"/>
            <a:ext cx="5422066" cy="1879361"/>
          </a:xfrm>
          <a:prstGeom prst="rect">
            <a:avLst/>
          </a:prstGeom>
        </p:spPr>
      </p:pic>
      <p:pic>
        <p:nvPicPr>
          <p:cNvPr id="3080" name="Picture 8">
            <a:extLst>
              <a:ext uri="{FF2B5EF4-FFF2-40B4-BE49-F238E27FC236}">
                <a16:creationId xmlns:a16="http://schemas.microsoft.com/office/drawing/2014/main" id="{CD3D0367-1E6E-D77A-A5EF-E8A94A103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518" y="1329948"/>
            <a:ext cx="6147561" cy="206340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384C8E8-C569-439A-0B4F-5E98A7796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579" y="3796802"/>
            <a:ext cx="2899119" cy="254817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6FF18AC-59BA-1F11-E307-19AD309B6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718" y="3796740"/>
            <a:ext cx="2899119" cy="254817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C3F8792-0900-81CF-8AFC-412A9E284589}"/>
              </a:ext>
            </a:extLst>
          </p:cNvPr>
          <p:cNvPicPr>
            <a:picLocks noChangeAspect="1"/>
          </p:cNvPicPr>
          <p:nvPr/>
        </p:nvPicPr>
        <p:blipFill>
          <a:blip r:embed="rId7"/>
          <a:stretch>
            <a:fillRect/>
          </a:stretch>
        </p:blipFill>
        <p:spPr>
          <a:xfrm>
            <a:off x="5996985" y="4022776"/>
            <a:ext cx="2933954" cy="1966130"/>
          </a:xfrm>
          <a:prstGeom prst="rect">
            <a:avLst/>
          </a:prstGeom>
        </p:spPr>
      </p:pic>
      <p:pic>
        <p:nvPicPr>
          <p:cNvPr id="32" name="Picture 31">
            <a:extLst>
              <a:ext uri="{FF2B5EF4-FFF2-40B4-BE49-F238E27FC236}">
                <a16:creationId xmlns:a16="http://schemas.microsoft.com/office/drawing/2014/main" id="{4F2CFACA-C43D-5148-92B5-BC0067C7F1C1}"/>
              </a:ext>
            </a:extLst>
          </p:cNvPr>
          <p:cNvPicPr>
            <a:picLocks noChangeAspect="1"/>
          </p:cNvPicPr>
          <p:nvPr/>
        </p:nvPicPr>
        <p:blipFill>
          <a:blip r:embed="rId8"/>
          <a:stretch>
            <a:fillRect/>
          </a:stretch>
        </p:blipFill>
        <p:spPr>
          <a:xfrm>
            <a:off x="9037679" y="4046251"/>
            <a:ext cx="3025402" cy="1966130"/>
          </a:xfrm>
          <a:prstGeom prst="rect">
            <a:avLst/>
          </a:prstGeom>
        </p:spPr>
      </p:pic>
    </p:spTree>
    <p:extLst>
      <p:ext uri="{BB962C8B-B14F-4D97-AF65-F5344CB8AC3E}">
        <p14:creationId xmlns:p14="http://schemas.microsoft.com/office/powerpoint/2010/main" val="390600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46BDE-E677-732E-94EC-1E98F74A7410}"/>
              </a:ext>
            </a:extLst>
          </p:cNvPr>
          <p:cNvSpPr>
            <a:spLocks noGrp="1"/>
          </p:cNvSpPr>
          <p:nvPr>
            <p:ph type="dt" sz="half" idx="10"/>
          </p:nvPr>
        </p:nvSpPr>
        <p:spPr/>
        <p:txBody>
          <a:bodyPr/>
          <a:lstStyle/>
          <a:p>
            <a:r>
              <a:rPr lang="en-US"/>
              <a:t>10-02-2023</a:t>
            </a:r>
            <a:endParaRPr lang="en-IN" dirty="0"/>
          </a:p>
        </p:txBody>
      </p:sp>
      <p:sp>
        <p:nvSpPr>
          <p:cNvPr id="3" name="Footer Placeholder 2">
            <a:extLst>
              <a:ext uri="{FF2B5EF4-FFF2-40B4-BE49-F238E27FC236}">
                <a16:creationId xmlns:a16="http://schemas.microsoft.com/office/drawing/2014/main" id="{F408C7F2-A867-6071-EF8C-07DB45E6157F}"/>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75B5E399-4983-2329-4636-B88E596172EA}"/>
              </a:ext>
            </a:extLst>
          </p:cNvPr>
          <p:cNvSpPr>
            <a:spLocks noGrp="1"/>
          </p:cNvSpPr>
          <p:nvPr>
            <p:ph type="sldNum" sz="quarter" idx="12"/>
          </p:nvPr>
        </p:nvSpPr>
        <p:spPr/>
        <p:txBody>
          <a:bodyPr/>
          <a:lstStyle/>
          <a:p>
            <a:fld id="{6FE2BA73-EE50-403B-BDFA-8B12D5BE1CFF}" type="slidenum">
              <a:rPr lang="en-IN" smtClean="0"/>
              <a:pPr/>
              <a:t>15</a:t>
            </a:fld>
            <a:endParaRPr lang="en-IN"/>
          </a:p>
        </p:txBody>
      </p:sp>
      <p:sp>
        <p:nvSpPr>
          <p:cNvPr id="5" name="Rectangle 4">
            <a:extLst>
              <a:ext uri="{FF2B5EF4-FFF2-40B4-BE49-F238E27FC236}">
                <a16:creationId xmlns:a16="http://schemas.microsoft.com/office/drawing/2014/main" id="{4DAC4F81-11C7-2BCF-116A-E52495D82B7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a:t>
            </a:r>
          </a:p>
        </p:txBody>
      </p:sp>
      <p:sp>
        <p:nvSpPr>
          <p:cNvPr id="6" name="TextBox 5">
            <a:extLst>
              <a:ext uri="{FF2B5EF4-FFF2-40B4-BE49-F238E27FC236}">
                <a16:creationId xmlns:a16="http://schemas.microsoft.com/office/drawing/2014/main" id="{107BCE97-2B88-15D0-1F59-75E70394D69C}"/>
              </a:ext>
            </a:extLst>
          </p:cNvPr>
          <p:cNvSpPr txBox="1"/>
          <p:nvPr/>
        </p:nvSpPr>
        <p:spPr>
          <a:xfrm>
            <a:off x="154306" y="941033"/>
            <a:ext cx="11941588"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Tuned final model achieved state of the art </a:t>
            </a:r>
            <a:r>
              <a:rPr lang="en-US" b="1" dirty="0"/>
              <a:t>93.61%</a:t>
            </a:r>
            <a:r>
              <a:rPr lang="en-US" dirty="0"/>
              <a:t> average validation accuracy in five fold cross validation</a:t>
            </a:r>
          </a:p>
          <a:p>
            <a:pPr marL="285750" indent="-285750">
              <a:lnSpc>
                <a:spcPct val="150000"/>
              </a:lnSpc>
              <a:buFont typeface="Arial" panose="020B0604020202020204" pitchFamily="34" charset="0"/>
              <a:buChar char="•"/>
            </a:pPr>
            <a:r>
              <a:rPr lang="en-US" dirty="0"/>
              <a:t>Maximum average validation accuracy is observed using</a:t>
            </a:r>
          </a:p>
          <a:p>
            <a:pPr marL="742950" lvl="1" indent="-285750">
              <a:lnSpc>
                <a:spcPct val="150000"/>
              </a:lnSpc>
              <a:buFont typeface="Arial" panose="020B0604020202020204" pitchFamily="34" charset="0"/>
              <a:buChar char="•"/>
            </a:pPr>
            <a:r>
              <a:rPr lang="en-US" dirty="0"/>
              <a:t>MFCCs: 30</a:t>
            </a:r>
          </a:p>
          <a:p>
            <a:pPr marL="742950" lvl="1" indent="-285750">
              <a:lnSpc>
                <a:spcPct val="150000"/>
              </a:lnSpc>
              <a:buFont typeface="Arial" panose="020B0604020202020204" pitchFamily="34" charset="0"/>
              <a:buChar char="•"/>
            </a:pPr>
            <a:r>
              <a:rPr lang="en-US" dirty="0"/>
              <a:t>LSTM units: 512</a:t>
            </a:r>
          </a:p>
          <a:p>
            <a:pPr marL="742950" lvl="1" indent="-285750">
              <a:lnSpc>
                <a:spcPct val="150000"/>
              </a:lnSpc>
              <a:buFont typeface="Arial" panose="020B0604020202020204" pitchFamily="34" charset="0"/>
              <a:buChar char="•"/>
            </a:pPr>
            <a:r>
              <a:rPr lang="en-US" dirty="0"/>
              <a:t>Number of Filters: 16</a:t>
            </a:r>
          </a:p>
          <a:p>
            <a:pPr marL="742950" lvl="1" indent="-285750">
              <a:lnSpc>
                <a:spcPct val="150000"/>
              </a:lnSpc>
              <a:buFont typeface="Arial" panose="020B0604020202020204" pitchFamily="34" charset="0"/>
              <a:buChar char="•"/>
            </a:pPr>
            <a:r>
              <a:rPr lang="en-US" dirty="0"/>
              <a:t>Kernel Size: 3</a:t>
            </a:r>
          </a:p>
          <a:p>
            <a:pPr marL="742950" lvl="1" indent="-285750">
              <a:lnSpc>
                <a:spcPct val="150000"/>
              </a:lnSpc>
              <a:buFont typeface="Arial" panose="020B0604020202020204" pitchFamily="34" charset="0"/>
              <a:buChar char="•"/>
            </a:pPr>
            <a:r>
              <a:rPr lang="en-US" dirty="0"/>
              <a:t>Audio data augmentations: all four types (</a:t>
            </a:r>
            <a:r>
              <a:rPr lang="en-US" sz="1800" b="0" i="0" u="none" strike="noStrike" dirty="0">
                <a:solidFill>
                  <a:srgbClr val="000000"/>
                </a:solidFill>
                <a:effectLst/>
                <a:latin typeface="Calibri" panose="020F0502020204030204" pitchFamily="34" charset="0"/>
              </a:rPr>
              <a:t>noise, pitch, stretch, shift) </a:t>
            </a:r>
            <a:r>
              <a:rPr lang="en-US" dirty="0"/>
              <a:t>in train dataset</a:t>
            </a:r>
          </a:p>
          <a:p>
            <a:pPr marL="742950" lvl="1" indent="-285750">
              <a:lnSpc>
                <a:spcPct val="150000"/>
              </a:lnSpc>
              <a:buFont typeface="Arial" panose="020B0604020202020204" pitchFamily="34" charset="0"/>
              <a:buChar char="•"/>
            </a:pPr>
            <a:r>
              <a:rPr lang="en-US" dirty="0" err="1"/>
              <a:t>TimeDistributed</a:t>
            </a:r>
            <a:r>
              <a:rPr lang="en-US" dirty="0"/>
              <a:t> function over 194 timesteps</a:t>
            </a:r>
          </a:p>
          <a:p>
            <a:pPr marL="742950" lvl="1"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Time required to finish one iteration is about 15 mins on an average for final model, whereas other models used to take about 7 hours for one iteration. This is huge improvement in training times.</a:t>
            </a:r>
          </a:p>
        </p:txBody>
      </p:sp>
    </p:spTree>
    <p:extLst>
      <p:ext uri="{BB962C8B-B14F-4D97-AF65-F5344CB8AC3E}">
        <p14:creationId xmlns:p14="http://schemas.microsoft.com/office/powerpoint/2010/main" val="420128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957C15-561E-40A7-855A-E5E293D8C37D}"/>
              </a:ext>
            </a:extLst>
          </p:cNvPr>
          <p:cNvSpPr>
            <a:spLocks noGrp="1"/>
          </p:cNvSpPr>
          <p:nvPr>
            <p:ph type="dt" sz="half" idx="10"/>
          </p:nvPr>
        </p:nvSpPr>
        <p:spPr/>
        <p:txBody>
          <a:bodyPr/>
          <a:lstStyle/>
          <a:p>
            <a:r>
              <a:rPr lang="en-US"/>
              <a:t>10-02-2023</a:t>
            </a:r>
            <a:endParaRPr lang="en-IN" dirty="0"/>
          </a:p>
        </p:txBody>
      </p:sp>
      <p:sp>
        <p:nvSpPr>
          <p:cNvPr id="5" name="Footer Placeholder 4">
            <a:extLst>
              <a:ext uri="{FF2B5EF4-FFF2-40B4-BE49-F238E27FC236}">
                <a16:creationId xmlns:a16="http://schemas.microsoft.com/office/drawing/2014/main" id="{9BFA6DB8-DF26-4F65-A14C-BCE17025864D}"/>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830FB025-9C2D-4095-B04F-5BC5F04A5667}"/>
              </a:ext>
            </a:extLst>
          </p:cNvPr>
          <p:cNvSpPr>
            <a:spLocks noGrp="1"/>
          </p:cNvSpPr>
          <p:nvPr>
            <p:ph type="sldNum" sz="quarter" idx="12"/>
          </p:nvPr>
        </p:nvSpPr>
        <p:spPr/>
        <p:txBody>
          <a:bodyPr/>
          <a:lstStyle/>
          <a:p>
            <a:fld id="{6FE2BA73-EE50-403B-BDFA-8B12D5BE1CFF}" type="slidenum">
              <a:rPr lang="en-IN" smtClean="0"/>
              <a:t>16</a:t>
            </a:fld>
            <a:endParaRPr lang="en-IN" dirty="0"/>
          </a:p>
        </p:txBody>
      </p:sp>
      <p:sp>
        <p:nvSpPr>
          <p:cNvPr id="2" name="TextBox 1">
            <a:extLst>
              <a:ext uri="{FF2B5EF4-FFF2-40B4-BE49-F238E27FC236}">
                <a16:creationId xmlns:a16="http://schemas.microsoft.com/office/drawing/2014/main" id="{926B3478-0FF5-0B6C-D36F-FB00040B5572}"/>
              </a:ext>
            </a:extLst>
          </p:cNvPr>
          <p:cNvSpPr txBox="1"/>
          <p:nvPr/>
        </p:nvSpPr>
        <p:spPr>
          <a:xfrm>
            <a:off x="3833091" y="2207491"/>
            <a:ext cx="5495636" cy="1446550"/>
          </a:xfrm>
          <a:prstGeom prst="rect">
            <a:avLst/>
          </a:prstGeom>
          <a:noFill/>
        </p:spPr>
        <p:txBody>
          <a:bodyPr wrap="square" rtlCol="0">
            <a:spAutoFit/>
          </a:bodyPr>
          <a:lstStyle/>
          <a:p>
            <a:r>
              <a:rPr lang="en-US" sz="8800" dirty="0"/>
              <a:t>BACK-UP</a:t>
            </a:r>
          </a:p>
        </p:txBody>
      </p:sp>
    </p:spTree>
    <p:extLst>
      <p:ext uri="{BB962C8B-B14F-4D97-AF65-F5344CB8AC3E}">
        <p14:creationId xmlns:p14="http://schemas.microsoft.com/office/powerpoint/2010/main" val="105565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46BDE-E677-732E-94EC-1E98F74A7410}"/>
              </a:ext>
            </a:extLst>
          </p:cNvPr>
          <p:cNvSpPr>
            <a:spLocks noGrp="1"/>
          </p:cNvSpPr>
          <p:nvPr>
            <p:ph type="dt" sz="half" idx="10"/>
          </p:nvPr>
        </p:nvSpPr>
        <p:spPr/>
        <p:txBody>
          <a:bodyPr/>
          <a:lstStyle/>
          <a:p>
            <a:r>
              <a:rPr lang="en-US"/>
              <a:t>10-02-2023</a:t>
            </a:r>
            <a:endParaRPr lang="en-IN" dirty="0"/>
          </a:p>
        </p:txBody>
      </p:sp>
      <p:sp>
        <p:nvSpPr>
          <p:cNvPr id="3" name="Footer Placeholder 2">
            <a:extLst>
              <a:ext uri="{FF2B5EF4-FFF2-40B4-BE49-F238E27FC236}">
                <a16:creationId xmlns:a16="http://schemas.microsoft.com/office/drawing/2014/main" id="{F408C7F2-A867-6071-EF8C-07DB45E6157F}"/>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75B5E399-4983-2329-4636-B88E596172EA}"/>
              </a:ext>
            </a:extLst>
          </p:cNvPr>
          <p:cNvSpPr>
            <a:spLocks noGrp="1"/>
          </p:cNvSpPr>
          <p:nvPr>
            <p:ph type="sldNum" sz="quarter" idx="12"/>
          </p:nvPr>
        </p:nvSpPr>
        <p:spPr/>
        <p:txBody>
          <a:bodyPr/>
          <a:lstStyle/>
          <a:p>
            <a:fld id="{6FE2BA73-EE50-403B-BDFA-8B12D5BE1CFF}" type="slidenum">
              <a:rPr lang="en-IN" smtClean="0"/>
              <a:pPr/>
              <a:t>17</a:t>
            </a:fld>
            <a:endParaRPr lang="en-IN"/>
          </a:p>
        </p:txBody>
      </p:sp>
      <p:sp>
        <p:nvSpPr>
          <p:cNvPr id="5" name="Rectangle 4">
            <a:extLst>
              <a:ext uri="{FF2B5EF4-FFF2-40B4-BE49-F238E27FC236}">
                <a16:creationId xmlns:a16="http://schemas.microsoft.com/office/drawing/2014/main" id="{4DAC4F81-11C7-2BCF-116A-E52495D82B7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References</a:t>
            </a:r>
          </a:p>
        </p:txBody>
      </p:sp>
      <p:sp>
        <p:nvSpPr>
          <p:cNvPr id="6" name="TextBox 5">
            <a:extLst>
              <a:ext uri="{FF2B5EF4-FFF2-40B4-BE49-F238E27FC236}">
                <a16:creationId xmlns:a16="http://schemas.microsoft.com/office/drawing/2014/main" id="{107BCE97-2B88-15D0-1F59-75E70394D69C}"/>
              </a:ext>
            </a:extLst>
          </p:cNvPr>
          <p:cNvSpPr txBox="1"/>
          <p:nvPr/>
        </p:nvSpPr>
        <p:spPr>
          <a:xfrm>
            <a:off x="154306" y="941033"/>
            <a:ext cx="11941588"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t>
            </a:r>
          </a:p>
        </p:txBody>
      </p:sp>
    </p:spTree>
    <p:extLst>
      <p:ext uri="{BB962C8B-B14F-4D97-AF65-F5344CB8AC3E}">
        <p14:creationId xmlns:p14="http://schemas.microsoft.com/office/powerpoint/2010/main" val="295396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B6B4E2-69B9-3C7D-4167-C7B51F955DBE}"/>
              </a:ext>
            </a:extLst>
          </p:cNvPr>
          <p:cNvSpPr>
            <a:spLocks noGrp="1"/>
          </p:cNvSpPr>
          <p:nvPr>
            <p:ph type="dt" sz="half" idx="10"/>
          </p:nvPr>
        </p:nvSpPr>
        <p:spPr/>
        <p:txBody>
          <a:bodyPr/>
          <a:lstStyle/>
          <a:p>
            <a:r>
              <a:rPr lang="en-US"/>
              <a:t>10-02-2023</a:t>
            </a:r>
            <a:endParaRPr lang="en-IN" dirty="0"/>
          </a:p>
        </p:txBody>
      </p:sp>
      <p:sp>
        <p:nvSpPr>
          <p:cNvPr id="5" name="Footer Placeholder 4">
            <a:extLst>
              <a:ext uri="{FF2B5EF4-FFF2-40B4-BE49-F238E27FC236}">
                <a16:creationId xmlns:a16="http://schemas.microsoft.com/office/drawing/2014/main" id="{6FE534AF-0CCB-E3DB-D06B-CB95B4EB1621}"/>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980DDB88-8110-53FE-ACC4-953D4EB631D3}"/>
              </a:ext>
            </a:extLst>
          </p:cNvPr>
          <p:cNvSpPr>
            <a:spLocks noGrp="1"/>
          </p:cNvSpPr>
          <p:nvPr>
            <p:ph type="sldNum" sz="quarter" idx="12"/>
          </p:nvPr>
        </p:nvSpPr>
        <p:spPr/>
        <p:txBody>
          <a:bodyPr/>
          <a:lstStyle/>
          <a:p>
            <a:fld id="{6FE2BA73-EE50-403B-BDFA-8B12D5BE1CFF}" type="slidenum">
              <a:rPr lang="en-IN" smtClean="0"/>
              <a:pPr/>
              <a:t>2</a:t>
            </a:fld>
            <a:endParaRPr lang="en-IN"/>
          </a:p>
        </p:txBody>
      </p:sp>
      <p:sp>
        <p:nvSpPr>
          <p:cNvPr id="10" name="Rectangle 9">
            <a:extLst>
              <a:ext uri="{FF2B5EF4-FFF2-40B4-BE49-F238E27FC236}">
                <a16:creationId xmlns:a16="http://schemas.microsoft.com/office/drawing/2014/main" id="{CF80A5FC-2439-30B3-CE22-34E3E1E97066}"/>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Contents</a:t>
            </a:r>
          </a:p>
        </p:txBody>
      </p:sp>
      <p:sp>
        <p:nvSpPr>
          <p:cNvPr id="2" name="TextBox 1">
            <a:extLst>
              <a:ext uri="{FF2B5EF4-FFF2-40B4-BE49-F238E27FC236}">
                <a16:creationId xmlns:a16="http://schemas.microsoft.com/office/drawing/2014/main" id="{950E5EFB-71D2-DA2B-5BF2-17CD59F6F18A}"/>
              </a:ext>
            </a:extLst>
          </p:cNvPr>
          <p:cNvSpPr txBox="1"/>
          <p:nvPr/>
        </p:nvSpPr>
        <p:spPr>
          <a:xfrm>
            <a:off x="392347" y="864355"/>
            <a:ext cx="9982200" cy="5148332"/>
          </a:xfrm>
          <a:prstGeom prst="rect">
            <a:avLst/>
          </a:prstGeom>
          <a:noFill/>
        </p:spPr>
        <p:txBody>
          <a:bodyPr wrap="square" rtlCol="0">
            <a:spAutoFit/>
          </a:bodyPr>
          <a:lstStyle/>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Dataset</a:t>
            </a:r>
          </a:p>
          <a:p>
            <a:pPr marL="358775" indent="-358775" algn="l">
              <a:lnSpc>
                <a:spcPct val="200000"/>
              </a:lnSpc>
              <a:buFont typeface="Arial" panose="020B0604020202020204" pitchFamily="34" charset="0"/>
              <a:buChar char="•"/>
            </a:pPr>
            <a:r>
              <a:rPr lang="en-US" sz="2400" dirty="0">
                <a:solidFill>
                  <a:srgbClr val="222222"/>
                </a:solidFill>
                <a:latin typeface="Arial" panose="020B0604020202020204" pitchFamily="34" charset="0"/>
              </a:rPr>
              <a:t>Data Exploration and Visualization</a:t>
            </a:r>
            <a:endParaRPr lang="en-US" sz="2400" b="0" i="0" dirty="0">
              <a:solidFill>
                <a:srgbClr val="222222"/>
              </a:solidFill>
              <a:effectLst/>
              <a:latin typeface="Arial" panose="020B0604020202020204" pitchFamily="34" charset="0"/>
            </a:endParaRP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Pre-processing steps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Exploration of various Models and their Performances Metrics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DOE for Final Model for Hyper-parameter Tuning</a:t>
            </a:r>
          </a:p>
          <a:p>
            <a:pPr marL="358775" indent="-358775">
              <a:lnSpc>
                <a:spcPct val="200000"/>
              </a:lnSpc>
              <a:buFont typeface="Arial" panose="020B0604020202020204" pitchFamily="34" charset="0"/>
              <a:buChar char="•"/>
            </a:pPr>
            <a:r>
              <a:rPr lang="en-US" sz="2400" dirty="0">
                <a:solidFill>
                  <a:srgbClr val="222222"/>
                </a:solidFill>
                <a:latin typeface="Arial" panose="020B0604020202020204" pitchFamily="34" charset="0"/>
              </a:rPr>
              <a:t>Tuned Model Performance Metrics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Conclusions</a:t>
            </a:r>
          </a:p>
        </p:txBody>
      </p:sp>
    </p:spTree>
    <p:extLst>
      <p:ext uri="{BB962C8B-B14F-4D97-AF65-F5344CB8AC3E}">
        <p14:creationId xmlns:p14="http://schemas.microsoft.com/office/powerpoint/2010/main" val="156932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10-02-2023</a:t>
            </a:r>
            <a:endParaRPr lang="en-IN" dirty="0"/>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3</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14802"/>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Dataset</a:t>
            </a:r>
          </a:p>
        </p:txBody>
      </p:sp>
      <p:sp>
        <p:nvSpPr>
          <p:cNvPr id="5" name="TextBox 4">
            <a:extLst>
              <a:ext uri="{FF2B5EF4-FFF2-40B4-BE49-F238E27FC236}">
                <a16:creationId xmlns:a16="http://schemas.microsoft.com/office/drawing/2014/main" id="{87EAD20D-A432-4AD1-B210-460EC2C8D145}"/>
              </a:ext>
            </a:extLst>
          </p:cNvPr>
          <p:cNvSpPr txBox="1"/>
          <p:nvPr/>
        </p:nvSpPr>
        <p:spPr>
          <a:xfrm>
            <a:off x="154306" y="941033"/>
            <a:ext cx="11941588" cy="5355312"/>
          </a:xfrm>
          <a:prstGeom prst="rect">
            <a:avLst/>
          </a:prstGeom>
          <a:noFill/>
        </p:spPr>
        <p:txBody>
          <a:bodyPr wrap="square" rtlCol="0">
            <a:spAutoFit/>
          </a:bodyPr>
          <a:lstStyle/>
          <a:p>
            <a:r>
              <a:rPr lang="en-US" b="1" dirty="0" err="1"/>
              <a:t>Ravdess</a:t>
            </a:r>
            <a:r>
              <a:rPr lang="en-US" b="1" dirty="0"/>
              <a:t> Dataset</a:t>
            </a:r>
          </a:p>
          <a:p>
            <a:r>
              <a:rPr lang="en-US" dirty="0"/>
              <a:t>The Ryerson Audio-Visual Database of Emotional Speech and Song RAVDESS contains 1440 files: 60 trials per actor x 24 actors = 1440. The RAVDESS contains 24 professional actors (12 female, 12 male), vocalizing two lexically-matched statements in a neutral North American accent. Speech includes calm, happy, sad, angry, fearful, surprise, and disgust expressions. Each expression is produced at two levels of emotional intensity (normal, strong), with an additional neutral expression. The conditions of the audio files are: 16bit, 48kHz .wav.</a:t>
            </a:r>
          </a:p>
          <a:p>
            <a:endParaRPr lang="en-US" dirty="0"/>
          </a:p>
          <a:p>
            <a:r>
              <a:rPr lang="en-US" b="1" dirty="0"/>
              <a:t>File naming convention</a:t>
            </a:r>
          </a:p>
          <a:p>
            <a:r>
              <a:rPr lang="en-US" dirty="0"/>
              <a:t>Each of the 1440 files has a unique filename. The filename consists of a 7-part numerical identifier (e.g., 03-01-06-01-02-01-12.wav). These identifiers define the stimulus characteristics:</a:t>
            </a:r>
          </a:p>
          <a:p>
            <a:endParaRPr lang="en-US" dirty="0"/>
          </a:p>
          <a:p>
            <a:r>
              <a:rPr lang="en-US" b="1" dirty="0"/>
              <a:t>Filename identifiers</a:t>
            </a:r>
          </a:p>
          <a:p>
            <a:pPr marL="285750" indent="-285750">
              <a:buFont typeface="Arial" panose="020B0604020202020204" pitchFamily="34" charset="0"/>
              <a:buChar char="•"/>
            </a:pPr>
            <a:r>
              <a:rPr lang="en-US" dirty="0"/>
              <a:t>Modality (01 = full-AV, 02 = video-only, 03 = audio-only).</a:t>
            </a:r>
          </a:p>
          <a:p>
            <a:pPr marL="285750" indent="-285750">
              <a:buFont typeface="Arial" panose="020B0604020202020204" pitchFamily="34" charset="0"/>
              <a:buChar char="•"/>
            </a:pPr>
            <a:r>
              <a:rPr lang="en-US" dirty="0"/>
              <a:t>Vocal channel (01 = speech, 02 = song).</a:t>
            </a:r>
          </a:p>
          <a:p>
            <a:pPr marL="285750" indent="-285750">
              <a:buFont typeface="Arial" panose="020B0604020202020204" pitchFamily="34" charset="0"/>
              <a:buChar char="•"/>
            </a:pPr>
            <a:r>
              <a:rPr lang="en-US" dirty="0"/>
              <a:t>Emotion (01 = neutral, 02 = calm, 03 = happy, 04 = sad, 05 = angry, 06 = fearful, 07 = disgust, 08 = surprised).</a:t>
            </a:r>
          </a:p>
          <a:p>
            <a:pPr marL="285750" indent="-285750">
              <a:buFont typeface="Arial" panose="020B0604020202020204" pitchFamily="34" charset="0"/>
              <a:buChar char="•"/>
            </a:pPr>
            <a:r>
              <a:rPr lang="en-US" dirty="0"/>
              <a:t>Emotional intensity (01 = normal, 02 = strong). NOTE: There is no strong intensity for the 'neutral' emotion.</a:t>
            </a:r>
          </a:p>
          <a:p>
            <a:pPr marL="285750" indent="-285750">
              <a:buFont typeface="Arial" panose="020B0604020202020204" pitchFamily="34" charset="0"/>
              <a:buChar char="•"/>
            </a:pPr>
            <a:r>
              <a:rPr lang="en-US" dirty="0"/>
              <a:t>Statement (01 = "Kids are talking by the door", 02 = "Dogs are sitting by the door").</a:t>
            </a:r>
          </a:p>
          <a:p>
            <a:pPr marL="285750" indent="-285750">
              <a:buFont typeface="Arial" panose="020B0604020202020204" pitchFamily="34" charset="0"/>
              <a:buChar char="•"/>
            </a:pPr>
            <a:r>
              <a:rPr lang="en-US" dirty="0"/>
              <a:t>Repetition (01 = 1st repetition, 02 = 2nd repetition).</a:t>
            </a:r>
          </a:p>
          <a:p>
            <a:pPr marL="285750" indent="-285750">
              <a:buFont typeface="Arial" panose="020B0604020202020204" pitchFamily="34" charset="0"/>
              <a:buChar char="•"/>
            </a:pPr>
            <a:r>
              <a:rPr lang="en-US" dirty="0"/>
              <a:t>Actor (01 to 24. Odd numbered actors are male, even numbered actors are female).</a:t>
            </a:r>
          </a:p>
        </p:txBody>
      </p:sp>
    </p:spTree>
    <p:extLst>
      <p:ext uri="{BB962C8B-B14F-4D97-AF65-F5344CB8AC3E}">
        <p14:creationId xmlns:p14="http://schemas.microsoft.com/office/powerpoint/2010/main" val="53331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4</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5658"/>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Data Exploration and Visualizations</a:t>
            </a:r>
          </a:p>
        </p:txBody>
      </p:sp>
      <p:sp>
        <p:nvSpPr>
          <p:cNvPr id="5" name="TextBox 4">
            <a:extLst>
              <a:ext uri="{FF2B5EF4-FFF2-40B4-BE49-F238E27FC236}">
                <a16:creationId xmlns:a16="http://schemas.microsoft.com/office/drawing/2014/main" id="{87EAD20D-A432-4AD1-B210-460EC2C8D145}"/>
              </a:ext>
            </a:extLst>
          </p:cNvPr>
          <p:cNvSpPr txBox="1"/>
          <p:nvPr/>
        </p:nvSpPr>
        <p:spPr>
          <a:xfrm>
            <a:off x="0" y="5997416"/>
            <a:ext cx="12191999" cy="338554"/>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This dataset is well balanced except for </a:t>
            </a:r>
            <a:r>
              <a:rPr lang="en-US" sz="1600" b="1" i="1" dirty="0"/>
              <a:t>Neutral</a:t>
            </a:r>
            <a:r>
              <a:rPr lang="en-US" sz="1600" dirty="0"/>
              <a:t> category. Stratified k fold is used to get same proportion.</a:t>
            </a:r>
          </a:p>
        </p:txBody>
      </p:sp>
      <p:pic>
        <p:nvPicPr>
          <p:cNvPr id="1026" name="Picture 2">
            <a:extLst>
              <a:ext uri="{FF2B5EF4-FFF2-40B4-BE49-F238E27FC236}">
                <a16:creationId xmlns:a16="http://schemas.microsoft.com/office/drawing/2014/main" id="{2B550263-DCEA-6759-82E6-619396B5C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603" y="3381761"/>
            <a:ext cx="3650981" cy="24506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2CBA1A-0781-1A85-0D46-126B45E55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68" y="3381761"/>
            <a:ext cx="3515123" cy="2487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5474ED-C03C-EA62-6268-AFE959FB9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65" y="927014"/>
            <a:ext cx="3251596" cy="234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0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5</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3486"/>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Preprocessing Steps</a:t>
            </a:r>
          </a:p>
        </p:txBody>
      </p:sp>
      <p:sp>
        <p:nvSpPr>
          <p:cNvPr id="5" name="TextBox 4">
            <a:extLst>
              <a:ext uri="{FF2B5EF4-FFF2-40B4-BE49-F238E27FC236}">
                <a16:creationId xmlns:a16="http://schemas.microsoft.com/office/drawing/2014/main" id="{87EAD20D-A432-4AD1-B210-460EC2C8D145}"/>
              </a:ext>
            </a:extLst>
          </p:cNvPr>
          <p:cNvSpPr txBox="1"/>
          <p:nvPr/>
        </p:nvSpPr>
        <p:spPr>
          <a:xfrm>
            <a:off x="154305" y="972931"/>
            <a:ext cx="6868663" cy="4708981"/>
          </a:xfrm>
          <a:prstGeom prst="rect">
            <a:avLst/>
          </a:prstGeom>
          <a:noFill/>
        </p:spPr>
        <p:txBody>
          <a:bodyPr wrap="square" rtlCol="0">
            <a:spAutoFit/>
          </a:bodyPr>
          <a:lstStyle/>
          <a:p>
            <a:pPr marL="285750" indent="-285750">
              <a:buFont typeface="Arial" panose="020B0604020202020204" pitchFamily="34" charset="0"/>
              <a:buChar char="•"/>
            </a:pPr>
            <a:r>
              <a:rPr lang="en-US" dirty="0"/>
              <a:t>Map the labels for each .wav file as following</a:t>
            </a:r>
          </a:p>
          <a:p>
            <a:r>
              <a:rPr lang="en-US" b="0" dirty="0">
                <a:effectLst/>
                <a:latin typeface="+mj-lt"/>
              </a:rPr>
              <a:t>   	neutral		: 0</a:t>
            </a:r>
          </a:p>
          <a:p>
            <a:r>
              <a:rPr lang="en-US" b="0" dirty="0">
                <a:effectLst/>
                <a:latin typeface="+mj-lt"/>
              </a:rPr>
              <a:t>   	calm			: 1</a:t>
            </a:r>
          </a:p>
          <a:p>
            <a:r>
              <a:rPr lang="en-US" b="0" dirty="0">
                <a:effectLst/>
                <a:latin typeface="+mj-lt"/>
              </a:rPr>
              <a:t>  	happy		: 2 </a:t>
            </a:r>
          </a:p>
          <a:p>
            <a:r>
              <a:rPr lang="en-US" b="0" dirty="0">
                <a:effectLst/>
                <a:latin typeface="+mj-lt"/>
              </a:rPr>
              <a:t>   	sad			: 3</a:t>
            </a:r>
          </a:p>
          <a:p>
            <a:r>
              <a:rPr lang="en-US" dirty="0">
                <a:latin typeface="+mj-lt"/>
              </a:rPr>
              <a:t>   	</a:t>
            </a:r>
            <a:r>
              <a:rPr lang="en-US" b="0" dirty="0">
                <a:effectLst/>
                <a:latin typeface="+mj-lt"/>
              </a:rPr>
              <a:t>angry		: 4</a:t>
            </a:r>
          </a:p>
          <a:p>
            <a:r>
              <a:rPr lang="en-US" b="0" dirty="0">
                <a:effectLst/>
                <a:latin typeface="+mj-lt"/>
              </a:rPr>
              <a:t>   	fearful		: 5 </a:t>
            </a:r>
          </a:p>
          <a:p>
            <a:r>
              <a:rPr lang="en-US" b="0" dirty="0">
                <a:effectLst/>
                <a:latin typeface="+mj-lt"/>
              </a:rPr>
              <a:t>   	disgust		: 6</a:t>
            </a:r>
          </a:p>
          <a:p>
            <a:r>
              <a:rPr lang="en-US" b="0" dirty="0">
                <a:effectLst/>
                <a:latin typeface="+mj-lt"/>
              </a:rPr>
              <a:t>   	surprised		: 7</a:t>
            </a:r>
            <a:endParaRPr lang="en-US" dirty="0">
              <a:latin typeface="+mj-lt"/>
            </a:endParaRPr>
          </a:p>
          <a:p>
            <a:pPr marL="285750" indent="-285750">
              <a:spcBef>
                <a:spcPts val="1200"/>
              </a:spcBef>
              <a:buFont typeface="Arial" panose="020B0604020202020204" pitchFamily="34" charset="0"/>
              <a:buChar char="•"/>
            </a:pPr>
            <a:r>
              <a:rPr lang="en-US" dirty="0"/>
              <a:t>Maximum duration of 4.5 seconds is considered for calculating audio features e.g. MFCC, contrast etc.</a:t>
            </a:r>
          </a:p>
          <a:p>
            <a:pPr marL="285750" indent="-285750">
              <a:spcBef>
                <a:spcPts val="1200"/>
              </a:spcBef>
              <a:buFont typeface="Arial" panose="020B0604020202020204" pitchFamily="34" charset="0"/>
              <a:buChar char="•"/>
            </a:pPr>
            <a:r>
              <a:rPr lang="en-US" dirty="0"/>
              <a:t>Based on duration of 4.5 seconds, dimension of features along time axis is 194</a:t>
            </a:r>
          </a:p>
          <a:p>
            <a:pPr marL="285750" indent="-285750">
              <a:spcBef>
                <a:spcPts val="1200"/>
              </a:spcBef>
              <a:buFont typeface="Arial" panose="020B0604020202020204" pitchFamily="34" charset="0"/>
              <a:buChar char="•"/>
            </a:pPr>
            <a:r>
              <a:rPr lang="en-US" dirty="0"/>
              <a:t>Zero padding is done for features having less than 194 dimensions along time axis</a:t>
            </a:r>
          </a:p>
        </p:txBody>
      </p:sp>
      <p:pic>
        <p:nvPicPr>
          <p:cNvPr id="9" name="Picture 6">
            <a:extLst>
              <a:ext uri="{FF2B5EF4-FFF2-40B4-BE49-F238E27FC236}">
                <a16:creationId xmlns:a16="http://schemas.microsoft.com/office/drawing/2014/main" id="{4A896F81-0722-4B51-E3F6-F4FCAD996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828" y="1946871"/>
            <a:ext cx="4383483" cy="43834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744ECBF-C33E-69E4-AAEA-C445F4F03764}"/>
              </a:ext>
            </a:extLst>
          </p:cNvPr>
          <p:cNvSpPr txBox="1"/>
          <p:nvPr/>
        </p:nvSpPr>
        <p:spPr>
          <a:xfrm>
            <a:off x="9499022" y="972931"/>
            <a:ext cx="2596871" cy="1569660"/>
          </a:xfrm>
          <a:prstGeom prst="rect">
            <a:avLst/>
          </a:prstGeom>
          <a:noFill/>
        </p:spPr>
        <p:txBody>
          <a:bodyPr wrap="square">
            <a:spAutoFit/>
          </a:bodyPr>
          <a:lstStyle/>
          <a:p>
            <a:r>
              <a:rPr lang="en-US" sz="1600" dirty="0"/>
              <a:t>Duration of audio files: </a:t>
            </a:r>
          </a:p>
          <a:p>
            <a:r>
              <a:rPr lang="en-US" sz="1600" dirty="0"/>
              <a:t>Count	1440</a:t>
            </a:r>
          </a:p>
          <a:p>
            <a:r>
              <a:rPr lang="en-US" sz="1600" dirty="0"/>
              <a:t>Mean	3.70 seconds</a:t>
            </a:r>
          </a:p>
          <a:p>
            <a:r>
              <a:rPr lang="en-US" sz="1600" dirty="0"/>
              <a:t>Std	         0.34 seconds</a:t>
            </a:r>
          </a:p>
          <a:p>
            <a:r>
              <a:rPr lang="en-US" sz="1600" dirty="0"/>
              <a:t>Min	         2.94 seconds</a:t>
            </a:r>
          </a:p>
          <a:p>
            <a:r>
              <a:rPr lang="en-US" sz="1600" dirty="0"/>
              <a:t>Max	         5.27 seconds</a:t>
            </a:r>
          </a:p>
        </p:txBody>
      </p:sp>
      <p:cxnSp>
        <p:nvCxnSpPr>
          <p:cNvPr id="11" name="Straight Connector 10">
            <a:extLst>
              <a:ext uri="{FF2B5EF4-FFF2-40B4-BE49-F238E27FC236}">
                <a16:creationId xmlns:a16="http://schemas.microsoft.com/office/drawing/2014/main" id="{90673693-394F-D192-998C-6EC3CBF14D4D}"/>
              </a:ext>
            </a:extLst>
          </p:cNvPr>
          <p:cNvCxnSpPr/>
          <p:nvPr/>
        </p:nvCxnSpPr>
        <p:spPr>
          <a:xfrm flipV="1">
            <a:off x="10457041" y="3601070"/>
            <a:ext cx="0" cy="2130552"/>
          </a:xfrm>
          <a:prstGeom prst="line">
            <a:avLst/>
          </a:prstGeom>
          <a:ln w="28575">
            <a:solidFill>
              <a:schemeClr val="accent2"/>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1092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56A18-A536-9FCF-F3B5-735C03262930}"/>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9A3F864C-5BDB-79C1-2F6C-89587B6B4239}"/>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DB221979-E9CB-C07C-619C-66B9910DF197}"/>
              </a:ext>
            </a:extLst>
          </p:cNvPr>
          <p:cNvSpPr>
            <a:spLocks noGrp="1"/>
          </p:cNvSpPr>
          <p:nvPr>
            <p:ph type="sldNum" sz="quarter" idx="12"/>
          </p:nvPr>
        </p:nvSpPr>
        <p:spPr/>
        <p:txBody>
          <a:bodyPr/>
          <a:lstStyle/>
          <a:p>
            <a:fld id="{6FE2BA73-EE50-403B-BDFA-8B12D5BE1CFF}" type="slidenum">
              <a:rPr lang="en-IN" smtClean="0"/>
              <a:pPr/>
              <a:t>6</a:t>
            </a:fld>
            <a:endParaRPr lang="en-IN"/>
          </a:p>
        </p:txBody>
      </p:sp>
      <p:sp>
        <p:nvSpPr>
          <p:cNvPr id="6" name="TextBox 5">
            <a:extLst>
              <a:ext uri="{FF2B5EF4-FFF2-40B4-BE49-F238E27FC236}">
                <a16:creationId xmlns:a16="http://schemas.microsoft.com/office/drawing/2014/main" id="{AE85B020-D07E-7E27-EBB9-EA81179DF633}"/>
              </a:ext>
            </a:extLst>
          </p:cNvPr>
          <p:cNvSpPr txBox="1"/>
          <p:nvPr/>
        </p:nvSpPr>
        <p:spPr>
          <a:xfrm>
            <a:off x="1" y="5017023"/>
            <a:ext cx="12191999" cy="1323439"/>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Implementation of model from reference paper got only 35% validation accuracy after 100 epochs against 71.61% claimed in paper after 700 epochs</a:t>
            </a:r>
          </a:p>
          <a:p>
            <a:pPr marL="285750" indent="-285750">
              <a:buFont typeface="Arial" panose="020B0604020202020204" pitchFamily="34" charset="0"/>
              <a:buChar char="•"/>
            </a:pPr>
            <a:r>
              <a:rPr lang="en-US" sz="1600" dirty="0"/>
              <a:t>Various other networks e.g. CNNs including Conv1D and Conv2D, CNN Transformer, CNN Attention etc.</a:t>
            </a:r>
          </a:p>
          <a:p>
            <a:pPr marL="285750" indent="-285750">
              <a:buFont typeface="Arial" panose="020B0604020202020204" pitchFamily="34" charset="0"/>
              <a:buChar char="•"/>
            </a:pPr>
            <a:r>
              <a:rPr lang="en-US" sz="1600" dirty="0"/>
              <a:t>Out of 14 different models, maximum validation accuracy of 66% achieved with two models using 1) Conv1D and, 2)Conv2D and Transformer Encoder</a:t>
            </a:r>
          </a:p>
        </p:txBody>
      </p:sp>
      <p:pic>
        <p:nvPicPr>
          <p:cNvPr id="4098" name="Picture 2">
            <a:extLst>
              <a:ext uri="{FF2B5EF4-FFF2-40B4-BE49-F238E27FC236}">
                <a16:creationId xmlns:a16="http://schemas.microsoft.com/office/drawing/2014/main" id="{90C6BD3E-2012-3D22-DC6D-FE403DDCA2F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415" y="885032"/>
            <a:ext cx="6542202" cy="38563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7175EB5-D21F-3BA6-F8FF-96BA56C4E60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9301" y="899422"/>
            <a:ext cx="6387708" cy="385639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93E228A-F087-3ABD-C5FD-C2AA47EE4A6B}"/>
              </a:ext>
            </a:extLst>
          </p:cNvPr>
          <p:cNvSpPr/>
          <p:nvPr/>
        </p:nvSpPr>
        <p:spPr>
          <a:xfrm>
            <a:off x="157580"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Exploration of various Models and their Performances Metrics</a:t>
            </a:r>
          </a:p>
        </p:txBody>
      </p:sp>
    </p:spTree>
    <p:extLst>
      <p:ext uri="{BB962C8B-B14F-4D97-AF65-F5344CB8AC3E}">
        <p14:creationId xmlns:p14="http://schemas.microsoft.com/office/powerpoint/2010/main" val="417823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10-02-2023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7</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3486"/>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Final Parametric Model</a:t>
            </a:r>
          </a:p>
        </p:txBody>
      </p:sp>
      <p:pic>
        <p:nvPicPr>
          <p:cNvPr id="14" name="Picture 13">
            <a:extLst>
              <a:ext uri="{FF2B5EF4-FFF2-40B4-BE49-F238E27FC236}">
                <a16:creationId xmlns:a16="http://schemas.microsoft.com/office/drawing/2014/main" id="{5A091611-4DB1-0B93-662C-A3B33BD9E747}"/>
              </a:ext>
            </a:extLst>
          </p:cNvPr>
          <p:cNvPicPr>
            <a:picLocks noChangeAspect="1"/>
          </p:cNvPicPr>
          <p:nvPr/>
        </p:nvPicPr>
        <p:blipFill>
          <a:blip r:embed="rId2"/>
          <a:stretch>
            <a:fillRect/>
          </a:stretch>
        </p:blipFill>
        <p:spPr>
          <a:xfrm>
            <a:off x="5512276" y="1222963"/>
            <a:ext cx="3460874" cy="3008298"/>
          </a:xfrm>
          <a:prstGeom prst="rect">
            <a:avLst/>
          </a:prstGeom>
        </p:spPr>
      </p:pic>
      <p:pic>
        <p:nvPicPr>
          <p:cNvPr id="2050" name="Picture 2">
            <a:extLst>
              <a:ext uri="{FF2B5EF4-FFF2-40B4-BE49-F238E27FC236}">
                <a16:creationId xmlns:a16="http://schemas.microsoft.com/office/drawing/2014/main" id="{E07B9164-EC05-D2F0-9206-0F2E82ECE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391" y="941033"/>
            <a:ext cx="3228825" cy="52576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715D1D7-9947-AAE8-D607-BC4D8D2952C2}"/>
              </a:ext>
            </a:extLst>
          </p:cNvPr>
          <p:cNvPicPr>
            <a:picLocks noChangeAspect="1"/>
          </p:cNvPicPr>
          <p:nvPr/>
        </p:nvPicPr>
        <p:blipFill>
          <a:blip r:embed="rId4"/>
          <a:stretch>
            <a:fillRect/>
          </a:stretch>
        </p:blipFill>
        <p:spPr>
          <a:xfrm>
            <a:off x="140784" y="1279525"/>
            <a:ext cx="5288437" cy="1659623"/>
          </a:xfrm>
          <a:prstGeom prst="rect">
            <a:avLst/>
          </a:prstGeom>
        </p:spPr>
      </p:pic>
      <p:sp>
        <p:nvSpPr>
          <p:cNvPr id="19" name="TextBox 18">
            <a:extLst>
              <a:ext uri="{FF2B5EF4-FFF2-40B4-BE49-F238E27FC236}">
                <a16:creationId xmlns:a16="http://schemas.microsoft.com/office/drawing/2014/main" id="{89766732-23E9-B9DA-B9BA-5A627A7775F1}"/>
              </a:ext>
            </a:extLst>
          </p:cNvPr>
          <p:cNvSpPr txBox="1"/>
          <p:nvPr/>
        </p:nvSpPr>
        <p:spPr>
          <a:xfrm>
            <a:off x="1625065" y="857247"/>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Final Parametric Model</a:t>
            </a:r>
          </a:p>
        </p:txBody>
      </p:sp>
      <p:sp>
        <p:nvSpPr>
          <p:cNvPr id="20" name="TextBox 19">
            <a:extLst>
              <a:ext uri="{FF2B5EF4-FFF2-40B4-BE49-F238E27FC236}">
                <a16:creationId xmlns:a16="http://schemas.microsoft.com/office/drawing/2014/main" id="{2E67A563-5DE4-AAC8-5B44-79772D7B7825}"/>
              </a:ext>
            </a:extLst>
          </p:cNvPr>
          <p:cNvSpPr txBox="1"/>
          <p:nvPr/>
        </p:nvSpPr>
        <p:spPr>
          <a:xfrm>
            <a:off x="6073059" y="857247"/>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Model Summary</a:t>
            </a:r>
          </a:p>
        </p:txBody>
      </p:sp>
      <p:sp>
        <p:nvSpPr>
          <p:cNvPr id="21" name="TextBox 20">
            <a:extLst>
              <a:ext uri="{FF2B5EF4-FFF2-40B4-BE49-F238E27FC236}">
                <a16:creationId xmlns:a16="http://schemas.microsoft.com/office/drawing/2014/main" id="{90F82652-3A55-F67C-1228-E801EB3EFEA0}"/>
              </a:ext>
            </a:extLst>
          </p:cNvPr>
          <p:cNvSpPr txBox="1"/>
          <p:nvPr/>
        </p:nvSpPr>
        <p:spPr>
          <a:xfrm>
            <a:off x="2" y="5503970"/>
            <a:ext cx="943623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Parametric model of 8 layers was built using Keras Sequential function </a:t>
            </a:r>
          </a:p>
          <a:p>
            <a:pPr marL="285750" indent="-285750">
              <a:buFont typeface="Arial" panose="020B0604020202020204" pitchFamily="34" charset="0"/>
              <a:buChar char="•"/>
            </a:pPr>
            <a:r>
              <a:rPr lang="en-US" sz="1600" dirty="0" err="1"/>
              <a:t>TimeDistributed</a:t>
            </a:r>
            <a:r>
              <a:rPr lang="en-US" sz="1600" dirty="0"/>
              <a:t> function is used to apply same instance of Conv1D, </a:t>
            </a:r>
            <a:r>
              <a:rPr lang="en-US" sz="1600" dirty="0" err="1"/>
              <a:t>BatchNormalization</a:t>
            </a:r>
            <a:r>
              <a:rPr lang="en-US" sz="1600" dirty="0"/>
              <a:t> and Flatten functions to each of the 194 timesteps. </a:t>
            </a:r>
            <a:r>
              <a:rPr lang="en-US" sz="1600" b="1" dirty="0"/>
              <a:t>The same set of weights are used at each timestamp.</a:t>
            </a:r>
          </a:p>
        </p:txBody>
      </p:sp>
      <p:pic>
        <p:nvPicPr>
          <p:cNvPr id="2056" name="Picture 8">
            <a:extLst>
              <a:ext uri="{FF2B5EF4-FFF2-40B4-BE49-F238E27FC236}">
                <a16:creationId xmlns:a16="http://schemas.microsoft.com/office/drawing/2014/main" id="{5457A3AA-E6EA-F506-03BC-C2B4D0ECD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6" y="2997200"/>
            <a:ext cx="2864784" cy="247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83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B6B4E2-69B9-3C7D-4167-C7B51F955DBE}"/>
              </a:ext>
            </a:extLst>
          </p:cNvPr>
          <p:cNvSpPr>
            <a:spLocks noGrp="1"/>
          </p:cNvSpPr>
          <p:nvPr>
            <p:ph type="dt" sz="half" idx="10"/>
          </p:nvPr>
        </p:nvSpPr>
        <p:spPr/>
        <p:txBody>
          <a:bodyPr/>
          <a:lstStyle/>
          <a:p>
            <a:r>
              <a:rPr lang="en-US"/>
              <a:t>10-02-2023</a:t>
            </a:r>
            <a:endParaRPr lang="en-IN" dirty="0"/>
          </a:p>
        </p:txBody>
      </p:sp>
      <p:sp>
        <p:nvSpPr>
          <p:cNvPr id="5" name="Footer Placeholder 4">
            <a:extLst>
              <a:ext uri="{FF2B5EF4-FFF2-40B4-BE49-F238E27FC236}">
                <a16:creationId xmlns:a16="http://schemas.microsoft.com/office/drawing/2014/main" id="{6FE534AF-0CCB-E3DB-D06B-CB95B4EB1621}"/>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980DDB88-8110-53FE-ACC4-953D4EB631D3}"/>
              </a:ext>
            </a:extLst>
          </p:cNvPr>
          <p:cNvSpPr>
            <a:spLocks noGrp="1"/>
          </p:cNvSpPr>
          <p:nvPr>
            <p:ph type="sldNum" sz="quarter" idx="12"/>
          </p:nvPr>
        </p:nvSpPr>
        <p:spPr/>
        <p:txBody>
          <a:bodyPr/>
          <a:lstStyle/>
          <a:p>
            <a:fld id="{6FE2BA73-EE50-403B-BDFA-8B12D5BE1CFF}" type="slidenum">
              <a:rPr lang="en-IN" smtClean="0"/>
              <a:pPr/>
              <a:t>8</a:t>
            </a:fld>
            <a:endParaRPr lang="en-IN"/>
          </a:p>
        </p:txBody>
      </p:sp>
      <p:graphicFrame>
        <p:nvGraphicFramePr>
          <p:cNvPr id="7" name="Table 7">
            <a:extLst>
              <a:ext uri="{FF2B5EF4-FFF2-40B4-BE49-F238E27FC236}">
                <a16:creationId xmlns:a16="http://schemas.microsoft.com/office/drawing/2014/main" id="{32A0DF65-CB39-87C3-9FAF-A56D16C7FC2F}"/>
              </a:ext>
            </a:extLst>
          </p:cNvPr>
          <p:cNvGraphicFramePr>
            <a:graphicFrameLocks noGrp="1"/>
          </p:cNvGraphicFramePr>
          <p:nvPr>
            <p:extLst>
              <p:ext uri="{D42A27DB-BD31-4B8C-83A1-F6EECF244321}">
                <p14:modId xmlns:p14="http://schemas.microsoft.com/office/powerpoint/2010/main" val="1054992288"/>
              </p:ext>
            </p:extLst>
          </p:nvPr>
        </p:nvGraphicFramePr>
        <p:xfrm>
          <a:off x="94103" y="980923"/>
          <a:ext cx="5768218" cy="4267200"/>
        </p:xfrm>
        <a:graphic>
          <a:graphicData uri="http://schemas.openxmlformats.org/drawingml/2006/table">
            <a:tbl>
              <a:tblPr firstRow="1" bandRow="1">
                <a:tableStyleId>{073A0DAA-6AF3-43AB-8588-CEC1D06C72B9}</a:tableStyleId>
              </a:tblPr>
              <a:tblGrid>
                <a:gridCol w="1612777">
                  <a:extLst>
                    <a:ext uri="{9D8B030D-6E8A-4147-A177-3AD203B41FA5}">
                      <a16:colId xmlns:a16="http://schemas.microsoft.com/office/drawing/2014/main" val="2729292539"/>
                    </a:ext>
                  </a:extLst>
                </a:gridCol>
                <a:gridCol w="1259840">
                  <a:extLst>
                    <a:ext uri="{9D8B030D-6E8A-4147-A177-3AD203B41FA5}">
                      <a16:colId xmlns:a16="http://schemas.microsoft.com/office/drawing/2014/main" val="1990615569"/>
                    </a:ext>
                  </a:extLst>
                </a:gridCol>
                <a:gridCol w="2895601">
                  <a:extLst>
                    <a:ext uri="{9D8B030D-6E8A-4147-A177-3AD203B41FA5}">
                      <a16:colId xmlns:a16="http://schemas.microsoft.com/office/drawing/2014/main" val="246495368"/>
                    </a:ext>
                  </a:extLst>
                </a:gridCol>
              </a:tblGrid>
              <a:tr h="186749">
                <a:tc>
                  <a:txBody>
                    <a:bodyPr/>
                    <a:lstStyle/>
                    <a:p>
                      <a:pPr algn="ctr"/>
                      <a:r>
                        <a:rPr lang="en-US" sz="1600" dirty="0"/>
                        <a:t>Hyperparameter</a:t>
                      </a:r>
                    </a:p>
                  </a:txBody>
                  <a:tcPr/>
                </a:tc>
                <a:tc>
                  <a:txBody>
                    <a:bodyPr/>
                    <a:lstStyle/>
                    <a:p>
                      <a:pPr algn="ctr"/>
                      <a:r>
                        <a:rPr lang="en-US" sz="1600" dirty="0"/>
                        <a:t>Value</a:t>
                      </a:r>
                    </a:p>
                  </a:txBody>
                  <a:tcPr/>
                </a:tc>
                <a:tc>
                  <a:txBody>
                    <a:bodyPr/>
                    <a:lstStyle/>
                    <a:p>
                      <a:pPr algn="ctr"/>
                      <a:r>
                        <a:rPr lang="en-US" sz="1600" dirty="0"/>
                        <a:t>Remark</a:t>
                      </a:r>
                    </a:p>
                  </a:txBody>
                  <a:tcPr/>
                </a:tc>
                <a:extLst>
                  <a:ext uri="{0D108BD9-81ED-4DB2-BD59-A6C34878D82A}">
                    <a16:rowId xmlns:a16="http://schemas.microsoft.com/office/drawing/2014/main" val="3392975317"/>
                  </a:ext>
                </a:extLst>
              </a:tr>
              <a:tr h="322567">
                <a:tc>
                  <a:txBody>
                    <a:bodyPr/>
                    <a:lstStyle/>
                    <a:p>
                      <a:r>
                        <a:rPr lang="en-US" sz="1600" b="0" kern="1200" dirty="0">
                          <a:solidFill>
                            <a:schemeClr val="dk1"/>
                          </a:solidFill>
                          <a:effectLst/>
                        </a:rPr>
                        <a:t>Dataset</a:t>
                      </a:r>
                      <a:endParaRPr lang="en-US" sz="1600" dirty="0"/>
                    </a:p>
                  </a:txBody>
                  <a:tcPr/>
                </a:tc>
                <a:tc>
                  <a:txBody>
                    <a:bodyPr/>
                    <a:lstStyle/>
                    <a:p>
                      <a:pPr algn="r"/>
                      <a:r>
                        <a:rPr lang="en-US" sz="1600" b="0" kern="1200" dirty="0" err="1">
                          <a:solidFill>
                            <a:schemeClr val="dk1"/>
                          </a:solidFill>
                          <a:effectLst/>
                        </a:rPr>
                        <a:t>Ravdess</a:t>
                      </a:r>
                      <a:r>
                        <a:rPr lang="en-US" sz="1600" b="0" kern="1200" dirty="0">
                          <a:solidFill>
                            <a:schemeClr val="dk1"/>
                          </a:solidFill>
                          <a:effectLst/>
                        </a:rPr>
                        <a:t> Speech </a:t>
                      </a:r>
                      <a:endParaRPr lang="en-US" sz="1600" dirty="0"/>
                    </a:p>
                  </a:txBody>
                  <a:tcPr/>
                </a:tc>
                <a:tc>
                  <a:txBody>
                    <a:bodyPr/>
                    <a:lstStyle/>
                    <a:p>
                      <a:endParaRPr lang="en-US" sz="1600" dirty="0"/>
                    </a:p>
                  </a:txBody>
                  <a:tcPr/>
                </a:tc>
                <a:extLst>
                  <a:ext uri="{0D108BD9-81ED-4DB2-BD59-A6C34878D82A}">
                    <a16:rowId xmlns:a16="http://schemas.microsoft.com/office/drawing/2014/main" val="2405138088"/>
                  </a:ext>
                </a:extLst>
              </a:tr>
              <a:tr h="186749">
                <a:tc>
                  <a:txBody>
                    <a:bodyPr/>
                    <a:lstStyle/>
                    <a:p>
                      <a:r>
                        <a:rPr lang="en-US" sz="1600" b="0" kern="1200" dirty="0" err="1">
                          <a:solidFill>
                            <a:schemeClr val="dk1"/>
                          </a:solidFill>
                          <a:effectLst/>
                        </a:rPr>
                        <a:t>SampleRate</a:t>
                      </a:r>
                      <a:endParaRPr lang="en-US" sz="1600" dirty="0"/>
                    </a:p>
                  </a:txBody>
                  <a:tcPr/>
                </a:tc>
                <a:tc>
                  <a:txBody>
                    <a:bodyPr/>
                    <a:lstStyle/>
                    <a:p>
                      <a:pPr algn="r"/>
                      <a:r>
                        <a:rPr lang="en-US" sz="1600" b="0" kern="1200" dirty="0">
                          <a:solidFill>
                            <a:schemeClr val="dk1"/>
                          </a:solidFill>
                          <a:effectLst/>
                        </a:rPr>
                        <a:t>22050 </a:t>
                      </a:r>
                      <a:endParaRPr lang="en-US" sz="1600" dirty="0"/>
                    </a:p>
                  </a:txBody>
                  <a:tcPr/>
                </a:tc>
                <a:tc>
                  <a:txBody>
                    <a:bodyPr/>
                    <a:lstStyle/>
                    <a:p>
                      <a:r>
                        <a:rPr lang="en-US" sz="1600" kern="1200" dirty="0">
                          <a:solidFill>
                            <a:schemeClr val="dk1"/>
                          </a:solidFill>
                          <a:latin typeface="+mn-lt"/>
                          <a:ea typeface="+mn-ea"/>
                          <a:cs typeface="+mn-cs"/>
                        </a:rPr>
                        <a:t>Sampling rate</a:t>
                      </a:r>
                    </a:p>
                  </a:txBody>
                  <a:tcPr/>
                </a:tc>
                <a:extLst>
                  <a:ext uri="{0D108BD9-81ED-4DB2-BD59-A6C34878D82A}">
                    <a16:rowId xmlns:a16="http://schemas.microsoft.com/office/drawing/2014/main" val="3965600151"/>
                  </a:ext>
                </a:extLst>
              </a:tr>
              <a:tr h="186749">
                <a:tc>
                  <a:txBody>
                    <a:bodyPr/>
                    <a:lstStyle/>
                    <a:p>
                      <a:r>
                        <a:rPr lang="en-US" sz="1600" b="0" kern="1200" dirty="0" err="1">
                          <a:solidFill>
                            <a:schemeClr val="dk1"/>
                          </a:solidFill>
                          <a:effectLst/>
                        </a:rPr>
                        <a:t>AudioDuration</a:t>
                      </a:r>
                      <a:endParaRPr lang="en-US" sz="1600" dirty="0"/>
                    </a:p>
                  </a:txBody>
                  <a:tcPr/>
                </a:tc>
                <a:tc>
                  <a:txBody>
                    <a:bodyPr/>
                    <a:lstStyle/>
                    <a:p>
                      <a:pPr algn="r"/>
                      <a:r>
                        <a:rPr lang="en-US" sz="1600" dirty="0"/>
                        <a:t>4.5</a:t>
                      </a:r>
                    </a:p>
                  </a:txBody>
                  <a:tcPr/>
                </a:tc>
                <a:tc>
                  <a:txBody>
                    <a:bodyPr/>
                    <a:lstStyle/>
                    <a:p>
                      <a:r>
                        <a:rPr lang="en-US" sz="1600" dirty="0"/>
                        <a:t>Maximum duration of audio file</a:t>
                      </a:r>
                    </a:p>
                  </a:txBody>
                  <a:tcPr/>
                </a:tc>
                <a:extLst>
                  <a:ext uri="{0D108BD9-81ED-4DB2-BD59-A6C34878D82A}">
                    <a16:rowId xmlns:a16="http://schemas.microsoft.com/office/drawing/2014/main" val="1384879192"/>
                  </a:ext>
                </a:extLst>
              </a:tr>
              <a:tr h="186749">
                <a:tc>
                  <a:txBody>
                    <a:bodyPr/>
                    <a:lstStyle/>
                    <a:p>
                      <a:r>
                        <a:rPr lang="en-US" sz="1600" b="0" kern="1200" dirty="0">
                          <a:solidFill>
                            <a:schemeClr val="dk1"/>
                          </a:solidFill>
                          <a:effectLst/>
                        </a:rPr>
                        <a:t>offset</a:t>
                      </a:r>
                      <a:endParaRPr lang="en-US" sz="1600" dirty="0"/>
                    </a:p>
                  </a:txBody>
                  <a:tcPr/>
                </a:tc>
                <a:tc>
                  <a:txBody>
                    <a:bodyPr/>
                    <a:lstStyle/>
                    <a:p>
                      <a:pPr algn="r"/>
                      <a:r>
                        <a:rPr lang="en-US" sz="1600" dirty="0"/>
                        <a:t>0.0</a:t>
                      </a:r>
                    </a:p>
                  </a:txBody>
                  <a:tcPr/>
                </a:tc>
                <a:tc>
                  <a:txBody>
                    <a:bodyPr/>
                    <a:lstStyle/>
                    <a:p>
                      <a:r>
                        <a:rPr lang="en-US" sz="1600" dirty="0"/>
                        <a:t>Offset or start of audio file</a:t>
                      </a:r>
                    </a:p>
                  </a:txBody>
                  <a:tcPr/>
                </a:tc>
                <a:extLst>
                  <a:ext uri="{0D108BD9-81ED-4DB2-BD59-A6C34878D82A}">
                    <a16:rowId xmlns:a16="http://schemas.microsoft.com/office/drawing/2014/main" val="3139692972"/>
                  </a:ext>
                </a:extLst>
              </a:tr>
              <a:tr h="186749">
                <a:tc>
                  <a:txBody>
                    <a:bodyPr/>
                    <a:lstStyle/>
                    <a:p>
                      <a:r>
                        <a:rPr lang="en-US" sz="1600" b="0" kern="1200" dirty="0" err="1">
                          <a:solidFill>
                            <a:schemeClr val="dk1"/>
                          </a:solidFill>
                          <a:effectLst/>
                        </a:rPr>
                        <a:t>HopLength</a:t>
                      </a:r>
                      <a:endParaRPr lang="en-US" sz="1600" dirty="0"/>
                    </a:p>
                  </a:txBody>
                  <a:tcPr/>
                </a:tc>
                <a:tc>
                  <a:txBody>
                    <a:bodyPr/>
                    <a:lstStyle/>
                    <a:p>
                      <a:pPr algn="r"/>
                      <a:r>
                        <a:rPr lang="en-US" sz="1600" dirty="0"/>
                        <a:t>512</a:t>
                      </a:r>
                    </a:p>
                  </a:txBody>
                  <a:tcPr/>
                </a:tc>
                <a:tc>
                  <a:txBody>
                    <a:bodyPr/>
                    <a:lstStyle/>
                    <a:p>
                      <a:r>
                        <a:rPr lang="en-US" sz="1600" dirty="0"/>
                        <a:t>Hop Length</a:t>
                      </a:r>
                    </a:p>
                  </a:txBody>
                  <a:tcPr/>
                </a:tc>
                <a:extLst>
                  <a:ext uri="{0D108BD9-81ED-4DB2-BD59-A6C34878D82A}">
                    <a16:rowId xmlns:a16="http://schemas.microsoft.com/office/drawing/2014/main" val="181220302"/>
                  </a:ext>
                </a:extLst>
              </a:tr>
              <a:tr h="186749">
                <a:tc>
                  <a:txBody>
                    <a:bodyPr/>
                    <a:lstStyle/>
                    <a:p>
                      <a:r>
                        <a:rPr lang="en-US" sz="1600" b="0" kern="1200" dirty="0" err="1">
                          <a:solidFill>
                            <a:schemeClr val="dk1"/>
                          </a:solidFill>
                          <a:effectLst/>
                        </a:rPr>
                        <a:t>WinLength</a:t>
                      </a:r>
                      <a:endParaRPr lang="en-US" sz="1600" dirty="0"/>
                    </a:p>
                  </a:txBody>
                  <a:tcPr/>
                </a:tc>
                <a:tc>
                  <a:txBody>
                    <a:bodyPr/>
                    <a:lstStyle/>
                    <a:p>
                      <a:pPr algn="r"/>
                      <a:r>
                        <a:rPr lang="en-US" sz="1600" dirty="0"/>
                        <a:t>512</a:t>
                      </a:r>
                    </a:p>
                  </a:txBody>
                  <a:tcPr/>
                </a:tc>
                <a:tc>
                  <a:txBody>
                    <a:bodyPr/>
                    <a:lstStyle/>
                    <a:p>
                      <a:r>
                        <a:rPr lang="en-US" sz="1600" dirty="0"/>
                        <a:t>Length of Window</a:t>
                      </a:r>
                    </a:p>
                  </a:txBody>
                  <a:tcPr/>
                </a:tc>
                <a:extLst>
                  <a:ext uri="{0D108BD9-81ED-4DB2-BD59-A6C34878D82A}">
                    <a16:rowId xmlns:a16="http://schemas.microsoft.com/office/drawing/2014/main" val="3968870753"/>
                  </a:ext>
                </a:extLst>
              </a:tr>
              <a:tr h="186749">
                <a:tc>
                  <a:txBody>
                    <a:bodyPr/>
                    <a:lstStyle/>
                    <a:p>
                      <a:r>
                        <a:rPr lang="en-US" sz="1600" b="0" kern="1200" dirty="0">
                          <a:solidFill>
                            <a:schemeClr val="dk1"/>
                          </a:solidFill>
                          <a:effectLst/>
                        </a:rPr>
                        <a:t>Window</a:t>
                      </a:r>
                      <a:endParaRPr lang="en-US" sz="1600" dirty="0"/>
                    </a:p>
                  </a:txBody>
                  <a:tcPr/>
                </a:tc>
                <a:tc>
                  <a:txBody>
                    <a:bodyPr/>
                    <a:lstStyle/>
                    <a:p>
                      <a:pPr algn="r"/>
                      <a:r>
                        <a:rPr lang="en-US" sz="1600" b="0" kern="1200" dirty="0" err="1">
                          <a:solidFill>
                            <a:schemeClr val="dk1"/>
                          </a:solidFill>
                          <a:effectLst/>
                        </a:rPr>
                        <a:t>hann</a:t>
                      </a:r>
                      <a:endParaRPr lang="en-US" sz="1600" dirty="0"/>
                    </a:p>
                  </a:txBody>
                  <a:tcPr/>
                </a:tc>
                <a:tc>
                  <a:txBody>
                    <a:bodyPr/>
                    <a:lstStyle/>
                    <a:p>
                      <a:r>
                        <a:rPr lang="en-US" sz="1600" dirty="0"/>
                        <a:t>Window function</a:t>
                      </a:r>
                    </a:p>
                  </a:txBody>
                  <a:tcPr/>
                </a:tc>
                <a:extLst>
                  <a:ext uri="{0D108BD9-81ED-4DB2-BD59-A6C34878D82A}">
                    <a16:rowId xmlns:a16="http://schemas.microsoft.com/office/drawing/2014/main" val="1726772135"/>
                  </a:ext>
                </a:extLst>
              </a:tr>
              <a:tr h="186749">
                <a:tc>
                  <a:txBody>
                    <a:bodyPr/>
                    <a:lstStyle/>
                    <a:p>
                      <a:r>
                        <a:rPr lang="en-US" sz="1600" b="0" kern="1200" dirty="0" err="1">
                          <a:solidFill>
                            <a:schemeClr val="dk1"/>
                          </a:solidFill>
                          <a:effectLst/>
                        </a:rPr>
                        <a:t>n_fft</a:t>
                      </a:r>
                      <a:endParaRPr lang="en-US" sz="1600" dirty="0"/>
                    </a:p>
                  </a:txBody>
                  <a:tcPr/>
                </a:tc>
                <a:tc>
                  <a:txBody>
                    <a:bodyPr/>
                    <a:lstStyle/>
                    <a:p>
                      <a:pPr algn="r"/>
                      <a:r>
                        <a:rPr lang="en-US" sz="1600" dirty="0"/>
                        <a:t>2048</a:t>
                      </a:r>
                    </a:p>
                  </a:txBody>
                  <a:tcPr/>
                </a:tc>
                <a:tc>
                  <a:txBody>
                    <a:bodyPr/>
                    <a:lstStyle/>
                    <a:p>
                      <a:r>
                        <a:rPr lang="en-US" sz="1600" dirty="0"/>
                        <a:t>length of the FFT window</a:t>
                      </a:r>
                    </a:p>
                  </a:txBody>
                  <a:tcPr/>
                </a:tc>
                <a:extLst>
                  <a:ext uri="{0D108BD9-81ED-4DB2-BD59-A6C34878D82A}">
                    <a16:rowId xmlns:a16="http://schemas.microsoft.com/office/drawing/2014/main" val="1299245519"/>
                  </a:ext>
                </a:extLst>
              </a:tr>
              <a:tr h="186749">
                <a:tc>
                  <a:txBody>
                    <a:bodyPr/>
                    <a:lstStyle/>
                    <a:p>
                      <a:r>
                        <a:rPr lang="en-US" sz="1600" b="0" kern="1200" dirty="0" err="1">
                          <a:solidFill>
                            <a:schemeClr val="dk1"/>
                          </a:solidFill>
                          <a:effectLst/>
                        </a:rPr>
                        <a:t>n_chroma</a:t>
                      </a:r>
                      <a:endParaRPr lang="en-US" sz="1600" dirty="0"/>
                    </a:p>
                  </a:txBody>
                  <a:tcPr/>
                </a:tc>
                <a:tc>
                  <a:txBody>
                    <a:bodyPr/>
                    <a:lstStyle/>
                    <a:p>
                      <a:pPr algn="r"/>
                      <a:r>
                        <a:rPr lang="en-US" sz="1600" dirty="0"/>
                        <a:t>12</a:t>
                      </a:r>
                    </a:p>
                  </a:txBody>
                  <a:tcPr/>
                </a:tc>
                <a:tc>
                  <a:txBody>
                    <a:bodyPr/>
                    <a:lstStyle/>
                    <a:p>
                      <a:r>
                        <a:rPr lang="en-US" sz="1600" dirty="0"/>
                        <a:t>Number of chroma bins</a:t>
                      </a:r>
                    </a:p>
                  </a:txBody>
                  <a:tcPr/>
                </a:tc>
                <a:extLst>
                  <a:ext uri="{0D108BD9-81ED-4DB2-BD59-A6C34878D82A}">
                    <a16:rowId xmlns:a16="http://schemas.microsoft.com/office/drawing/2014/main" val="3894669723"/>
                  </a:ext>
                </a:extLst>
              </a:tr>
              <a:tr h="186749">
                <a:tc>
                  <a:txBody>
                    <a:bodyPr/>
                    <a:lstStyle/>
                    <a:p>
                      <a:r>
                        <a:rPr lang="en-US" sz="1600" b="0" kern="1200" dirty="0" err="1">
                          <a:solidFill>
                            <a:schemeClr val="dk1"/>
                          </a:solidFill>
                          <a:effectLst/>
                        </a:rPr>
                        <a:t>n_bands</a:t>
                      </a:r>
                      <a:endParaRPr lang="en-US" sz="1600" dirty="0"/>
                    </a:p>
                  </a:txBody>
                  <a:tcPr/>
                </a:tc>
                <a:tc>
                  <a:txBody>
                    <a:bodyPr/>
                    <a:lstStyle/>
                    <a:p>
                      <a:pPr algn="r"/>
                      <a:r>
                        <a:rPr lang="en-US" sz="1600" dirty="0"/>
                        <a:t>6</a:t>
                      </a:r>
                    </a:p>
                  </a:txBody>
                  <a:tcPr/>
                </a:tc>
                <a:tc>
                  <a:txBody>
                    <a:bodyPr/>
                    <a:lstStyle/>
                    <a:p>
                      <a:r>
                        <a:rPr lang="en-US" sz="1600" dirty="0"/>
                        <a:t>number of frequency bands</a:t>
                      </a:r>
                    </a:p>
                  </a:txBody>
                  <a:tcPr/>
                </a:tc>
                <a:extLst>
                  <a:ext uri="{0D108BD9-81ED-4DB2-BD59-A6C34878D82A}">
                    <a16:rowId xmlns:a16="http://schemas.microsoft.com/office/drawing/2014/main" val="81627529"/>
                  </a:ext>
                </a:extLst>
              </a:tr>
              <a:tr h="186749">
                <a:tc>
                  <a:txBody>
                    <a:bodyPr/>
                    <a:lstStyle/>
                    <a:p>
                      <a:r>
                        <a:rPr lang="en-US" sz="1600" b="0" kern="1200" dirty="0">
                          <a:solidFill>
                            <a:schemeClr val="dk1"/>
                          </a:solidFill>
                          <a:effectLst/>
                        </a:rPr>
                        <a:t>fmax</a:t>
                      </a:r>
                      <a:endParaRPr lang="en-US" sz="1600" dirty="0"/>
                    </a:p>
                  </a:txBody>
                  <a:tcPr/>
                </a:tc>
                <a:tc>
                  <a:txBody>
                    <a:bodyPr/>
                    <a:lstStyle/>
                    <a:p>
                      <a:pPr algn="r"/>
                      <a:r>
                        <a:rPr lang="en-US" sz="1600" dirty="0"/>
                        <a:t>1024</a:t>
                      </a:r>
                    </a:p>
                  </a:txBody>
                  <a:tcPr/>
                </a:tc>
                <a:tc>
                  <a:txBody>
                    <a:bodyPr/>
                    <a:lstStyle/>
                    <a:p>
                      <a:r>
                        <a:rPr lang="en-US" sz="1600" dirty="0"/>
                        <a:t>highest frequency (in Hz)</a:t>
                      </a:r>
                    </a:p>
                  </a:txBody>
                  <a:tcPr/>
                </a:tc>
                <a:extLst>
                  <a:ext uri="{0D108BD9-81ED-4DB2-BD59-A6C34878D82A}">
                    <a16:rowId xmlns:a16="http://schemas.microsoft.com/office/drawing/2014/main" val="2813926009"/>
                  </a:ext>
                </a:extLst>
              </a:tr>
            </a:tbl>
          </a:graphicData>
        </a:graphic>
      </p:graphicFrame>
      <p:graphicFrame>
        <p:nvGraphicFramePr>
          <p:cNvPr id="8" name="Table 7">
            <a:extLst>
              <a:ext uri="{FF2B5EF4-FFF2-40B4-BE49-F238E27FC236}">
                <a16:creationId xmlns:a16="http://schemas.microsoft.com/office/drawing/2014/main" id="{246750D4-D2EB-E83B-314C-F111E953648C}"/>
              </a:ext>
            </a:extLst>
          </p:cNvPr>
          <p:cNvGraphicFramePr>
            <a:graphicFrameLocks noGrp="1"/>
          </p:cNvGraphicFramePr>
          <p:nvPr>
            <p:extLst>
              <p:ext uri="{D42A27DB-BD31-4B8C-83A1-F6EECF244321}">
                <p14:modId xmlns:p14="http://schemas.microsoft.com/office/powerpoint/2010/main" val="3932031095"/>
              </p:ext>
            </p:extLst>
          </p:nvPr>
        </p:nvGraphicFramePr>
        <p:xfrm>
          <a:off x="6045200" y="980923"/>
          <a:ext cx="6146800" cy="3688080"/>
        </p:xfrm>
        <a:graphic>
          <a:graphicData uri="http://schemas.openxmlformats.org/drawingml/2006/table">
            <a:tbl>
              <a:tblPr firstRow="1" bandRow="1">
                <a:tableStyleId>{073A0DAA-6AF3-43AB-8588-CEC1D06C72B9}</a:tableStyleId>
              </a:tblPr>
              <a:tblGrid>
                <a:gridCol w="1788474">
                  <a:extLst>
                    <a:ext uri="{9D8B030D-6E8A-4147-A177-3AD203B41FA5}">
                      <a16:colId xmlns:a16="http://schemas.microsoft.com/office/drawing/2014/main" val="2729292539"/>
                    </a:ext>
                  </a:extLst>
                </a:gridCol>
                <a:gridCol w="2290714">
                  <a:extLst>
                    <a:ext uri="{9D8B030D-6E8A-4147-A177-3AD203B41FA5}">
                      <a16:colId xmlns:a16="http://schemas.microsoft.com/office/drawing/2014/main" val="1990615569"/>
                    </a:ext>
                  </a:extLst>
                </a:gridCol>
                <a:gridCol w="2067612">
                  <a:extLst>
                    <a:ext uri="{9D8B030D-6E8A-4147-A177-3AD203B41FA5}">
                      <a16:colId xmlns:a16="http://schemas.microsoft.com/office/drawing/2014/main" val="246495368"/>
                    </a:ext>
                  </a:extLst>
                </a:gridCol>
              </a:tblGrid>
              <a:tr h="0">
                <a:tc>
                  <a:txBody>
                    <a:bodyPr/>
                    <a:lstStyle/>
                    <a:p>
                      <a:pPr algn="ctr"/>
                      <a:r>
                        <a:rPr lang="en-US" sz="1600" dirty="0"/>
                        <a:t>Hyperparameter</a:t>
                      </a:r>
                    </a:p>
                  </a:txBody>
                  <a:tcPr/>
                </a:tc>
                <a:tc>
                  <a:txBody>
                    <a:bodyPr/>
                    <a:lstStyle/>
                    <a:p>
                      <a:pPr algn="ctr"/>
                      <a:r>
                        <a:rPr lang="en-US" sz="1600" dirty="0"/>
                        <a:t>Value</a:t>
                      </a:r>
                    </a:p>
                  </a:txBody>
                  <a:tcPr/>
                </a:tc>
                <a:tc>
                  <a:txBody>
                    <a:bodyPr/>
                    <a:lstStyle/>
                    <a:p>
                      <a:pPr algn="ctr"/>
                      <a:r>
                        <a:rPr lang="en-US" sz="1600" dirty="0"/>
                        <a:t>Remark</a:t>
                      </a:r>
                    </a:p>
                  </a:txBody>
                  <a:tcPr/>
                </a:tc>
                <a:extLst>
                  <a:ext uri="{0D108BD9-81ED-4DB2-BD59-A6C34878D82A}">
                    <a16:rowId xmlns:a16="http://schemas.microsoft.com/office/drawing/2014/main" val="3392975317"/>
                  </a:ext>
                </a:extLst>
              </a:tr>
              <a:tr h="226987">
                <a:tc>
                  <a:txBody>
                    <a:bodyPr/>
                    <a:lstStyle/>
                    <a:p>
                      <a:r>
                        <a:rPr lang="en-US" sz="1600" b="0" kern="1200" dirty="0" err="1">
                          <a:solidFill>
                            <a:schemeClr val="dk1"/>
                          </a:solidFill>
                          <a:effectLst/>
                        </a:rPr>
                        <a:t>MaxInputLength</a:t>
                      </a:r>
                      <a:endParaRPr lang="en-US" sz="1600" dirty="0"/>
                    </a:p>
                  </a:txBody>
                  <a:tcPr/>
                </a:tc>
                <a:tc>
                  <a:txBody>
                    <a:bodyPr/>
                    <a:lstStyle/>
                    <a:p>
                      <a:pPr algn="r"/>
                      <a:r>
                        <a:rPr lang="en-US" sz="1600" dirty="0"/>
                        <a:t>194</a:t>
                      </a:r>
                    </a:p>
                  </a:txBody>
                  <a:tcPr/>
                </a:tc>
                <a:tc>
                  <a:txBody>
                    <a:bodyPr/>
                    <a:lstStyle/>
                    <a:p>
                      <a:endParaRPr lang="en-US" sz="1600" dirty="0"/>
                    </a:p>
                  </a:txBody>
                  <a:tcPr/>
                </a:tc>
                <a:extLst>
                  <a:ext uri="{0D108BD9-81ED-4DB2-BD59-A6C34878D82A}">
                    <a16:rowId xmlns:a16="http://schemas.microsoft.com/office/drawing/2014/main" val="1568760296"/>
                  </a:ext>
                </a:extLst>
              </a:tr>
              <a:tr h="226987">
                <a:tc>
                  <a:txBody>
                    <a:bodyPr/>
                    <a:lstStyle/>
                    <a:p>
                      <a:r>
                        <a:rPr lang="en-US" sz="1600" b="0" kern="1200" dirty="0" err="1">
                          <a:solidFill>
                            <a:schemeClr val="dk1"/>
                          </a:solidFill>
                          <a:effectLst/>
                        </a:rPr>
                        <a:t>n_folds</a:t>
                      </a:r>
                      <a:endParaRPr lang="en-US" sz="1600" dirty="0"/>
                    </a:p>
                  </a:txBody>
                  <a:tcPr/>
                </a:tc>
                <a:tc>
                  <a:txBody>
                    <a:bodyPr/>
                    <a:lstStyle/>
                    <a:p>
                      <a:pPr algn="r"/>
                      <a:r>
                        <a:rPr lang="en-US" sz="1600" dirty="0"/>
                        <a:t>5</a:t>
                      </a:r>
                    </a:p>
                  </a:txBody>
                  <a:tcPr/>
                </a:tc>
                <a:tc>
                  <a:txBody>
                    <a:bodyPr/>
                    <a:lstStyle/>
                    <a:p>
                      <a:r>
                        <a:rPr lang="en-US" sz="1600" dirty="0"/>
                        <a:t>Number of folds</a:t>
                      </a:r>
                    </a:p>
                  </a:txBody>
                  <a:tcPr/>
                </a:tc>
                <a:extLst>
                  <a:ext uri="{0D108BD9-81ED-4DB2-BD59-A6C34878D82A}">
                    <a16:rowId xmlns:a16="http://schemas.microsoft.com/office/drawing/2014/main" val="4054505147"/>
                  </a:ext>
                </a:extLst>
              </a:tr>
              <a:tr h="226987">
                <a:tc>
                  <a:txBody>
                    <a:bodyPr/>
                    <a:lstStyle/>
                    <a:p>
                      <a:r>
                        <a:rPr lang="en-US" sz="1600" b="0" kern="1200" dirty="0" err="1">
                          <a:solidFill>
                            <a:schemeClr val="dk1"/>
                          </a:solidFill>
                          <a:effectLst/>
                        </a:rPr>
                        <a:t>TestSize</a:t>
                      </a:r>
                      <a:endParaRPr lang="en-US" sz="1600" dirty="0"/>
                    </a:p>
                  </a:txBody>
                  <a:tcPr/>
                </a:tc>
                <a:tc>
                  <a:txBody>
                    <a:bodyPr/>
                    <a:lstStyle/>
                    <a:p>
                      <a:pPr algn="r"/>
                      <a:r>
                        <a:rPr lang="en-US" sz="1600" dirty="0"/>
                        <a:t>0.2</a:t>
                      </a:r>
                    </a:p>
                  </a:txBody>
                  <a:tcPr/>
                </a:tc>
                <a:tc>
                  <a:txBody>
                    <a:bodyPr/>
                    <a:lstStyle/>
                    <a:p>
                      <a:r>
                        <a:rPr lang="en-US" sz="1600" dirty="0"/>
                        <a:t>Test dataset split size</a:t>
                      </a:r>
                    </a:p>
                  </a:txBody>
                  <a:tcPr/>
                </a:tc>
                <a:extLst>
                  <a:ext uri="{0D108BD9-81ED-4DB2-BD59-A6C34878D82A}">
                    <a16:rowId xmlns:a16="http://schemas.microsoft.com/office/drawing/2014/main" val="1153528753"/>
                  </a:ext>
                </a:extLst>
              </a:tr>
              <a:tr h="226987">
                <a:tc>
                  <a:txBody>
                    <a:bodyPr/>
                    <a:lstStyle/>
                    <a:p>
                      <a:pPr marL="0" algn="l" defTabSz="914400" rtl="0" eaLnBrk="1" latinLnBrk="0" hangingPunct="1"/>
                      <a:r>
                        <a:rPr lang="en-US" sz="1600" b="0" kern="1200" dirty="0" err="1">
                          <a:solidFill>
                            <a:schemeClr val="dk1"/>
                          </a:solidFill>
                          <a:effectLst/>
                        </a:rPr>
                        <a:t>BatchSize</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128</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Batch size</a:t>
                      </a:r>
                    </a:p>
                  </a:txBody>
                  <a:tcPr/>
                </a:tc>
                <a:extLst>
                  <a:ext uri="{0D108BD9-81ED-4DB2-BD59-A6C34878D82A}">
                    <a16:rowId xmlns:a16="http://schemas.microsoft.com/office/drawing/2014/main" val="3596732554"/>
                  </a:ext>
                </a:extLst>
              </a:tr>
              <a:tr h="226987">
                <a:tc>
                  <a:txBody>
                    <a:bodyPr/>
                    <a:lstStyle/>
                    <a:p>
                      <a:pPr marL="0" algn="l" defTabSz="914400" rtl="0" eaLnBrk="1" latinLnBrk="0" hangingPunct="1"/>
                      <a:r>
                        <a:rPr lang="en-US" sz="1600" b="0" kern="1200" dirty="0" err="1">
                          <a:solidFill>
                            <a:schemeClr val="dk1"/>
                          </a:solidFill>
                          <a:effectLst/>
                        </a:rPr>
                        <a:t>NumEpochs</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100</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Number of Epoch</a:t>
                      </a:r>
                    </a:p>
                  </a:txBody>
                  <a:tcPr/>
                </a:tc>
                <a:extLst>
                  <a:ext uri="{0D108BD9-81ED-4DB2-BD59-A6C34878D82A}">
                    <a16:rowId xmlns:a16="http://schemas.microsoft.com/office/drawing/2014/main" val="3674513162"/>
                  </a:ext>
                </a:extLst>
              </a:tr>
              <a:tr h="226987">
                <a:tc>
                  <a:txBody>
                    <a:bodyPr/>
                    <a:lstStyle/>
                    <a:p>
                      <a:pPr marL="0" algn="l" defTabSz="914400" rtl="0" eaLnBrk="1" latinLnBrk="0" hangingPunct="1"/>
                      <a:r>
                        <a:rPr lang="en-US" sz="1600" b="0" kern="1200" dirty="0" err="1">
                          <a:solidFill>
                            <a:schemeClr val="dk1"/>
                          </a:solidFill>
                          <a:effectLst/>
                        </a:rPr>
                        <a:t>InitialLearningRate</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0.001</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Initial learning rate</a:t>
                      </a:r>
                    </a:p>
                  </a:txBody>
                  <a:tcPr/>
                </a:tc>
                <a:extLst>
                  <a:ext uri="{0D108BD9-81ED-4DB2-BD59-A6C34878D82A}">
                    <a16:rowId xmlns:a16="http://schemas.microsoft.com/office/drawing/2014/main" val="3249397596"/>
                  </a:ext>
                </a:extLst>
              </a:tr>
              <a:tr h="226987">
                <a:tc>
                  <a:txBody>
                    <a:bodyPr/>
                    <a:lstStyle/>
                    <a:p>
                      <a:pPr marL="0" algn="l" defTabSz="914400" rtl="0" eaLnBrk="1" latinLnBrk="0" hangingPunct="1"/>
                      <a:r>
                        <a:rPr lang="en-US" sz="1600" b="0" kern="1200" dirty="0">
                          <a:solidFill>
                            <a:schemeClr val="dk1"/>
                          </a:solidFill>
                          <a:effectLst/>
                        </a:rPr>
                        <a:t>Dropout</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0.2</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681286142"/>
                  </a:ext>
                </a:extLst>
              </a:tr>
              <a:tr h="226987">
                <a:tc>
                  <a:txBody>
                    <a:bodyPr/>
                    <a:lstStyle/>
                    <a:p>
                      <a:pPr marL="0" algn="l" defTabSz="914400" rtl="0" eaLnBrk="1" latinLnBrk="0" hangingPunct="1"/>
                      <a:r>
                        <a:rPr lang="en-US" sz="1600" b="0" kern="1200" dirty="0" err="1">
                          <a:solidFill>
                            <a:schemeClr val="dk1"/>
                          </a:solidFill>
                          <a:effectLst/>
                        </a:rPr>
                        <a:t>LossFunction</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err="1">
                          <a:solidFill>
                            <a:schemeClr val="dk1"/>
                          </a:solidFill>
                          <a:effectLst/>
                        </a:rPr>
                        <a:t>categorical_crossentropy</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192578781"/>
                  </a:ext>
                </a:extLst>
              </a:tr>
              <a:tr h="226987">
                <a:tc>
                  <a:txBody>
                    <a:bodyPr/>
                    <a:lstStyle/>
                    <a:p>
                      <a:pPr marL="0" algn="l" defTabSz="914400" rtl="0" eaLnBrk="1" latinLnBrk="0" hangingPunct="1"/>
                      <a:r>
                        <a:rPr lang="en-US" sz="1600" b="0" kern="1200" dirty="0">
                          <a:solidFill>
                            <a:schemeClr val="dk1"/>
                          </a:solidFill>
                          <a:effectLst/>
                        </a:rPr>
                        <a:t>Optimizer</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Adam</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433926264"/>
                  </a:ext>
                </a:extLst>
              </a:tr>
              <a:tr h="226987">
                <a:tc>
                  <a:txBody>
                    <a:bodyPr/>
                    <a:lstStyle/>
                    <a:p>
                      <a:pPr marL="0" algn="l" defTabSz="914400" rtl="0" eaLnBrk="1" latinLnBrk="0" hangingPunct="1"/>
                      <a:r>
                        <a:rPr lang="en-US" sz="1600" b="0" kern="1200" dirty="0" err="1">
                          <a:solidFill>
                            <a:schemeClr val="dk1"/>
                          </a:solidFill>
                          <a:effectLst/>
                        </a:rPr>
                        <a:t>n_classes</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8</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Number of categories</a:t>
                      </a:r>
                    </a:p>
                  </a:txBody>
                  <a:tcPr/>
                </a:tc>
                <a:extLst>
                  <a:ext uri="{0D108BD9-81ED-4DB2-BD59-A6C34878D82A}">
                    <a16:rowId xmlns:a16="http://schemas.microsoft.com/office/drawing/2014/main" val="1374319159"/>
                  </a:ext>
                </a:extLst>
              </a:tr>
            </a:tbl>
          </a:graphicData>
        </a:graphic>
      </p:graphicFrame>
      <p:sp>
        <p:nvSpPr>
          <p:cNvPr id="10" name="Rectangle 9">
            <a:extLst>
              <a:ext uri="{FF2B5EF4-FFF2-40B4-BE49-F238E27FC236}">
                <a16:creationId xmlns:a16="http://schemas.microsoft.com/office/drawing/2014/main" id="{CF80A5FC-2439-30B3-CE22-34E3E1E97066}"/>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Constant Parameters</a:t>
            </a:r>
          </a:p>
        </p:txBody>
      </p:sp>
      <p:sp>
        <p:nvSpPr>
          <p:cNvPr id="2" name="TextBox 1">
            <a:extLst>
              <a:ext uri="{FF2B5EF4-FFF2-40B4-BE49-F238E27FC236}">
                <a16:creationId xmlns:a16="http://schemas.microsoft.com/office/drawing/2014/main" id="{8E78D19C-CEA1-EF43-BB06-3DF4E067AB5C}"/>
              </a:ext>
            </a:extLst>
          </p:cNvPr>
          <p:cNvSpPr txBox="1"/>
          <p:nvPr/>
        </p:nvSpPr>
        <p:spPr>
          <a:xfrm>
            <a:off x="-3664" y="5744943"/>
            <a:ext cx="12191998" cy="584775"/>
          </a:xfrm>
          <a:prstGeom prst="rect">
            <a:avLst/>
          </a:prstGeom>
          <a:solidFill>
            <a:schemeClr val="accent3">
              <a:lumMod val="40000"/>
              <a:lumOff val="60000"/>
            </a:schemeClr>
          </a:solidFill>
        </p:spPr>
        <p:txBody>
          <a:bodyPr wrap="square" rtlCol="0">
            <a:spAutoFit/>
          </a:bodyPr>
          <a:lstStyle/>
          <a:p>
            <a:r>
              <a:rPr lang="en-US" sz="1600" dirty="0"/>
              <a:t>Above mentioned parameters are kept constant during all the experiments</a:t>
            </a:r>
          </a:p>
          <a:p>
            <a:r>
              <a:rPr lang="en-US" sz="1600" b="1" dirty="0"/>
              <a:t>Total of 245# DOE performed to select best hyperparameters</a:t>
            </a:r>
          </a:p>
        </p:txBody>
      </p:sp>
    </p:spTree>
    <p:extLst>
      <p:ext uri="{BB962C8B-B14F-4D97-AF65-F5344CB8AC3E}">
        <p14:creationId xmlns:p14="http://schemas.microsoft.com/office/powerpoint/2010/main" val="34435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2E640E-5BFF-7D1A-3D6F-6ADB88B26E2C}"/>
              </a:ext>
            </a:extLst>
          </p:cNvPr>
          <p:cNvSpPr>
            <a:spLocks noGrp="1"/>
          </p:cNvSpPr>
          <p:nvPr>
            <p:ph type="dt" sz="half" idx="10"/>
          </p:nvPr>
        </p:nvSpPr>
        <p:spPr/>
        <p:txBody>
          <a:bodyPr/>
          <a:lstStyle/>
          <a:p>
            <a:r>
              <a:rPr lang="en-US"/>
              <a:t>10-02-2023</a:t>
            </a:r>
            <a:endParaRPr lang="en-IN" dirty="0"/>
          </a:p>
        </p:txBody>
      </p:sp>
      <p:sp>
        <p:nvSpPr>
          <p:cNvPr id="5" name="Footer Placeholder 4">
            <a:extLst>
              <a:ext uri="{FF2B5EF4-FFF2-40B4-BE49-F238E27FC236}">
                <a16:creationId xmlns:a16="http://schemas.microsoft.com/office/drawing/2014/main" id="{F1F0327C-76A8-0862-DDE1-B4037AFF3097}"/>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A351021F-97E6-0182-45EA-BE496E9F7C7D}"/>
              </a:ext>
            </a:extLst>
          </p:cNvPr>
          <p:cNvSpPr>
            <a:spLocks noGrp="1"/>
          </p:cNvSpPr>
          <p:nvPr>
            <p:ph type="sldNum" sz="quarter" idx="12"/>
          </p:nvPr>
        </p:nvSpPr>
        <p:spPr/>
        <p:txBody>
          <a:bodyPr/>
          <a:lstStyle/>
          <a:p>
            <a:fld id="{6FE2BA73-EE50-403B-BDFA-8B12D5BE1CFF}" type="slidenum">
              <a:rPr lang="en-IN" smtClean="0"/>
              <a:pPr/>
              <a:t>9</a:t>
            </a:fld>
            <a:endParaRPr lang="en-IN"/>
          </a:p>
        </p:txBody>
      </p:sp>
      <p:sp>
        <p:nvSpPr>
          <p:cNvPr id="29" name="Rectangle 28">
            <a:extLst>
              <a:ext uri="{FF2B5EF4-FFF2-40B4-BE49-F238E27FC236}">
                <a16:creationId xmlns:a16="http://schemas.microsoft.com/office/drawing/2014/main" id="{A9DAF6AC-F4A3-F508-D9CA-261DD0E5C969}"/>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Tuned Hyper-parameters</a:t>
            </a:r>
          </a:p>
        </p:txBody>
      </p:sp>
      <p:graphicFrame>
        <p:nvGraphicFramePr>
          <p:cNvPr id="30" name="Table 7">
            <a:extLst>
              <a:ext uri="{FF2B5EF4-FFF2-40B4-BE49-F238E27FC236}">
                <a16:creationId xmlns:a16="http://schemas.microsoft.com/office/drawing/2014/main" id="{671C0A07-B930-242C-2272-D4AB0525C103}"/>
              </a:ext>
            </a:extLst>
          </p:cNvPr>
          <p:cNvGraphicFramePr>
            <a:graphicFrameLocks noGrp="1"/>
          </p:cNvGraphicFramePr>
          <p:nvPr>
            <p:extLst>
              <p:ext uri="{D42A27DB-BD31-4B8C-83A1-F6EECF244321}">
                <p14:modId xmlns:p14="http://schemas.microsoft.com/office/powerpoint/2010/main" val="1209401465"/>
              </p:ext>
            </p:extLst>
          </p:nvPr>
        </p:nvGraphicFramePr>
        <p:xfrm>
          <a:off x="3467942" y="1714793"/>
          <a:ext cx="2015712" cy="1712160"/>
        </p:xfrm>
        <a:graphic>
          <a:graphicData uri="http://schemas.openxmlformats.org/drawingml/2006/table">
            <a:tbl>
              <a:tblPr firstRow="1" bandRow="1">
                <a:tableStyleId>{073A0DAA-6AF3-43AB-8588-CEC1D06C72B9}</a:tableStyleId>
              </a:tblPr>
              <a:tblGrid>
                <a:gridCol w="916398">
                  <a:extLst>
                    <a:ext uri="{9D8B030D-6E8A-4147-A177-3AD203B41FA5}">
                      <a16:colId xmlns:a16="http://schemas.microsoft.com/office/drawing/2014/main" val="2729292539"/>
                    </a:ext>
                  </a:extLst>
                </a:gridCol>
                <a:gridCol w="1099314">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20</a:t>
                      </a:r>
                    </a:p>
                  </a:txBody>
                  <a:tcPr marT="36000" marB="36000"/>
                </a:tc>
                <a:tc>
                  <a:txBody>
                    <a:bodyPr/>
                    <a:lstStyle/>
                    <a:p>
                      <a:pPr algn="r"/>
                      <a:r>
                        <a:rPr lang="en-US" sz="1400" dirty="0"/>
                        <a:t>180</a:t>
                      </a:r>
                    </a:p>
                  </a:txBody>
                  <a:tcPr marT="36000" marB="36000"/>
                </a:tc>
                <a:extLst>
                  <a:ext uri="{0D108BD9-81ED-4DB2-BD59-A6C34878D82A}">
                    <a16:rowId xmlns:a16="http://schemas.microsoft.com/office/drawing/2014/main" val="2405138088"/>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30</a:t>
                      </a:r>
                    </a:p>
                  </a:txBody>
                  <a:tcPr marT="36000" marB="36000"/>
                </a:tc>
                <a:tc>
                  <a:txBody>
                    <a:bodyPr/>
                    <a:lstStyle/>
                    <a:p>
                      <a:pPr algn="r"/>
                      <a:r>
                        <a:rPr lang="en-US" sz="1400" dirty="0"/>
                        <a:t>50</a:t>
                      </a:r>
                    </a:p>
                  </a:txBody>
                  <a:tcPr marT="36000" marB="36000"/>
                </a:tc>
                <a:extLst>
                  <a:ext uri="{0D108BD9-81ED-4DB2-BD59-A6C34878D82A}">
                    <a16:rowId xmlns:a16="http://schemas.microsoft.com/office/drawing/2014/main" val="3965600151"/>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25</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384879192"/>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35</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313969297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40</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81220302"/>
                  </a:ext>
                </a:extLst>
              </a:tr>
            </a:tbl>
          </a:graphicData>
        </a:graphic>
      </p:graphicFrame>
      <p:graphicFrame>
        <p:nvGraphicFramePr>
          <p:cNvPr id="33" name="Table 7">
            <a:extLst>
              <a:ext uri="{FF2B5EF4-FFF2-40B4-BE49-F238E27FC236}">
                <a16:creationId xmlns:a16="http://schemas.microsoft.com/office/drawing/2014/main" id="{ED6AC5CA-E6C4-6B37-BC5F-DCDC9FC9FA01}"/>
              </a:ext>
            </a:extLst>
          </p:cNvPr>
          <p:cNvGraphicFramePr>
            <a:graphicFrameLocks noGrp="1"/>
          </p:cNvGraphicFramePr>
          <p:nvPr>
            <p:extLst>
              <p:ext uri="{D42A27DB-BD31-4B8C-83A1-F6EECF244321}">
                <p14:modId xmlns:p14="http://schemas.microsoft.com/office/powerpoint/2010/main" val="1303373676"/>
              </p:ext>
            </p:extLst>
          </p:nvPr>
        </p:nvGraphicFramePr>
        <p:xfrm>
          <a:off x="118919" y="1714793"/>
          <a:ext cx="3168286" cy="2853600"/>
        </p:xfrm>
        <a:graphic>
          <a:graphicData uri="http://schemas.openxmlformats.org/drawingml/2006/table">
            <a:tbl>
              <a:tblPr firstRow="1" bandRow="1">
                <a:tableStyleId>{073A0DAA-6AF3-43AB-8588-CEC1D06C72B9}</a:tableStyleId>
              </a:tblPr>
              <a:tblGrid>
                <a:gridCol w="2323335">
                  <a:extLst>
                    <a:ext uri="{9D8B030D-6E8A-4147-A177-3AD203B41FA5}">
                      <a16:colId xmlns:a16="http://schemas.microsoft.com/office/drawing/2014/main" val="2729292539"/>
                    </a:ext>
                  </a:extLst>
                </a:gridCol>
                <a:gridCol w="844951">
                  <a:extLst>
                    <a:ext uri="{9D8B030D-6E8A-4147-A177-3AD203B41FA5}">
                      <a16:colId xmlns:a16="http://schemas.microsoft.com/office/drawing/2014/main" val="1990615569"/>
                    </a:ext>
                  </a:extLst>
                </a:gridCol>
              </a:tblGrid>
              <a:tr h="2028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02812">
                <a:tc>
                  <a:txBody>
                    <a:bodyPr/>
                    <a:lstStyle/>
                    <a:p>
                      <a:r>
                        <a:rPr lang="en-US" sz="1400" dirty="0" err="1"/>
                        <a:t>mfcc</a:t>
                      </a:r>
                      <a:endParaRPr lang="en-US" sz="1400" dirty="0"/>
                    </a:p>
                  </a:txBody>
                  <a:tcPr marT="36000" marB="36000"/>
                </a:tc>
                <a:tc>
                  <a:txBody>
                    <a:bodyPr/>
                    <a:lstStyle/>
                    <a:p>
                      <a:pPr algn="r"/>
                      <a:r>
                        <a:rPr lang="en-US" sz="1400" dirty="0"/>
                        <a:t>140</a:t>
                      </a:r>
                    </a:p>
                  </a:txBody>
                  <a:tcPr marT="36000" marB="36000"/>
                </a:tc>
                <a:extLst>
                  <a:ext uri="{0D108BD9-81ED-4DB2-BD59-A6C34878D82A}">
                    <a16:rowId xmlns:a16="http://schemas.microsoft.com/office/drawing/2014/main" val="2405138088"/>
                  </a:ext>
                </a:extLst>
              </a:tr>
              <a:tr h="202812">
                <a:tc>
                  <a:txBody>
                    <a:bodyPr/>
                    <a:lstStyle/>
                    <a:p>
                      <a:pPr marL="0" algn="l" defTabSz="914400" rtl="0" eaLnBrk="1" latinLnBrk="0" hangingPunct="1"/>
                      <a:r>
                        <a:rPr lang="en-US" sz="1400" b="0" kern="1200" dirty="0">
                          <a:solidFill>
                            <a:schemeClr val="dk1"/>
                          </a:solidFill>
                          <a:effectLst/>
                          <a:latin typeface="+mn-lt"/>
                          <a:ea typeface="+mn-ea"/>
                          <a:cs typeface="+mn-cs"/>
                        </a:rPr>
                        <a:t>chroma</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384879192"/>
                  </a:ext>
                </a:extLst>
              </a:tr>
              <a:tr h="202812">
                <a:tc>
                  <a:txBody>
                    <a:bodyPr/>
                    <a:lstStyle/>
                    <a:p>
                      <a:pPr marL="0" algn="l" defTabSz="914400" rtl="0" eaLnBrk="1" latinLnBrk="0" hangingPunct="1"/>
                      <a:r>
                        <a:rPr lang="en-US" sz="1400" dirty="0" err="1"/>
                        <a:t>logmelspectrogram</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15</a:t>
                      </a:r>
                    </a:p>
                  </a:txBody>
                  <a:tcPr marT="36000" marB="36000"/>
                </a:tc>
                <a:extLst>
                  <a:ext uri="{0D108BD9-81ED-4DB2-BD59-A6C34878D82A}">
                    <a16:rowId xmlns:a16="http://schemas.microsoft.com/office/drawing/2014/main" val="2836585821"/>
                  </a:ext>
                </a:extLst>
              </a:tr>
              <a:tr h="202812">
                <a:tc>
                  <a:txBody>
                    <a:bodyPr/>
                    <a:lstStyle/>
                    <a:p>
                      <a:pPr marL="0" algn="l" defTabSz="914400" rtl="0" eaLnBrk="1" latinLnBrk="0" hangingPunct="1"/>
                      <a:r>
                        <a:rPr lang="en-US" sz="1400" b="0" kern="1200" dirty="0">
                          <a:solidFill>
                            <a:schemeClr val="dk1"/>
                          </a:solidFill>
                          <a:effectLst/>
                          <a:latin typeface="+mn-lt"/>
                          <a:ea typeface="+mn-ea"/>
                          <a:cs typeface="+mn-cs"/>
                        </a:rPr>
                        <a:t>contrast</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3139692972"/>
                  </a:ext>
                </a:extLst>
              </a:tr>
              <a:tr h="202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mn-lt"/>
                          <a:ea typeface="+mn-ea"/>
                          <a:cs typeface="+mn-cs"/>
                        </a:rPr>
                        <a:t>tonnetz</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81220302"/>
                  </a:ext>
                </a:extLst>
              </a:tr>
              <a:tr h="202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mfcc</a:t>
                      </a:r>
                      <a:r>
                        <a:rPr lang="en-US" sz="1400" dirty="0"/>
                        <a:t>, chroma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20</a:t>
                      </a:r>
                    </a:p>
                  </a:txBody>
                  <a:tcPr marT="36000" marB="36000"/>
                </a:tc>
                <a:extLst>
                  <a:ext uri="{0D108BD9-81ED-4DB2-BD59-A6C34878D82A}">
                    <a16:rowId xmlns:a16="http://schemas.microsoft.com/office/drawing/2014/main" val="627415845"/>
                  </a:ext>
                </a:extLst>
              </a:tr>
              <a:tr h="202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mfcc</a:t>
                      </a:r>
                      <a:r>
                        <a:rPr lang="en-US" sz="1400" dirty="0"/>
                        <a:t>, </a:t>
                      </a:r>
                      <a:r>
                        <a:rPr lang="en-US" sz="1400" dirty="0" err="1"/>
                        <a:t>logmelspectrogram</a:t>
                      </a:r>
                      <a:r>
                        <a:rPr lang="en-US" sz="1400" dirty="0"/>
                        <a:t>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20</a:t>
                      </a:r>
                    </a:p>
                  </a:txBody>
                  <a:tcPr marT="36000" marB="36000"/>
                </a:tc>
                <a:extLst>
                  <a:ext uri="{0D108BD9-81ED-4DB2-BD59-A6C34878D82A}">
                    <a16:rowId xmlns:a16="http://schemas.microsoft.com/office/drawing/2014/main" val="1231173157"/>
                  </a:ext>
                </a:extLst>
              </a:tr>
              <a:tr h="202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mfcc</a:t>
                      </a:r>
                      <a:r>
                        <a:rPr lang="en-US" sz="1400" dirty="0"/>
                        <a:t>, contrast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15</a:t>
                      </a:r>
                    </a:p>
                  </a:txBody>
                  <a:tcPr marT="36000" marB="36000"/>
                </a:tc>
                <a:extLst>
                  <a:ext uri="{0D108BD9-81ED-4DB2-BD59-A6C34878D82A}">
                    <a16:rowId xmlns:a16="http://schemas.microsoft.com/office/drawing/2014/main" val="210016721"/>
                  </a:ext>
                </a:extLst>
              </a:tr>
              <a:tr h="202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mfcc</a:t>
                      </a:r>
                      <a:r>
                        <a:rPr lang="en-US" sz="1400" dirty="0"/>
                        <a:t>, </a:t>
                      </a:r>
                      <a:r>
                        <a:rPr lang="en-US" sz="1400" dirty="0" err="1"/>
                        <a:t>tonnetz</a:t>
                      </a:r>
                      <a:r>
                        <a:rPr lang="en-US" sz="1400" dirty="0"/>
                        <a:t>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20</a:t>
                      </a:r>
                    </a:p>
                  </a:txBody>
                  <a:tcPr marT="36000" marB="36000"/>
                </a:tc>
                <a:extLst>
                  <a:ext uri="{0D108BD9-81ED-4DB2-BD59-A6C34878D82A}">
                    <a16:rowId xmlns:a16="http://schemas.microsoft.com/office/drawing/2014/main" val="3447579720"/>
                  </a:ext>
                </a:extLst>
              </a:tr>
            </a:tbl>
          </a:graphicData>
        </a:graphic>
      </p:graphicFrame>
      <p:graphicFrame>
        <p:nvGraphicFramePr>
          <p:cNvPr id="35" name="Table 7">
            <a:extLst>
              <a:ext uri="{FF2B5EF4-FFF2-40B4-BE49-F238E27FC236}">
                <a16:creationId xmlns:a16="http://schemas.microsoft.com/office/drawing/2014/main" id="{D4D3E147-1889-B7A3-4BCF-CEF1CA8189FF}"/>
              </a:ext>
            </a:extLst>
          </p:cNvPr>
          <p:cNvGraphicFramePr>
            <a:graphicFrameLocks noGrp="1"/>
          </p:cNvGraphicFramePr>
          <p:nvPr>
            <p:extLst>
              <p:ext uri="{D42A27DB-BD31-4B8C-83A1-F6EECF244321}">
                <p14:modId xmlns:p14="http://schemas.microsoft.com/office/powerpoint/2010/main" val="206947952"/>
              </p:ext>
            </p:extLst>
          </p:nvPr>
        </p:nvGraphicFramePr>
        <p:xfrm>
          <a:off x="8169314" y="4705738"/>
          <a:ext cx="3852000" cy="1426800"/>
        </p:xfrm>
        <a:graphic>
          <a:graphicData uri="http://schemas.openxmlformats.org/drawingml/2006/table">
            <a:tbl>
              <a:tblPr firstRow="1" bandRow="1">
                <a:tableStyleId>{073A0DAA-6AF3-43AB-8588-CEC1D06C72B9}</a:tableStyleId>
              </a:tblPr>
              <a:tblGrid>
                <a:gridCol w="2931973">
                  <a:extLst>
                    <a:ext uri="{9D8B030D-6E8A-4147-A177-3AD203B41FA5}">
                      <a16:colId xmlns:a16="http://schemas.microsoft.com/office/drawing/2014/main" val="2729292539"/>
                    </a:ext>
                  </a:extLst>
                </a:gridCol>
                <a:gridCol w="920027">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r>
                        <a:rPr lang="en-US" sz="1400" dirty="0"/>
                        <a:t>noise, pitch, None </a:t>
                      </a:r>
                    </a:p>
                  </a:txBody>
                  <a:tcPr marT="36000" marB="36000"/>
                </a:tc>
                <a:tc>
                  <a:txBody>
                    <a:bodyPr/>
                    <a:lstStyle/>
                    <a:p>
                      <a:pPr algn="r"/>
                      <a:r>
                        <a:rPr lang="en-US" sz="1400" dirty="0"/>
                        <a:t>230</a:t>
                      </a:r>
                    </a:p>
                  </a:txBody>
                  <a:tcPr marT="36000" marB="36000"/>
                </a:tc>
                <a:extLst>
                  <a:ext uri="{0D108BD9-81ED-4DB2-BD59-A6C34878D82A}">
                    <a16:rowId xmlns:a16="http://schemas.microsoft.com/office/drawing/2014/main" val="2405138088"/>
                  </a:ext>
                </a:extLst>
              </a:tr>
              <a:tr h="279366">
                <a:tc>
                  <a:txBody>
                    <a:bodyPr/>
                    <a:lstStyle/>
                    <a:p>
                      <a:pPr marL="0" algn="l" defTabSz="914400" rtl="0" eaLnBrk="1" latinLnBrk="0" hangingPunct="1"/>
                      <a:r>
                        <a:rPr lang="en-US" sz="1400" dirty="0"/>
                        <a:t>noise, pitch, stretch, shift, None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384879192"/>
                  </a:ext>
                </a:extLst>
              </a:tr>
              <a:tr h="226987">
                <a:tc>
                  <a:txBody>
                    <a:bodyPr/>
                    <a:lstStyle/>
                    <a:p>
                      <a:pPr marL="0" algn="l" defTabSz="914400" rtl="0" eaLnBrk="1" latinLnBrk="0" hangingPunct="1"/>
                      <a:r>
                        <a:rPr lang="en-US" sz="1400" dirty="0"/>
                        <a:t>noise, pitch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2836585821"/>
                  </a:ext>
                </a:extLst>
              </a:tr>
              <a:tr h="226987">
                <a:tc>
                  <a:txBody>
                    <a:bodyPr/>
                    <a:lstStyle/>
                    <a:p>
                      <a:pPr marL="0" algn="l" defTabSz="914400" rtl="0" eaLnBrk="1" latinLnBrk="0" hangingPunct="1"/>
                      <a:r>
                        <a:rPr lang="en-US" sz="1400" dirty="0"/>
                        <a:t>noise, pitch, stretch, shift </a:t>
                      </a:r>
                      <a:endParaRPr lang="en-US" sz="1400" b="0" kern="1200" dirty="0">
                        <a:solidFill>
                          <a:schemeClr val="dk1"/>
                        </a:solidFill>
                        <a:effectLst/>
                        <a:latin typeface="+mn-lt"/>
                        <a:ea typeface="+mn-ea"/>
                        <a:cs typeface="+mn-cs"/>
                      </a:endParaRP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3139692972"/>
                  </a:ext>
                </a:extLst>
              </a:tr>
            </a:tbl>
          </a:graphicData>
        </a:graphic>
      </p:graphicFrame>
      <p:graphicFrame>
        <p:nvGraphicFramePr>
          <p:cNvPr id="38" name="Table 7">
            <a:extLst>
              <a:ext uri="{FF2B5EF4-FFF2-40B4-BE49-F238E27FC236}">
                <a16:creationId xmlns:a16="http://schemas.microsoft.com/office/drawing/2014/main" id="{80470000-6FE6-4A3B-8943-CA4EE6C257DF}"/>
              </a:ext>
            </a:extLst>
          </p:cNvPr>
          <p:cNvGraphicFramePr>
            <a:graphicFrameLocks noGrp="1"/>
          </p:cNvGraphicFramePr>
          <p:nvPr>
            <p:extLst>
              <p:ext uri="{D42A27DB-BD31-4B8C-83A1-F6EECF244321}">
                <p14:modId xmlns:p14="http://schemas.microsoft.com/office/powerpoint/2010/main" val="2514054354"/>
              </p:ext>
            </p:extLst>
          </p:nvPr>
        </p:nvGraphicFramePr>
        <p:xfrm>
          <a:off x="5587828" y="1714793"/>
          <a:ext cx="2412000" cy="1999272"/>
        </p:xfrm>
        <a:graphic>
          <a:graphicData uri="http://schemas.openxmlformats.org/drawingml/2006/table">
            <a:tbl>
              <a:tblPr firstRow="1" bandRow="1">
                <a:tableStyleId>{073A0DAA-6AF3-43AB-8588-CEC1D06C72B9}</a:tableStyleId>
              </a:tblPr>
              <a:tblGrid>
                <a:gridCol w="916096">
                  <a:extLst>
                    <a:ext uri="{9D8B030D-6E8A-4147-A177-3AD203B41FA5}">
                      <a16:colId xmlns:a16="http://schemas.microsoft.com/office/drawing/2014/main" val="2729292539"/>
                    </a:ext>
                  </a:extLst>
                </a:gridCol>
                <a:gridCol w="1495904">
                  <a:extLst>
                    <a:ext uri="{9D8B030D-6E8A-4147-A177-3AD203B41FA5}">
                      <a16:colId xmlns:a16="http://schemas.microsoft.com/office/drawing/2014/main" val="1990615569"/>
                    </a:ext>
                  </a:extLst>
                </a:gridCol>
              </a:tblGrid>
              <a:tr h="259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85652">
                <a:tc>
                  <a:txBody>
                    <a:bodyPr/>
                    <a:lstStyle/>
                    <a:p>
                      <a:pPr marL="0" algn="ctr" defTabSz="914400" rtl="0" eaLnBrk="1" latinLnBrk="0" hangingPunct="1"/>
                      <a:r>
                        <a:rPr lang="en-US" sz="1400" b="0" kern="1200" dirty="0">
                          <a:solidFill>
                            <a:schemeClr val="dk1"/>
                          </a:solidFill>
                          <a:effectLst/>
                          <a:latin typeface="+mn-lt"/>
                          <a:ea typeface="+mn-ea"/>
                          <a:cs typeface="+mn-cs"/>
                        </a:rPr>
                        <a:t>16</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2405138088"/>
                  </a:ext>
                </a:extLst>
              </a:tr>
              <a:tr h="285652">
                <a:tc>
                  <a:txBody>
                    <a:bodyPr/>
                    <a:lstStyle/>
                    <a:p>
                      <a:pPr marL="0" algn="ctr" defTabSz="914400" rtl="0" eaLnBrk="1" latinLnBrk="0" hangingPunct="1"/>
                      <a:r>
                        <a:rPr lang="en-US" sz="1400" b="0" kern="1200" dirty="0">
                          <a:solidFill>
                            <a:schemeClr val="dk1"/>
                          </a:solidFill>
                          <a:effectLst/>
                          <a:latin typeface="+mn-lt"/>
                          <a:ea typeface="+mn-ea"/>
                          <a:cs typeface="+mn-cs"/>
                        </a:rPr>
                        <a:t>32</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3965600151"/>
                  </a:ext>
                </a:extLst>
              </a:tr>
              <a:tr h="285652">
                <a:tc>
                  <a:txBody>
                    <a:bodyPr/>
                    <a:lstStyle/>
                    <a:p>
                      <a:pPr marL="0" algn="ctr" defTabSz="914400" rtl="0" eaLnBrk="1" latinLnBrk="0" hangingPunct="1"/>
                      <a:r>
                        <a:rPr lang="en-US" sz="1400" b="0" kern="1200" dirty="0">
                          <a:solidFill>
                            <a:schemeClr val="dk1"/>
                          </a:solidFill>
                          <a:effectLst/>
                          <a:latin typeface="+mn-lt"/>
                          <a:ea typeface="+mn-ea"/>
                          <a:cs typeface="+mn-cs"/>
                        </a:rPr>
                        <a:t>64</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1384879192"/>
                  </a:ext>
                </a:extLst>
              </a:tr>
              <a:tr h="285652">
                <a:tc>
                  <a:txBody>
                    <a:bodyPr/>
                    <a:lstStyle/>
                    <a:p>
                      <a:pPr marL="0" algn="ctr" defTabSz="914400" rtl="0" eaLnBrk="1" latinLnBrk="0" hangingPunct="1"/>
                      <a:r>
                        <a:rPr lang="en-US" sz="1400" b="0" kern="1200" dirty="0">
                          <a:solidFill>
                            <a:schemeClr val="dk1"/>
                          </a:solidFill>
                          <a:effectLst/>
                          <a:latin typeface="+mn-lt"/>
                          <a:ea typeface="+mn-ea"/>
                          <a:cs typeface="+mn-cs"/>
                        </a:rPr>
                        <a:t>128</a:t>
                      </a:r>
                    </a:p>
                  </a:txBody>
                  <a:tcPr marT="36000" marB="36000"/>
                </a:tc>
                <a:tc>
                  <a:txBody>
                    <a:bodyPr/>
                    <a:lstStyle/>
                    <a:p>
                      <a:pPr algn="r"/>
                      <a:r>
                        <a:rPr lang="en-US" sz="1400" dirty="0"/>
                        <a:t>60</a:t>
                      </a:r>
                    </a:p>
                  </a:txBody>
                  <a:tcPr marT="36000" marB="36000"/>
                </a:tc>
                <a:extLst>
                  <a:ext uri="{0D108BD9-81ED-4DB2-BD59-A6C34878D82A}">
                    <a16:rowId xmlns:a16="http://schemas.microsoft.com/office/drawing/2014/main" val="3139692972"/>
                  </a:ext>
                </a:extLst>
              </a:tr>
              <a:tr h="2856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256</a:t>
                      </a:r>
                    </a:p>
                  </a:txBody>
                  <a:tcPr marT="36000" marB="36000"/>
                </a:tc>
                <a:tc>
                  <a:txBody>
                    <a:bodyPr/>
                    <a:lstStyle/>
                    <a:p>
                      <a:pPr algn="r"/>
                      <a:r>
                        <a:rPr lang="en-US" sz="1400" dirty="0"/>
                        <a:t>35</a:t>
                      </a:r>
                    </a:p>
                  </a:txBody>
                  <a:tcPr marT="36000" marB="36000"/>
                </a:tc>
                <a:extLst>
                  <a:ext uri="{0D108BD9-81ED-4DB2-BD59-A6C34878D82A}">
                    <a16:rowId xmlns:a16="http://schemas.microsoft.com/office/drawing/2014/main" val="181220302"/>
                  </a:ext>
                </a:extLst>
              </a:tr>
              <a:tr h="2856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512</a:t>
                      </a:r>
                    </a:p>
                  </a:txBody>
                  <a:tcPr marT="36000" marB="36000"/>
                </a:tc>
                <a:tc>
                  <a:txBody>
                    <a:bodyPr/>
                    <a:lstStyle/>
                    <a:p>
                      <a:pPr algn="r"/>
                      <a:r>
                        <a:rPr lang="en-US" sz="1400" dirty="0"/>
                        <a:t>135</a:t>
                      </a:r>
                    </a:p>
                  </a:txBody>
                  <a:tcPr marT="36000" marB="36000"/>
                </a:tc>
                <a:extLst>
                  <a:ext uri="{0D108BD9-81ED-4DB2-BD59-A6C34878D82A}">
                    <a16:rowId xmlns:a16="http://schemas.microsoft.com/office/drawing/2014/main" val="3970409365"/>
                  </a:ext>
                </a:extLst>
              </a:tr>
            </a:tbl>
          </a:graphicData>
        </a:graphic>
      </p:graphicFrame>
      <p:graphicFrame>
        <p:nvGraphicFramePr>
          <p:cNvPr id="40" name="Table 7">
            <a:extLst>
              <a:ext uri="{FF2B5EF4-FFF2-40B4-BE49-F238E27FC236}">
                <a16:creationId xmlns:a16="http://schemas.microsoft.com/office/drawing/2014/main" id="{8BB42927-4BCE-B836-362D-CE8AFC8B44FA}"/>
              </a:ext>
            </a:extLst>
          </p:cNvPr>
          <p:cNvGraphicFramePr>
            <a:graphicFrameLocks noGrp="1"/>
          </p:cNvGraphicFramePr>
          <p:nvPr>
            <p:extLst>
              <p:ext uri="{D42A27DB-BD31-4B8C-83A1-F6EECF244321}">
                <p14:modId xmlns:p14="http://schemas.microsoft.com/office/powerpoint/2010/main" val="384461967"/>
              </p:ext>
            </p:extLst>
          </p:nvPr>
        </p:nvGraphicFramePr>
        <p:xfrm>
          <a:off x="118919" y="5066307"/>
          <a:ext cx="3168286" cy="856080"/>
        </p:xfrm>
        <a:graphic>
          <a:graphicData uri="http://schemas.openxmlformats.org/drawingml/2006/table">
            <a:tbl>
              <a:tblPr firstRow="1" bandRow="1">
                <a:tableStyleId>{073A0DAA-6AF3-43AB-8588-CEC1D06C72B9}</a:tableStyleId>
              </a:tblPr>
              <a:tblGrid>
                <a:gridCol w="2312894">
                  <a:extLst>
                    <a:ext uri="{9D8B030D-6E8A-4147-A177-3AD203B41FA5}">
                      <a16:colId xmlns:a16="http://schemas.microsoft.com/office/drawing/2014/main" val="2729292539"/>
                    </a:ext>
                  </a:extLst>
                </a:gridCol>
                <a:gridCol w="855392">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True</a:t>
                      </a:r>
                    </a:p>
                  </a:txBody>
                  <a:tcPr marT="36000" marB="36000"/>
                </a:tc>
                <a:tc>
                  <a:txBody>
                    <a:bodyPr/>
                    <a:lstStyle/>
                    <a:p>
                      <a:pPr algn="r"/>
                      <a:r>
                        <a:rPr lang="en-US" sz="1400" dirty="0"/>
                        <a:t>60</a:t>
                      </a:r>
                    </a:p>
                  </a:txBody>
                  <a:tcPr marT="36000" marB="36000"/>
                </a:tc>
                <a:extLst>
                  <a:ext uri="{0D108BD9-81ED-4DB2-BD59-A6C34878D82A}">
                    <a16:rowId xmlns:a16="http://schemas.microsoft.com/office/drawing/2014/main" val="2405138088"/>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False</a:t>
                      </a:r>
                    </a:p>
                  </a:txBody>
                  <a:tcPr marT="36000" marB="36000"/>
                </a:tc>
                <a:tc>
                  <a:txBody>
                    <a:bodyPr/>
                    <a:lstStyle/>
                    <a:p>
                      <a:pPr algn="r"/>
                      <a:r>
                        <a:rPr lang="en-US" sz="1400" dirty="0"/>
                        <a:t>185</a:t>
                      </a:r>
                    </a:p>
                  </a:txBody>
                  <a:tcPr marT="36000" marB="36000"/>
                </a:tc>
                <a:extLst>
                  <a:ext uri="{0D108BD9-81ED-4DB2-BD59-A6C34878D82A}">
                    <a16:rowId xmlns:a16="http://schemas.microsoft.com/office/drawing/2014/main" val="3965600151"/>
                  </a:ext>
                </a:extLst>
              </a:tr>
            </a:tbl>
          </a:graphicData>
        </a:graphic>
      </p:graphicFrame>
      <p:sp>
        <p:nvSpPr>
          <p:cNvPr id="41" name="TextBox 40">
            <a:extLst>
              <a:ext uri="{FF2B5EF4-FFF2-40B4-BE49-F238E27FC236}">
                <a16:creationId xmlns:a16="http://schemas.microsoft.com/office/drawing/2014/main" id="{447C1511-2F7C-7E6C-FE14-4FB7B05027FB}"/>
              </a:ext>
            </a:extLst>
          </p:cNvPr>
          <p:cNvSpPr txBox="1"/>
          <p:nvPr/>
        </p:nvSpPr>
        <p:spPr>
          <a:xfrm>
            <a:off x="118919" y="4630227"/>
            <a:ext cx="3168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dirty="0"/>
              <a:t>normalization</a:t>
            </a:r>
            <a:endParaRPr lang="en-US" sz="1800" dirty="0"/>
          </a:p>
        </p:txBody>
      </p:sp>
      <p:graphicFrame>
        <p:nvGraphicFramePr>
          <p:cNvPr id="42" name="Table 7">
            <a:extLst>
              <a:ext uri="{FF2B5EF4-FFF2-40B4-BE49-F238E27FC236}">
                <a16:creationId xmlns:a16="http://schemas.microsoft.com/office/drawing/2014/main" id="{835A0847-E5A8-BBD8-3CB5-AC77E23453E3}"/>
              </a:ext>
            </a:extLst>
          </p:cNvPr>
          <p:cNvGraphicFramePr>
            <a:graphicFrameLocks noGrp="1"/>
          </p:cNvGraphicFramePr>
          <p:nvPr>
            <p:extLst>
              <p:ext uri="{D42A27DB-BD31-4B8C-83A1-F6EECF244321}">
                <p14:modId xmlns:p14="http://schemas.microsoft.com/office/powerpoint/2010/main" val="243625978"/>
              </p:ext>
            </p:extLst>
          </p:nvPr>
        </p:nvGraphicFramePr>
        <p:xfrm>
          <a:off x="8169314" y="3190264"/>
          <a:ext cx="3852000" cy="856080"/>
        </p:xfrm>
        <a:graphic>
          <a:graphicData uri="http://schemas.openxmlformats.org/drawingml/2006/table">
            <a:tbl>
              <a:tblPr firstRow="1" bandRow="1">
                <a:tableStyleId>{073A0DAA-6AF3-43AB-8588-CEC1D06C72B9}</a:tableStyleId>
              </a:tblPr>
              <a:tblGrid>
                <a:gridCol w="2929628">
                  <a:extLst>
                    <a:ext uri="{9D8B030D-6E8A-4147-A177-3AD203B41FA5}">
                      <a16:colId xmlns:a16="http://schemas.microsoft.com/office/drawing/2014/main" val="2729292539"/>
                    </a:ext>
                  </a:extLst>
                </a:gridCol>
                <a:gridCol w="922372">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True</a:t>
                      </a:r>
                    </a:p>
                  </a:txBody>
                  <a:tcPr marT="36000" marB="36000"/>
                </a:tc>
                <a:tc>
                  <a:txBody>
                    <a:bodyPr/>
                    <a:lstStyle/>
                    <a:p>
                      <a:pPr algn="r"/>
                      <a:r>
                        <a:rPr lang="en-US" sz="1400" dirty="0"/>
                        <a:t>240</a:t>
                      </a:r>
                    </a:p>
                  </a:txBody>
                  <a:tcPr marT="36000" marB="36000"/>
                </a:tc>
                <a:extLst>
                  <a:ext uri="{0D108BD9-81ED-4DB2-BD59-A6C34878D82A}">
                    <a16:rowId xmlns:a16="http://schemas.microsoft.com/office/drawing/2014/main" val="2405138088"/>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False</a:t>
                      </a:r>
                    </a:p>
                  </a:txBody>
                  <a:tcPr marT="36000" marB="36000"/>
                </a:tc>
                <a:tc>
                  <a:txBody>
                    <a:bodyPr/>
                    <a:lstStyle/>
                    <a:p>
                      <a:pPr algn="r"/>
                      <a:r>
                        <a:rPr lang="en-US" sz="1400" dirty="0"/>
                        <a:t>5</a:t>
                      </a:r>
                    </a:p>
                  </a:txBody>
                  <a:tcPr marT="36000" marB="36000"/>
                </a:tc>
                <a:extLst>
                  <a:ext uri="{0D108BD9-81ED-4DB2-BD59-A6C34878D82A}">
                    <a16:rowId xmlns:a16="http://schemas.microsoft.com/office/drawing/2014/main" val="3965600151"/>
                  </a:ext>
                </a:extLst>
              </a:tr>
            </a:tbl>
          </a:graphicData>
        </a:graphic>
      </p:graphicFrame>
      <p:graphicFrame>
        <p:nvGraphicFramePr>
          <p:cNvPr id="44" name="Table 7">
            <a:extLst>
              <a:ext uri="{FF2B5EF4-FFF2-40B4-BE49-F238E27FC236}">
                <a16:creationId xmlns:a16="http://schemas.microsoft.com/office/drawing/2014/main" id="{CE5086FD-C0C5-DD0D-8860-69349A28E902}"/>
              </a:ext>
            </a:extLst>
          </p:cNvPr>
          <p:cNvGraphicFramePr>
            <a:graphicFrameLocks noGrp="1"/>
          </p:cNvGraphicFramePr>
          <p:nvPr>
            <p:extLst>
              <p:ext uri="{D42A27DB-BD31-4B8C-83A1-F6EECF244321}">
                <p14:modId xmlns:p14="http://schemas.microsoft.com/office/powerpoint/2010/main" val="3045962451"/>
              </p:ext>
            </p:extLst>
          </p:nvPr>
        </p:nvGraphicFramePr>
        <p:xfrm>
          <a:off x="8169314" y="1714793"/>
          <a:ext cx="3852000" cy="856080"/>
        </p:xfrm>
        <a:graphic>
          <a:graphicData uri="http://schemas.openxmlformats.org/drawingml/2006/table">
            <a:tbl>
              <a:tblPr firstRow="1" bandRow="1">
                <a:tableStyleId>{073A0DAA-6AF3-43AB-8588-CEC1D06C72B9}</a:tableStyleId>
              </a:tblPr>
              <a:tblGrid>
                <a:gridCol w="2938587">
                  <a:extLst>
                    <a:ext uri="{9D8B030D-6E8A-4147-A177-3AD203B41FA5}">
                      <a16:colId xmlns:a16="http://schemas.microsoft.com/office/drawing/2014/main" val="2729292539"/>
                    </a:ext>
                  </a:extLst>
                </a:gridCol>
                <a:gridCol w="913413">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True</a:t>
                      </a:r>
                    </a:p>
                  </a:txBody>
                  <a:tcPr marT="36000" marB="36000"/>
                </a:tc>
                <a:tc>
                  <a:txBody>
                    <a:bodyPr/>
                    <a:lstStyle/>
                    <a:p>
                      <a:pPr algn="r"/>
                      <a:r>
                        <a:rPr lang="en-US" sz="1400" dirty="0"/>
                        <a:t>10</a:t>
                      </a:r>
                    </a:p>
                  </a:txBody>
                  <a:tcPr marT="36000" marB="36000"/>
                </a:tc>
                <a:extLst>
                  <a:ext uri="{0D108BD9-81ED-4DB2-BD59-A6C34878D82A}">
                    <a16:rowId xmlns:a16="http://schemas.microsoft.com/office/drawing/2014/main" val="2405138088"/>
                  </a:ext>
                </a:extLst>
              </a:tr>
              <a:tr h="226987">
                <a:tc>
                  <a:txBody>
                    <a:bodyPr/>
                    <a:lstStyle/>
                    <a:p>
                      <a:pPr marL="0" algn="l" defTabSz="914400" rtl="0" eaLnBrk="1" latinLnBrk="0" hangingPunct="1"/>
                      <a:r>
                        <a:rPr lang="en-US" sz="1400" b="0" kern="1200" dirty="0">
                          <a:solidFill>
                            <a:schemeClr val="dk1"/>
                          </a:solidFill>
                          <a:effectLst/>
                          <a:latin typeface="+mn-lt"/>
                          <a:ea typeface="+mn-ea"/>
                          <a:cs typeface="+mn-cs"/>
                        </a:rPr>
                        <a:t>False</a:t>
                      </a:r>
                    </a:p>
                  </a:txBody>
                  <a:tcPr marT="36000" marB="36000"/>
                </a:tc>
                <a:tc>
                  <a:txBody>
                    <a:bodyPr/>
                    <a:lstStyle/>
                    <a:p>
                      <a:pPr algn="r"/>
                      <a:r>
                        <a:rPr lang="en-US" sz="1400" dirty="0"/>
                        <a:t>235</a:t>
                      </a:r>
                    </a:p>
                  </a:txBody>
                  <a:tcPr marT="36000" marB="36000"/>
                </a:tc>
                <a:extLst>
                  <a:ext uri="{0D108BD9-81ED-4DB2-BD59-A6C34878D82A}">
                    <a16:rowId xmlns:a16="http://schemas.microsoft.com/office/drawing/2014/main" val="3965600151"/>
                  </a:ext>
                </a:extLst>
              </a:tr>
            </a:tbl>
          </a:graphicData>
        </a:graphic>
      </p:graphicFrame>
      <p:graphicFrame>
        <p:nvGraphicFramePr>
          <p:cNvPr id="46" name="Table 7">
            <a:extLst>
              <a:ext uri="{FF2B5EF4-FFF2-40B4-BE49-F238E27FC236}">
                <a16:creationId xmlns:a16="http://schemas.microsoft.com/office/drawing/2014/main" id="{370B8312-352F-D7E9-5269-5A940BF9B202}"/>
              </a:ext>
            </a:extLst>
          </p:cNvPr>
          <p:cNvGraphicFramePr>
            <a:graphicFrameLocks noGrp="1"/>
          </p:cNvGraphicFramePr>
          <p:nvPr>
            <p:extLst>
              <p:ext uri="{D42A27DB-BD31-4B8C-83A1-F6EECF244321}">
                <p14:modId xmlns:p14="http://schemas.microsoft.com/office/powerpoint/2010/main" val="4208828302"/>
              </p:ext>
            </p:extLst>
          </p:nvPr>
        </p:nvGraphicFramePr>
        <p:xfrm>
          <a:off x="3467942" y="4156553"/>
          <a:ext cx="2016000" cy="856080"/>
        </p:xfrm>
        <a:graphic>
          <a:graphicData uri="http://schemas.openxmlformats.org/drawingml/2006/table">
            <a:tbl>
              <a:tblPr firstRow="1" bandRow="1">
                <a:tableStyleId>{073A0DAA-6AF3-43AB-8588-CEC1D06C72B9}</a:tableStyleId>
              </a:tblPr>
              <a:tblGrid>
                <a:gridCol w="867445">
                  <a:extLst>
                    <a:ext uri="{9D8B030D-6E8A-4147-A177-3AD203B41FA5}">
                      <a16:colId xmlns:a16="http://schemas.microsoft.com/office/drawing/2014/main" val="2729292539"/>
                    </a:ext>
                  </a:extLst>
                </a:gridCol>
                <a:gridCol w="1148555">
                  <a:extLst>
                    <a:ext uri="{9D8B030D-6E8A-4147-A177-3AD203B41FA5}">
                      <a16:colId xmlns:a16="http://schemas.microsoft.com/office/drawing/2014/main" val="1990615569"/>
                    </a:ext>
                  </a:extLst>
                </a:gridCol>
              </a:tblGrid>
              <a:tr h="226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13</a:t>
                      </a:r>
                    </a:p>
                  </a:txBody>
                  <a:tcPr marT="36000" marB="36000"/>
                </a:tc>
                <a:tc>
                  <a:txBody>
                    <a:bodyPr/>
                    <a:lstStyle/>
                    <a:p>
                      <a:pPr algn="r"/>
                      <a:r>
                        <a:rPr lang="en-US" sz="1400" dirty="0"/>
                        <a:t>225</a:t>
                      </a:r>
                    </a:p>
                  </a:txBody>
                  <a:tcPr marT="36000" marB="36000"/>
                </a:tc>
                <a:extLst>
                  <a:ext uri="{0D108BD9-81ED-4DB2-BD59-A6C34878D82A}">
                    <a16:rowId xmlns:a16="http://schemas.microsoft.com/office/drawing/2014/main" val="2405138088"/>
                  </a:ext>
                </a:extLst>
              </a:tr>
              <a:tr h="226987">
                <a:tc>
                  <a:txBody>
                    <a:bodyPr/>
                    <a:lstStyle/>
                    <a:p>
                      <a:pPr marL="0" algn="ctr" defTabSz="914400" rtl="0" eaLnBrk="1" latinLnBrk="0" hangingPunct="1"/>
                      <a:r>
                        <a:rPr lang="en-US" sz="1400" b="0" kern="1200" dirty="0">
                          <a:solidFill>
                            <a:schemeClr val="dk1"/>
                          </a:solidFill>
                          <a:effectLst/>
                          <a:latin typeface="+mn-lt"/>
                          <a:ea typeface="+mn-ea"/>
                          <a:cs typeface="+mn-cs"/>
                        </a:rPr>
                        <a:t>20</a:t>
                      </a:r>
                    </a:p>
                  </a:txBody>
                  <a:tcPr marT="36000" marB="36000"/>
                </a:tc>
                <a:tc>
                  <a:txBody>
                    <a:bodyPr/>
                    <a:lstStyle/>
                    <a:p>
                      <a:pPr algn="r"/>
                      <a:r>
                        <a:rPr lang="en-US" sz="1400" dirty="0"/>
                        <a:t>20</a:t>
                      </a:r>
                    </a:p>
                  </a:txBody>
                  <a:tcPr marT="36000" marB="36000"/>
                </a:tc>
                <a:extLst>
                  <a:ext uri="{0D108BD9-81ED-4DB2-BD59-A6C34878D82A}">
                    <a16:rowId xmlns:a16="http://schemas.microsoft.com/office/drawing/2014/main" val="3965600151"/>
                  </a:ext>
                </a:extLst>
              </a:tr>
            </a:tbl>
          </a:graphicData>
        </a:graphic>
      </p:graphicFrame>
      <p:sp>
        <p:nvSpPr>
          <p:cNvPr id="47" name="TextBox 46">
            <a:extLst>
              <a:ext uri="{FF2B5EF4-FFF2-40B4-BE49-F238E27FC236}">
                <a16:creationId xmlns:a16="http://schemas.microsoft.com/office/drawing/2014/main" id="{115627D0-2CB2-D99A-04FD-A6369D72D3BD}"/>
              </a:ext>
            </a:extLst>
          </p:cNvPr>
          <p:cNvSpPr txBox="1"/>
          <p:nvPr/>
        </p:nvSpPr>
        <p:spPr>
          <a:xfrm>
            <a:off x="3467942" y="3762645"/>
            <a:ext cx="2016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err="1"/>
              <a:t>n_mels</a:t>
            </a:r>
            <a:endParaRPr lang="en-US" sz="1800" dirty="0"/>
          </a:p>
        </p:txBody>
      </p:sp>
      <p:graphicFrame>
        <p:nvGraphicFramePr>
          <p:cNvPr id="48" name="Table 7">
            <a:extLst>
              <a:ext uri="{FF2B5EF4-FFF2-40B4-BE49-F238E27FC236}">
                <a16:creationId xmlns:a16="http://schemas.microsoft.com/office/drawing/2014/main" id="{53B68F42-8031-2137-3380-6DA5A0A99EAC}"/>
              </a:ext>
            </a:extLst>
          </p:cNvPr>
          <p:cNvGraphicFramePr>
            <a:graphicFrameLocks noGrp="1"/>
          </p:cNvGraphicFramePr>
          <p:nvPr>
            <p:extLst>
              <p:ext uri="{D42A27DB-BD31-4B8C-83A1-F6EECF244321}">
                <p14:modId xmlns:p14="http://schemas.microsoft.com/office/powerpoint/2010/main" val="1407071163"/>
              </p:ext>
            </p:extLst>
          </p:nvPr>
        </p:nvGraphicFramePr>
        <p:xfrm>
          <a:off x="5587828" y="4156553"/>
          <a:ext cx="2412000" cy="856080"/>
        </p:xfrm>
        <a:graphic>
          <a:graphicData uri="http://schemas.openxmlformats.org/drawingml/2006/table">
            <a:tbl>
              <a:tblPr firstRow="1" bandRow="1">
                <a:tableStyleId>{073A0DAA-6AF3-43AB-8588-CEC1D06C72B9}</a:tableStyleId>
              </a:tblPr>
              <a:tblGrid>
                <a:gridCol w="916096">
                  <a:extLst>
                    <a:ext uri="{9D8B030D-6E8A-4147-A177-3AD203B41FA5}">
                      <a16:colId xmlns:a16="http://schemas.microsoft.com/office/drawing/2014/main" val="2729292539"/>
                    </a:ext>
                  </a:extLst>
                </a:gridCol>
                <a:gridCol w="1495904">
                  <a:extLst>
                    <a:ext uri="{9D8B030D-6E8A-4147-A177-3AD203B41FA5}">
                      <a16:colId xmlns:a16="http://schemas.microsoft.com/office/drawing/2014/main" val="1990615569"/>
                    </a:ext>
                  </a:extLst>
                </a:gridCol>
              </a:tblGrid>
              <a:tr h="227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49712">
                <a:tc>
                  <a:txBody>
                    <a:bodyPr/>
                    <a:lstStyle/>
                    <a:p>
                      <a:pPr marL="0" algn="ctr" defTabSz="914400" rtl="0" eaLnBrk="1" latinLnBrk="0" hangingPunct="1"/>
                      <a:r>
                        <a:rPr lang="en-US" sz="1400" b="0" kern="1200" dirty="0">
                          <a:solidFill>
                            <a:schemeClr val="dk1"/>
                          </a:solidFill>
                          <a:effectLst/>
                          <a:latin typeface="+mn-lt"/>
                          <a:ea typeface="+mn-ea"/>
                          <a:cs typeface="+mn-cs"/>
                        </a:rPr>
                        <a:t>16</a:t>
                      </a:r>
                    </a:p>
                  </a:txBody>
                  <a:tcPr marT="36000" marB="36000"/>
                </a:tc>
                <a:tc>
                  <a:txBody>
                    <a:bodyPr/>
                    <a:lstStyle/>
                    <a:p>
                      <a:pPr algn="r"/>
                      <a:r>
                        <a:rPr lang="en-US" sz="1400" dirty="0"/>
                        <a:t>235</a:t>
                      </a:r>
                    </a:p>
                  </a:txBody>
                  <a:tcPr marT="36000" marB="36000"/>
                </a:tc>
                <a:extLst>
                  <a:ext uri="{0D108BD9-81ED-4DB2-BD59-A6C34878D82A}">
                    <a16:rowId xmlns:a16="http://schemas.microsoft.com/office/drawing/2014/main" val="2405138088"/>
                  </a:ext>
                </a:extLst>
              </a:tr>
              <a:tr h="249712">
                <a:tc>
                  <a:txBody>
                    <a:bodyPr/>
                    <a:lstStyle/>
                    <a:p>
                      <a:pPr marL="0" algn="ctr" defTabSz="914400" rtl="0" eaLnBrk="1" latinLnBrk="0" hangingPunct="1"/>
                      <a:r>
                        <a:rPr lang="en-US" sz="1400" b="0" kern="1200" dirty="0">
                          <a:solidFill>
                            <a:schemeClr val="dk1"/>
                          </a:solidFill>
                          <a:effectLst/>
                          <a:latin typeface="+mn-lt"/>
                          <a:ea typeface="+mn-ea"/>
                          <a:cs typeface="+mn-cs"/>
                        </a:rPr>
                        <a:t>32</a:t>
                      </a:r>
                    </a:p>
                  </a:txBody>
                  <a:tcPr marT="36000" marB="36000"/>
                </a:tc>
                <a:tc>
                  <a:txBody>
                    <a:bodyPr/>
                    <a:lstStyle/>
                    <a:p>
                      <a:pPr algn="r"/>
                      <a:r>
                        <a:rPr lang="en-US" sz="1400" dirty="0"/>
                        <a:t>10</a:t>
                      </a:r>
                    </a:p>
                  </a:txBody>
                  <a:tcPr marT="36000" marB="36000"/>
                </a:tc>
                <a:extLst>
                  <a:ext uri="{0D108BD9-81ED-4DB2-BD59-A6C34878D82A}">
                    <a16:rowId xmlns:a16="http://schemas.microsoft.com/office/drawing/2014/main" val="3965600151"/>
                  </a:ext>
                </a:extLst>
              </a:tr>
            </a:tbl>
          </a:graphicData>
        </a:graphic>
      </p:graphicFrame>
      <p:graphicFrame>
        <p:nvGraphicFramePr>
          <p:cNvPr id="50" name="Table 7">
            <a:extLst>
              <a:ext uri="{FF2B5EF4-FFF2-40B4-BE49-F238E27FC236}">
                <a16:creationId xmlns:a16="http://schemas.microsoft.com/office/drawing/2014/main" id="{7003EBE3-D175-C334-1C24-7BB278C91412}"/>
              </a:ext>
            </a:extLst>
          </p:cNvPr>
          <p:cNvGraphicFramePr>
            <a:graphicFrameLocks noGrp="1"/>
          </p:cNvGraphicFramePr>
          <p:nvPr>
            <p:extLst>
              <p:ext uri="{D42A27DB-BD31-4B8C-83A1-F6EECF244321}">
                <p14:modId xmlns:p14="http://schemas.microsoft.com/office/powerpoint/2010/main" val="278805916"/>
              </p:ext>
            </p:extLst>
          </p:nvPr>
        </p:nvGraphicFramePr>
        <p:xfrm>
          <a:off x="5587828" y="5466107"/>
          <a:ext cx="2412000" cy="856080"/>
        </p:xfrm>
        <a:graphic>
          <a:graphicData uri="http://schemas.openxmlformats.org/drawingml/2006/table">
            <a:tbl>
              <a:tblPr firstRow="1" bandRow="1">
                <a:tableStyleId>{073A0DAA-6AF3-43AB-8588-CEC1D06C72B9}</a:tableStyleId>
              </a:tblPr>
              <a:tblGrid>
                <a:gridCol w="916096">
                  <a:extLst>
                    <a:ext uri="{9D8B030D-6E8A-4147-A177-3AD203B41FA5}">
                      <a16:colId xmlns:a16="http://schemas.microsoft.com/office/drawing/2014/main" val="2729292539"/>
                    </a:ext>
                  </a:extLst>
                </a:gridCol>
                <a:gridCol w="1495904">
                  <a:extLst>
                    <a:ext uri="{9D8B030D-6E8A-4147-A177-3AD203B41FA5}">
                      <a16:colId xmlns:a16="http://schemas.microsoft.com/office/drawing/2014/main" val="1990615569"/>
                    </a:ext>
                  </a:extLst>
                </a:gridCol>
              </a:tblGrid>
              <a:tr h="20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a:t>
                      </a:r>
                    </a:p>
                  </a:txBody>
                  <a:tcPr marT="36000" marB="36000"/>
                </a:tc>
                <a:tc>
                  <a:txBody>
                    <a:bodyPr/>
                    <a:lstStyle/>
                    <a:p>
                      <a:pPr algn="ctr"/>
                      <a:r>
                        <a:rPr lang="en-US" sz="1400" dirty="0"/>
                        <a:t># of runs</a:t>
                      </a:r>
                    </a:p>
                  </a:txBody>
                  <a:tcPr marT="36000" marB="36000"/>
                </a:tc>
                <a:extLst>
                  <a:ext uri="{0D108BD9-81ED-4DB2-BD59-A6C34878D82A}">
                    <a16:rowId xmlns:a16="http://schemas.microsoft.com/office/drawing/2014/main" val="3392975317"/>
                  </a:ext>
                </a:extLst>
              </a:tr>
              <a:tr h="205813">
                <a:tc>
                  <a:txBody>
                    <a:bodyPr/>
                    <a:lstStyle/>
                    <a:p>
                      <a:pPr marL="0" algn="ctr" defTabSz="914400" rtl="0" eaLnBrk="1" latinLnBrk="0" hangingPunct="1"/>
                      <a:r>
                        <a:rPr lang="en-US" sz="1400" b="0" kern="1200" dirty="0">
                          <a:solidFill>
                            <a:schemeClr val="dk1"/>
                          </a:solidFill>
                          <a:effectLst/>
                          <a:latin typeface="+mn-lt"/>
                          <a:ea typeface="+mn-ea"/>
                          <a:cs typeface="+mn-cs"/>
                        </a:rPr>
                        <a:t>3</a:t>
                      </a:r>
                    </a:p>
                  </a:txBody>
                  <a:tcPr marT="36000" marB="36000"/>
                </a:tc>
                <a:tc>
                  <a:txBody>
                    <a:bodyPr/>
                    <a:lstStyle/>
                    <a:p>
                      <a:pPr algn="r"/>
                      <a:r>
                        <a:rPr lang="en-US" sz="1400" dirty="0"/>
                        <a:t>235</a:t>
                      </a:r>
                    </a:p>
                  </a:txBody>
                  <a:tcPr marT="36000" marB="36000"/>
                </a:tc>
                <a:extLst>
                  <a:ext uri="{0D108BD9-81ED-4DB2-BD59-A6C34878D82A}">
                    <a16:rowId xmlns:a16="http://schemas.microsoft.com/office/drawing/2014/main" val="2405138088"/>
                  </a:ext>
                </a:extLst>
              </a:tr>
              <a:tr h="205813">
                <a:tc>
                  <a:txBody>
                    <a:bodyPr/>
                    <a:lstStyle/>
                    <a:p>
                      <a:pPr marL="0" algn="ctr" defTabSz="914400" rtl="0" eaLnBrk="1" latinLnBrk="0" hangingPunct="1"/>
                      <a:r>
                        <a:rPr lang="en-US" sz="1400" b="0" kern="1200" dirty="0">
                          <a:solidFill>
                            <a:schemeClr val="dk1"/>
                          </a:solidFill>
                          <a:effectLst/>
                          <a:latin typeface="+mn-lt"/>
                          <a:ea typeface="+mn-ea"/>
                          <a:cs typeface="+mn-cs"/>
                        </a:rPr>
                        <a:t>5</a:t>
                      </a:r>
                    </a:p>
                  </a:txBody>
                  <a:tcPr marT="36000" marB="36000"/>
                </a:tc>
                <a:tc>
                  <a:txBody>
                    <a:bodyPr/>
                    <a:lstStyle/>
                    <a:p>
                      <a:pPr algn="r"/>
                      <a:r>
                        <a:rPr lang="en-US" sz="1400" dirty="0"/>
                        <a:t>10</a:t>
                      </a:r>
                    </a:p>
                  </a:txBody>
                  <a:tcPr marT="36000" marB="36000"/>
                </a:tc>
                <a:extLst>
                  <a:ext uri="{0D108BD9-81ED-4DB2-BD59-A6C34878D82A}">
                    <a16:rowId xmlns:a16="http://schemas.microsoft.com/office/drawing/2014/main" val="3965600151"/>
                  </a:ext>
                </a:extLst>
              </a:tr>
            </a:tbl>
          </a:graphicData>
        </a:graphic>
      </p:graphicFrame>
      <p:sp>
        <p:nvSpPr>
          <p:cNvPr id="51" name="TextBox 50">
            <a:extLst>
              <a:ext uri="{FF2B5EF4-FFF2-40B4-BE49-F238E27FC236}">
                <a16:creationId xmlns:a16="http://schemas.microsoft.com/office/drawing/2014/main" id="{43EBA4A3-C2BC-A4B2-82A2-48344A6607AC}"/>
              </a:ext>
            </a:extLst>
          </p:cNvPr>
          <p:cNvSpPr txBox="1"/>
          <p:nvPr/>
        </p:nvSpPr>
        <p:spPr>
          <a:xfrm>
            <a:off x="5587828" y="5056922"/>
            <a:ext cx="241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sz="1800" dirty="0" err="1"/>
              <a:t>kernel_size</a:t>
            </a:r>
            <a:endParaRPr lang="en-US" sz="1800" dirty="0"/>
          </a:p>
        </p:txBody>
      </p:sp>
      <p:sp>
        <p:nvSpPr>
          <p:cNvPr id="2" name="TextBox 1">
            <a:extLst>
              <a:ext uri="{FF2B5EF4-FFF2-40B4-BE49-F238E27FC236}">
                <a16:creationId xmlns:a16="http://schemas.microsoft.com/office/drawing/2014/main" id="{37EE55CD-1320-CE3E-1B43-793775229B8C}"/>
              </a:ext>
            </a:extLst>
          </p:cNvPr>
          <p:cNvSpPr txBox="1"/>
          <p:nvPr/>
        </p:nvSpPr>
        <p:spPr>
          <a:xfrm>
            <a:off x="3467942" y="1281789"/>
            <a:ext cx="2016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err="1"/>
              <a:t>n_mfcc</a:t>
            </a:r>
            <a:endParaRPr lang="en-US" sz="1800" dirty="0"/>
          </a:p>
        </p:txBody>
      </p:sp>
      <p:sp>
        <p:nvSpPr>
          <p:cNvPr id="3" name="TextBox 2">
            <a:extLst>
              <a:ext uri="{FF2B5EF4-FFF2-40B4-BE49-F238E27FC236}">
                <a16:creationId xmlns:a16="http://schemas.microsoft.com/office/drawing/2014/main" id="{D6BB2E8D-2865-FACA-1A27-326AC565328E}"/>
              </a:ext>
            </a:extLst>
          </p:cNvPr>
          <p:cNvSpPr txBox="1"/>
          <p:nvPr/>
        </p:nvSpPr>
        <p:spPr>
          <a:xfrm>
            <a:off x="118919" y="1281789"/>
            <a:ext cx="3168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t>features</a:t>
            </a:r>
          </a:p>
        </p:txBody>
      </p:sp>
      <p:sp>
        <p:nvSpPr>
          <p:cNvPr id="7" name="TextBox 6">
            <a:extLst>
              <a:ext uri="{FF2B5EF4-FFF2-40B4-BE49-F238E27FC236}">
                <a16:creationId xmlns:a16="http://schemas.microsoft.com/office/drawing/2014/main" id="{2627FE9F-5B6F-E90F-37C1-D41A14FF21BE}"/>
              </a:ext>
            </a:extLst>
          </p:cNvPr>
          <p:cNvSpPr txBox="1"/>
          <p:nvPr/>
        </p:nvSpPr>
        <p:spPr>
          <a:xfrm>
            <a:off x="8169314" y="4288839"/>
            <a:ext cx="385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err="1"/>
              <a:t>AudioAugmentMethod</a:t>
            </a:r>
            <a:r>
              <a:rPr lang="en-US" sz="1800" dirty="0"/>
              <a:t> </a:t>
            </a:r>
          </a:p>
        </p:txBody>
      </p:sp>
      <p:sp>
        <p:nvSpPr>
          <p:cNvPr id="8" name="TextBox 7">
            <a:extLst>
              <a:ext uri="{FF2B5EF4-FFF2-40B4-BE49-F238E27FC236}">
                <a16:creationId xmlns:a16="http://schemas.microsoft.com/office/drawing/2014/main" id="{B9C2EC45-1314-EEB5-46C3-F8082E27AB45}"/>
              </a:ext>
            </a:extLst>
          </p:cNvPr>
          <p:cNvSpPr txBox="1"/>
          <p:nvPr/>
        </p:nvSpPr>
        <p:spPr>
          <a:xfrm>
            <a:off x="5587828" y="1281789"/>
            <a:ext cx="241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dirty="0" err="1"/>
              <a:t>lstm_out</a:t>
            </a:r>
            <a:endParaRPr lang="en-US" sz="1800" dirty="0"/>
          </a:p>
        </p:txBody>
      </p:sp>
      <p:sp>
        <p:nvSpPr>
          <p:cNvPr id="9" name="TextBox 8">
            <a:extLst>
              <a:ext uri="{FF2B5EF4-FFF2-40B4-BE49-F238E27FC236}">
                <a16:creationId xmlns:a16="http://schemas.microsoft.com/office/drawing/2014/main" id="{E2318C7A-C6AE-CE65-1199-66A31C1437F5}"/>
              </a:ext>
            </a:extLst>
          </p:cNvPr>
          <p:cNvSpPr txBox="1"/>
          <p:nvPr/>
        </p:nvSpPr>
        <p:spPr>
          <a:xfrm>
            <a:off x="8169314" y="2782684"/>
            <a:ext cx="385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err="1"/>
              <a:t>AudioAugmentation</a:t>
            </a:r>
            <a:endParaRPr lang="en-US" sz="1800" dirty="0"/>
          </a:p>
        </p:txBody>
      </p:sp>
      <p:sp>
        <p:nvSpPr>
          <p:cNvPr id="10" name="TextBox 9">
            <a:extLst>
              <a:ext uri="{FF2B5EF4-FFF2-40B4-BE49-F238E27FC236}">
                <a16:creationId xmlns:a16="http://schemas.microsoft.com/office/drawing/2014/main" id="{B303CEAD-03C5-FB8E-BB4A-EFF8255A11DB}"/>
              </a:ext>
            </a:extLst>
          </p:cNvPr>
          <p:cNvSpPr txBox="1"/>
          <p:nvPr/>
        </p:nvSpPr>
        <p:spPr>
          <a:xfrm>
            <a:off x="8169314" y="1281789"/>
            <a:ext cx="385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dirty="0" err="1"/>
              <a:t>SpecAugmentation</a:t>
            </a:r>
            <a:endParaRPr lang="en-US" sz="1800" dirty="0"/>
          </a:p>
        </p:txBody>
      </p:sp>
      <p:sp>
        <p:nvSpPr>
          <p:cNvPr id="11" name="TextBox 10">
            <a:extLst>
              <a:ext uri="{FF2B5EF4-FFF2-40B4-BE49-F238E27FC236}">
                <a16:creationId xmlns:a16="http://schemas.microsoft.com/office/drawing/2014/main" id="{721EABAF-76CC-C912-E03F-2CC7CF49B883}"/>
              </a:ext>
            </a:extLst>
          </p:cNvPr>
          <p:cNvSpPr txBox="1"/>
          <p:nvPr/>
        </p:nvSpPr>
        <p:spPr>
          <a:xfrm>
            <a:off x="5587828" y="3762645"/>
            <a:ext cx="2412000" cy="36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sz="1800" dirty="0" err="1"/>
              <a:t>n</a:t>
            </a:r>
            <a:r>
              <a:rPr lang="fr-FR" dirty="0" err="1"/>
              <a:t>_filters</a:t>
            </a:r>
            <a:endParaRPr lang="en-US" sz="1800" dirty="0"/>
          </a:p>
        </p:txBody>
      </p:sp>
      <p:sp>
        <p:nvSpPr>
          <p:cNvPr id="12" name="TextBox 11">
            <a:extLst>
              <a:ext uri="{FF2B5EF4-FFF2-40B4-BE49-F238E27FC236}">
                <a16:creationId xmlns:a16="http://schemas.microsoft.com/office/drawing/2014/main" id="{FFBB9191-2191-CBB0-980F-B39BDA6C6D2D}"/>
              </a:ext>
            </a:extLst>
          </p:cNvPr>
          <p:cNvSpPr txBox="1"/>
          <p:nvPr/>
        </p:nvSpPr>
        <p:spPr>
          <a:xfrm>
            <a:off x="118918" y="872901"/>
            <a:ext cx="5364735"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Feature Related </a:t>
            </a:r>
          </a:p>
        </p:txBody>
      </p:sp>
      <p:sp>
        <p:nvSpPr>
          <p:cNvPr id="16" name="TextBox 15">
            <a:extLst>
              <a:ext uri="{FF2B5EF4-FFF2-40B4-BE49-F238E27FC236}">
                <a16:creationId xmlns:a16="http://schemas.microsoft.com/office/drawing/2014/main" id="{0AFE09E4-DC5B-7CCC-E30E-9B0381D311EF}"/>
              </a:ext>
            </a:extLst>
          </p:cNvPr>
          <p:cNvSpPr txBox="1"/>
          <p:nvPr/>
        </p:nvSpPr>
        <p:spPr>
          <a:xfrm>
            <a:off x="5587828" y="872901"/>
            <a:ext cx="2412000"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Model Related</a:t>
            </a:r>
          </a:p>
        </p:txBody>
      </p:sp>
      <p:sp>
        <p:nvSpPr>
          <p:cNvPr id="17" name="TextBox 16">
            <a:extLst>
              <a:ext uri="{FF2B5EF4-FFF2-40B4-BE49-F238E27FC236}">
                <a16:creationId xmlns:a16="http://schemas.microsoft.com/office/drawing/2014/main" id="{ECE55235-B27C-28C8-A3EB-1D475E7947BF}"/>
              </a:ext>
            </a:extLst>
          </p:cNvPr>
          <p:cNvSpPr txBox="1"/>
          <p:nvPr/>
        </p:nvSpPr>
        <p:spPr>
          <a:xfrm>
            <a:off x="8169314" y="872901"/>
            <a:ext cx="3852000"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Augmentations</a:t>
            </a:r>
          </a:p>
        </p:txBody>
      </p:sp>
    </p:spTree>
    <p:extLst>
      <p:ext uri="{BB962C8B-B14F-4D97-AF65-F5344CB8AC3E}">
        <p14:creationId xmlns:p14="http://schemas.microsoft.com/office/powerpoint/2010/main" val="2776010178"/>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4041</TotalTime>
  <Words>1768</Words>
  <Application>Microsoft Office PowerPoint</Application>
  <PresentationFormat>Widescreen</PresentationFormat>
  <Paragraphs>490</Paragraphs>
  <Slides>17</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Open Sans Semibold</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Tenneco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 Patil</dc:creator>
  <cp:lastModifiedBy>Ranjit Patil</cp:lastModifiedBy>
  <cp:revision>284</cp:revision>
  <dcterms:created xsi:type="dcterms:W3CDTF">2021-03-15T12:51:10Z</dcterms:created>
  <dcterms:modified xsi:type="dcterms:W3CDTF">2023-02-05T15:57:10Z</dcterms:modified>
</cp:coreProperties>
</file>