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60" r:id="rId6"/>
    <p:sldId id="266" r:id="rId7"/>
    <p:sldId id="265" r:id="rId8"/>
    <p:sldId id="261" r:id="rId9"/>
    <p:sldId id="268" r:id="rId10"/>
    <p:sldId id="267" r:id="rId11"/>
    <p:sldId id="269"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776FBF-C630-49C3-8328-341B6B3E911E}" v="812" dt="2021-08-05T15:12:35.2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1877C6-4EC5-45C4-9BFE-352C250C316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82C652B-EEE2-4B3A-AABF-F74D18EDB9EC}">
      <dgm:prSet/>
      <dgm:spPr/>
      <dgm:t>
        <a:bodyPr/>
        <a:lstStyle/>
        <a:p>
          <a:r>
            <a:rPr lang="en-GB"/>
            <a:t>Navigation (Dijkstra) </a:t>
          </a:r>
          <a:endParaRPr lang="en-US"/>
        </a:p>
      </dgm:t>
    </dgm:pt>
    <dgm:pt modelId="{31B1B340-5455-4E3F-A98F-11962B32B6F4}" type="parTrans" cxnId="{3EF474DC-5A69-4603-95C8-E58F545E34D6}">
      <dgm:prSet/>
      <dgm:spPr/>
      <dgm:t>
        <a:bodyPr/>
        <a:lstStyle/>
        <a:p>
          <a:endParaRPr lang="en-US"/>
        </a:p>
      </dgm:t>
    </dgm:pt>
    <dgm:pt modelId="{0651A04F-04CD-4F1D-A16A-0453578BBDA9}" type="sibTrans" cxnId="{3EF474DC-5A69-4603-95C8-E58F545E34D6}">
      <dgm:prSet/>
      <dgm:spPr/>
      <dgm:t>
        <a:bodyPr/>
        <a:lstStyle/>
        <a:p>
          <a:endParaRPr lang="en-US"/>
        </a:p>
      </dgm:t>
    </dgm:pt>
    <dgm:pt modelId="{05D1219E-F189-48E9-984C-4C9E3EBE7C7E}">
      <dgm:prSet/>
      <dgm:spPr/>
      <dgm:t>
        <a:bodyPr/>
        <a:lstStyle/>
        <a:p>
          <a:r>
            <a:rPr lang="en-GB"/>
            <a:t>SLAM (EKF)</a:t>
          </a:r>
          <a:endParaRPr lang="en-US"/>
        </a:p>
      </dgm:t>
    </dgm:pt>
    <dgm:pt modelId="{A8DAFF46-F69D-4C50-ACFE-9D5BE6B31734}" type="parTrans" cxnId="{ED2F27FB-8733-4245-8B57-6BDCFBF712DC}">
      <dgm:prSet/>
      <dgm:spPr/>
      <dgm:t>
        <a:bodyPr/>
        <a:lstStyle/>
        <a:p>
          <a:endParaRPr lang="en-US"/>
        </a:p>
      </dgm:t>
    </dgm:pt>
    <dgm:pt modelId="{5E2A20BA-0069-4A87-9B9B-2F9F23FF04BB}" type="sibTrans" cxnId="{ED2F27FB-8733-4245-8B57-6BDCFBF712DC}">
      <dgm:prSet/>
      <dgm:spPr/>
      <dgm:t>
        <a:bodyPr/>
        <a:lstStyle/>
        <a:p>
          <a:endParaRPr lang="en-US"/>
        </a:p>
      </dgm:t>
    </dgm:pt>
    <dgm:pt modelId="{21AA7E30-99D0-43C0-8F76-08FC4556A84B}" type="pres">
      <dgm:prSet presAssocID="{6C1877C6-4EC5-45C4-9BFE-352C250C3161}" presName="root" presStyleCnt="0">
        <dgm:presLayoutVars>
          <dgm:dir/>
          <dgm:resizeHandles val="exact"/>
        </dgm:presLayoutVars>
      </dgm:prSet>
      <dgm:spPr/>
    </dgm:pt>
    <dgm:pt modelId="{1F1EF20A-BC07-4BDC-93D0-15B27080892F}" type="pres">
      <dgm:prSet presAssocID="{582C652B-EEE2-4B3A-AABF-F74D18EDB9EC}" presName="compNode" presStyleCnt="0"/>
      <dgm:spPr/>
    </dgm:pt>
    <dgm:pt modelId="{27EF41A8-0258-424C-97D0-87DAB86ED00A}" type="pres">
      <dgm:prSet presAssocID="{582C652B-EEE2-4B3A-AABF-F74D18EDB9EC}" presName="bgRect" presStyleLbl="bgShp" presStyleIdx="0" presStyleCnt="2"/>
      <dgm:spPr/>
    </dgm:pt>
    <dgm:pt modelId="{CC64EA11-A523-49CD-BFFF-A66C1C7DC6AB}" type="pres">
      <dgm:prSet presAssocID="{582C652B-EEE2-4B3A-AABF-F74D18EDB9EC}" presName="iconRect" presStyleLbl="node1" presStyleIdx="0" presStyleCnt="2" custLinFactNeighborX="1247" custLinFactNeighborY="499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house scene"/>
        </a:ext>
      </dgm:extLst>
    </dgm:pt>
    <dgm:pt modelId="{14EC89D0-DFD2-4BFF-AC51-F6A08A18C668}" type="pres">
      <dgm:prSet presAssocID="{582C652B-EEE2-4B3A-AABF-F74D18EDB9EC}" presName="spaceRect" presStyleCnt="0"/>
      <dgm:spPr/>
    </dgm:pt>
    <dgm:pt modelId="{626CF060-047B-435F-A3D1-DC1FA703B417}" type="pres">
      <dgm:prSet presAssocID="{582C652B-EEE2-4B3A-AABF-F74D18EDB9EC}" presName="parTx" presStyleLbl="revTx" presStyleIdx="0" presStyleCnt="2">
        <dgm:presLayoutVars>
          <dgm:chMax val="0"/>
          <dgm:chPref val="0"/>
        </dgm:presLayoutVars>
      </dgm:prSet>
      <dgm:spPr/>
    </dgm:pt>
    <dgm:pt modelId="{A67D1A26-CC51-4323-BD77-625C48D1A87C}" type="pres">
      <dgm:prSet presAssocID="{0651A04F-04CD-4F1D-A16A-0453578BBDA9}" presName="sibTrans" presStyleCnt="0"/>
      <dgm:spPr/>
    </dgm:pt>
    <dgm:pt modelId="{85B28F7A-63A4-4DF9-8129-A1EA4A8F8D98}" type="pres">
      <dgm:prSet presAssocID="{05D1219E-F189-48E9-984C-4C9E3EBE7C7E}" presName="compNode" presStyleCnt="0"/>
      <dgm:spPr/>
    </dgm:pt>
    <dgm:pt modelId="{E5D8C31C-B0ED-4C6E-A1AB-5690CFAE8D4C}" type="pres">
      <dgm:prSet presAssocID="{05D1219E-F189-48E9-984C-4C9E3EBE7C7E}" presName="bgRect" presStyleLbl="bgShp" presStyleIdx="1" presStyleCnt="2"/>
      <dgm:spPr/>
    </dgm:pt>
    <dgm:pt modelId="{17EBE3D5-8F0F-4F85-8C2F-0451D3393DAE}" type="pres">
      <dgm:prSet presAssocID="{05D1219E-F189-48E9-984C-4C9E3EBE7C7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dium"/>
        </a:ext>
      </dgm:extLst>
    </dgm:pt>
    <dgm:pt modelId="{959E9C06-9285-4C20-9342-ADF474113681}" type="pres">
      <dgm:prSet presAssocID="{05D1219E-F189-48E9-984C-4C9E3EBE7C7E}" presName="spaceRect" presStyleCnt="0"/>
      <dgm:spPr/>
    </dgm:pt>
    <dgm:pt modelId="{12A7FB30-2EB0-4D5C-8BCA-C6247778A2FF}" type="pres">
      <dgm:prSet presAssocID="{05D1219E-F189-48E9-984C-4C9E3EBE7C7E}" presName="parTx" presStyleLbl="revTx" presStyleIdx="1" presStyleCnt="2">
        <dgm:presLayoutVars>
          <dgm:chMax val="0"/>
          <dgm:chPref val="0"/>
        </dgm:presLayoutVars>
      </dgm:prSet>
      <dgm:spPr/>
    </dgm:pt>
  </dgm:ptLst>
  <dgm:cxnLst>
    <dgm:cxn modelId="{7ED37F70-15FB-41B6-88DD-D56C14A86165}" type="presOf" srcId="{6C1877C6-4EC5-45C4-9BFE-352C250C3161}" destId="{21AA7E30-99D0-43C0-8F76-08FC4556A84B}" srcOrd="0" destOrd="0" presId="urn:microsoft.com/office/officeart/2018/2/layout/IconVerticalSolidList"/>
    <dgm:cxn modelId="{2BBE92D6-3FCB-4824-94DF-08049F4A6915}" type="presOf" srcId="{05D1219E-F189-48E9-984C-4C9E3EBE7C7E}" destId="{12A7FB30-2EB0-4D5C-8BCA-C6247778A2FF}" srcOrd="0" destOrd="0" presId="urn:microsoft.com/office/officeart/2018/2/layout/IconVerticalSolidList"/>
    <dgm:cxn modelId="{3EF474DC-5A69-4603-95C8-E58F545E34D6}" srcId="{6C1877C6-4EC5-45C4-9BFE-352C250C3161}" destId="{582C652B-EEE2-4B3A-AABF-F74D18EDB9EC}" srcOrd="0" destOrd="0" parTransId="{31B1B340-5455-4E3F-A98F-11962B32B6F4}" sibTransId="{0651A04F-04CD-4F1D-A16A-0453578BBDA9}"/>
    <dgm:cxn modelId="{8B11EDFA-A3D8-49BD-B4D1-136E793AC210}" type="presOf" srcId="{582C652B-EEE2-4B3A-AABF-F74D18EDB9EC}" destId="{626CF060-047B-435F-A3D1-DC1FA703B417}" srcOrd="0" destOrd="0" presId="urn:microsoft.com/office/officeart/2018/2/layout/IconVerticalSolidList"/>
    <dgm:cxn modelId="{ED2F27FB-8733-4245-8B57-6BDCFBF712DC}" srcId="{6C1877C6-4EC5-45C4-9BFE-352C250C3161}" destId="{05D1219E-F189-48E9-984C-4C9E3EBE7C7E}" srcOrd="1" destOrd="0" parTransId="{A8DAFF46-F69D-4C50-ACFE-9D5BE6B31734}" sibTransId="{5E2A20BA-0069-4A87-9B9B-2F9F23FF04BB}"/>
    <dgm:cxn modelId="{1250F9C7-093C-4746-9465-A0199C40C9CA}" type="presParOf" srcId="{21AA7E30-99D0-43C0-8F76-08FC4556A84B}" destId="{1F1EF20A-BC07-4BDC-93D0-15B27080892F}" srcOrd="0" destOrd="0" presId="urn:microsoft.com/office/officeart/2018/2/layout/IconVerticalSolidList"/>
    <dgm:cxn modelId="{0F91E557-0D27-43FB-BAE9-64F9E75DBB28}" type="presParOf" srcId="{1F1EF20A-BC07-4BDC-93D0-15B27080892F}" destId="{27EF41A8-0258-424C-97D0-87DAB86ED00A}" srcOrd="0" destOrd="0" presId="urn:microsoft.com/office/officeart/2018/2/layout/IconVerticalSolidList"/>
    <dgm:cxn modelId="{9DBD0DE4-ACA2-41C4-8980-09FA189FB9EC}" type="presParOf" srcId="{1F1EF20A-BC07-4BDC-93D0-15B27080892F}" destId="{CC64EA11-A523-49CD-BFFF-A66C1C7DC6AB}" srcOrd="1" destOrd="0" presId="urn:microsoft.com/office/officeart/2018/2/layout/IconVerticalSolidList"/>
    <dgm:cxn modelId="{24DDFFE8-5493-46B3-AE0E-C71B924D5738}" type="presParOf" srcId="{1F1EF20A-BC07-4BDC-93D0-15B27080892F}" destId="{14EC89D0-DFD2-4BFF-AC51-F6A08A18C668}" srcOrd="2" destOrd="0" presId="urn:microsoft.com/office/officeart/2018/2/layout/IconVerticalSolidList"/>
    <dgm:cxn modelId="{452D07CA-C29E-4C3C-8A11-8902C7E66A99}" type="presParOf" srcId="{1F1EF20A-BC07-4BDC-93D0-15B27080892F}" destId="{626CF060-047B-435F-A3D1-DC1FA703B417}" srcOrd="3" destOrd="0" presId="urn:microsoft.com/office/officeart/2018/2/layout/IconVerticalSolidList"/>
    <dgm:cxn modelId="{11D70B89-6CB7-4104-8BC3-194AA10EACA1}" type="presParOf" srcId="{21AA7E30-99D0-43C0-8F76-08FC4556A84B}" destId="{A67D1A26-CC51-4323-BD77-625C48D1A87C}" srcOrd="1" destOrd="0" presId="urn:microsoft.com/office/officeart/2018/2/layout/IconVerticalSolidList"/>
    <dgm:cxn modelId="{DBC1AA7B-2DE1-4C4C-A662-95B37249C1CB}" type="presParOf" srcId="{21AA7E30-99D0-43C0-8F76-08FC4556A84B}" destId="{85B28F7A-63A4-4DF9-8129-A1EA4A8F8D98}" srcOrd="2" destOrd="0" presId="urn:microsoft.com/office/officeart/2018/2/layout/IconVerticalSolidList"/>
    <dgm:cxn modelId="{63BBAC26-4B5C-48E4-8762-AD3479A477AD}" type="presParOf" srcId="{85B28F7A-63A4-4DF9-8129-A1EA4A8F8D98}" destId="{E5D8C31C-B0ED-4C6E-A1AB-5690CFAE8D4C}" srcOrd="0" destOrd="0" presId="urn:microsoft.com/office/officeart/2018/2/layout/IconVerticalSolidList"/>
    <dgm:cxn modelId="{EADC25DE-AF5E-47A8-97D6-47D7916CDFCC}" type="presParOf" srcId="{85B28F7A-63A4-4DF9-8129-A1EA4A8F8D98}" destId="{17EBE3D5-8F0F-4F85-8C2F-0451D3393DAE}" srcOrd="1" destOrd="0" presId="urn:microsoft.com/office/officeart/2018/2/layout/IconVerticalSolidList"/>
    <dgm:cxn modelId="{F8A2B04C-D0D7-4FA2-95E3-93941FED82CD}" type="presParOf" srcId="{85B28F7A-63A4-4DF9-8129-A1EA4A8F8D98}" destId="{959E9C06-9285-4C20-9342-ADF474113681}" srcOrd="2" destOrd="0" presId="urn:microsoft.com/office/officeart/2018/2/layout/IconVerticalSolidList"/>
    <dgm:cxn modelId="{A5973B01-6E9F-4DFD-AEA1-C373CFFA2689}" type="presParOf" srcId="{85B28F7A-63A4-4DF9-8129-A1EA4A8F8D98}" destId="{12A7FB30-2EB0-4D5C-8BCA-C6247778A2F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F41A8-0258-424C-97D0-87DAB86ED00A}">
      <dsp:nvSpPr>
        <dsp:cNvPr id="0" name=""/>
        <dsp:cNvSpPr/>
      </dsp:nvSpPr>
      <dsp:spPr>
        <a:xfrm>
          <a:off x="0" y="707092"/>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64EA11-A523-49CD-BFFF-A66C1C7DC6AB}">
      <dsp:nvSpPr>
        <dsp:cNvPr id="0" name=""/>
        <dsp:cNvSpPr/>
      </dsp:nvSpPr>
      <dsp:spPr>
        <a:xfrm>
          <a:off x="403837" y="1036634"/>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6CF060-047B-435F-A3D1-DC1FA703B417}">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90000"/>
            </a:lnSpc>
            <a:spcBef>
              <a:spcPct val="0"/>
            </a:spcBef>
            <a:spcAft>
              <a:spcPct val="35000"/>
            </a:spcAft>
            <a:buNone/>
          </a:pPr>
          <a:r>
            <a:rPr lang="en-GB" sz="2500" kern="1200"/>
            <a:t>Navigation (Dijkstra) </a:t>
          </a:r>
          <a:endParaRPr lang="en-US" sz="2500" kern="1200"/>
        </a:p>
      </dsp:txBody>
      <dsp:txXfrm>
        <a:off x="1507738" y="707092"/>
        <a:ext cx="9007861" cy="1305401"/>
      </dsp:txXfrm>
    </dsp:sp>
    <dsp:sp modelId="{E5D8C31C-B0ED-4C6E-A1AB-5690CFAE8D4C}">
      <dsp:nvSpPr>
        <dsp:cNvPr id="0" name=""/>
        <dsp:cNvSpPr/>
      </dsp:nvSpPr>
      <dsp:spPr>
        <a:xfrm>
          <a:off x="0" y="2338844"/>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EBE3D5-8F0F-4F85-8C2F-0451D3393DAE}">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A7FB30-2EB0-4D5C-8BCA-C6247778A2FF}">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90000"/>
            </a:lnSpc>
            <a:spcBef>
              <a:spcPct val="0"/>
            </a:spcBef>
            <a:spcAft>
              <a:spcPct val="35000"/>
            </a:spcAft>
            <a:buNone/>
          </a:pPr>
          <a:r>
            <a:rPr lang="en-GB" sz="2500" kern="1200"/>
            <a:t>SLAM (EKF)</a:t>
          </a:r>
          <a:endParaRPr lang="en-US" sz="2500" kern="1200"/>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05/08/2021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05/08/2021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05/08/2021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05/08/2021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05/08/2021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05/08/2021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05/08/2021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05/08/2021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05/08/2021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05/08/2021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05/08/2021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05/08/2021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X30sEgIws0g&amp;t=1632s&amp;ab_channel=CyrillStachniss" TargetMode="External"/><Relationship Id="rId2" Type="http://schemas.openxmlformats.org/officeDocument/2006/relationships/hyperlink" Target="https://www.youtube.com/watch?v=ZmQIkBws4LA" TargetMode="External"/><Relationship Id="rId1" Type="http://schemas.openxmlformats.org/officeDocument/2006/relationships/slideLayout" Target="../slideLayouts/slideLayout2.xml"/><Relationship Id="rId5" Type="http://schemas.openxmlformats.org/officeDocument/2006/relationships/hyperlink" Target="https://dspace.mit.edu/bitstream/handle/1721.1/119149/16-412j-spring-2005/contents/projects/1aslam_blas_repo.pdf" TargetMode="External"/><Relationship Id="rId4" Type="http://schemas.openxmlformats.org/officeDocument/2006/relationships/hyperlink" Target="https://www.youtube.com/watch?v=B2qzYCeT9oQ&amp;list=PLpUPoM7Rgzi_7YWn14Va2FODh7LzADBSm&amp;ab_channel=ClausBrenner"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arsiitr/RoverSi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99723" y="1622066"/>
            <a:ext cx="3554226" cy="2663688"/>
          </a:xfrm>
        </p:spPr>
        <p:txBody>
          <a:bodyPr vert="horz" lIns="91440" tIns="45720" rIns="91440" bIns="45720" rtlCol="0" anchor="b">
            <a:normAutofit/>
          </a:bodyPr>
          <a:lstStyle/>
          <a:p>
            <a:pPr algn="l"/>
            <a:r>
              <a:rPr lang="en-US" sz="4400" b="1" kern="1200" err="1">
                <a:solidFill>
                  <a:schemeClr val="bg1"/>
                </a:solidFill>
                <a:latin typeface="+mj-lt"/>
                <a:ea typeface="+mj-ea"/>
                <a:cs typeface="+mj-cs"/>
              </a:rPr>
              <a:t>RoverSim</a:t>
            </a:r>
            <a:endParaRPr lang="en-US" sz="4400" b="1" kern="1200">
              <a:solidFill>
                <a:schemeClr val="bg1"/>
              </a:solidFill>
              <a:latin typeface="+mj-lt"/>
              <a:cs typeface="Calibri Light"/>
            </a:endParaRPr>
          </a:p>
        </p:txBody>
      </p:sp>
      <p:sp>
        <p:nvSpPr>
          <p:cNvPr id="3" name="Subtitle 2"/>
          <p:cNvSpPr>
            <a:spLocks noGrp="1"/>
          </p:cNvSpPr>
          <p:nvPr>
            <p:ph type="subTitle" idx="1"/>
          </p:nvPr>
        </p:nvSpPr>
        <p:spPr>
          <a:xfrm>
            <a:off x="767290" y="4532243"/>
            <a:ext cx="3300457" cy="1256307"/>
          </a:xfrm>
        </p:spPr>
        <p:txBody>
          <a:bodyPr vert="horz" lIns="91440" tIns="45720" rIns="91440" bIns="45720" rtlCol="0" anchor="t">
            <a:noAutofit/>
          </a:bodyPr>
          <a:lstStyle/>
          <a:p>
            <a:pPr algn="l"/>
            <a:r>
              <a:rPr lang="en-US" sz="1400">
                <a:solidFill>
                  <a:schemeClr val="bg1"/>
                </a:solidFill>
              </a:rPr>
              <a:t> By:</a:t>
            </a:r>
            <a:endParaRPr lang="en-US" sz="1400">
              <a:solidFill>
                <a:schemeClr val="bg1"/>
              </a:solidFill>
              <a:cs typeface="Calibri"/>
            </a:endParaRPr>
          </a:p>
          <a:p>
            <a:pPr marL="342900" indent="-342900" algn="l">
              <a:buFont typeface="Arial" panose="020B0604020202020204" pitchFamily="34" charset="0"/>
              <a:buChar char="•"/>
            </a:pPr>
            <a:r>
              <a:rPr lang="en-US" sz="1400">
                <a:solidFill>
                  <a:schemeClr val="bg1"/>
                </a:solidFill>
              </a:rPr>
              <a:t>Aman Vishwakarma</a:t>
            </a:r>
            <a:endParaRPr lang="en-US" sz="1400">
              <a:solidFill>
                <a:schemeClr val="bg1"/>
              </a:solidFill>
              <a:cs typeface="Calibri"/>
            </a:endParaRPr>
          </a:p>
          <a:p>
            <a:pPr marL="342900" indent="-342900" algn="l">
              <a:buFont typeface="Arial" panose="020B0604020202020204" pitchFamily="34" charset="0"/>
              <a:buChar char="•"/>
            </a:pPr>
            <a:r>
              <a:rPr lang="en-US" sz="1400">
                <a:solidFill>
                  <a:schemeClr val="bg1"/>
                </a:solidFill>
              </a:rPr>
              <a:t>Brahatesh Vasantha </a:t>
            </a:r>
            <a:endParaRPr lang="en-US" sz="1400">
              <a:solidFill>
                <a:schemeClr val="bg1"/>
              </a:solidFill>
              <a:cs typeface="Calibri"/>
            </a:endParaRPr>
          </a:p>
          <a:p>
            <a:pPr marL="342900" indent="-342900" algn="l">
              <a:buFont typeface="Arial" panose="020B0604020202020204" pitchFamily="34" charset="0"/>
              <a:buChar char="•"/>
            </a:pPr>
            <a:r>
              <a:rPr lang="en-US" sz="1400" err="1">
                <a:solidFill>
                  <a:schemeClr val="bg1"/>
                </a:solidFill>
              </a:rPr>
              <a:t>Harshini</a:t>
            </a:r>
            <a:r>
              <a:rPr lang="en-US" sz="1400">
                <a:solidFill>
                  <a:schemeClr val="bg1"/>
                </a:solidFill>
              </a:rPr>
              <a:t> </a:t>
            </a:r>
            <a:r>
              <a:rPr lang="en-US" sz="1400" err="1">
                <a:solidFill>
                  <a:schemeClr val="bg1"/>
                </a:solidFill>
              </a:rPr>
              <a:t>Sendhil</a:t>
            </a:r>
            <a:endParaRPr lang="en-US" sz="1400">
              <a:solidFill>
                <a:schemeClr val="bg1"/>
              </a:solidFill>
              <a:cs typeface="Calibri"/>
            </a:endParaRPr>
          </a:p>
          <a:p>
            <a:pPr marL="342900" indent="-342900" algn="l">
              <a:buFont typeface="Arial" panose="020B0604020202020204" pitchFamily="34" charset="0"/>
              <a:buChar char="•"/>
            </a:pPr>
            <a:r>
              <a:rPr lang="en-US" sz="1400">
                <a:solidFill>
                  <a:schemeClr val="bg1"/>
                </a:solidFill>
              </a:rPr>
              <a:t>Prashant Gupta</a:t>
            </a:r>
            <a:endParaRPr lang="en-US" sz="1400">
              <a:solidFill>
                <a:schemeClr val="bg1"/>
              </a:solidFill>
              <a:cs typeface="Calibri"/>
            </a:endParaRPr>
          </a:p>
          <a:p>
            <a:pPr marL="342900" indent="-342900" algn="l">
              <a:buFont typeface="Arial" panose="020B0604020202020204" pitchFamily="34" charset="0"/>
              <a:buChar char="•"/>
            </a:pPr>
            <a:r>
              <a:rPr lang="en-US" sz="1400">
                <a:solidFill>
                  <a:schemeClr val="bg1"/>
                </a:solidFill>
              </a:rPr>
              <a:t>Ankit </a:t>
            </a:r>
            <a:r>
              <a:rPr lang="en-US" sz="1400" err="1">
                <a:solidFill>
                  <a:schemeClr val="bg1"/>
                </a:solidFill>
              </a:rPr>
              <a:t>Dudi</a:t>
            </a:r>
            <a:endParaRPr lang="en-US" sz="1400">
              <a:solidFill>
                <a:schemeClr val="bg1"/>
              </a:solidFill>
              <a:cs typeface="Calibri"/>
            </a:endParaRPr>
          </a:p>
        </p:txBody>
      </p:sp>
      <p:grpSp>
        <p:nvGrpSpPr>
          <p:cNvPr id="71" name="Group 70">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72"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73"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4" name="Picture 4">
            <a:extLst>
              <a:ext uri="{FF2B5EF4-FFF2-40B4-BE49-F238E27FC236}">
                <a16:creationId xmlns:a16="http://schemas.microsoft.com/office/drawing/2014/main" id="{744237C0-2687-4AC7-A94A-870B7DF00692}"/>
              </a:ext>
            </a:extLst>
          </p:cNvPr>
          <p:cNvPicPr>
            <a:picLocks noChangeAspect="1"/>
          </p:cNvPicPr>
          <p:nvPr/>
        </p:nvPicPr>
        <p:blipFill>
          <a:blip r:embed="rId2"/>
          <a:stretch>
            <a:fillRect/>
          </a:stretch>
        </p:blipFill>
        <p:spPr>
          <a:xfrm>
            <a:off x="5644331" y="896111"/>
            <a:ext cx="5599907" cy="4479925"/>
          </a:xfrm>
          <a:prstGeom prst="rect">
            <a:avLst/>
          </a:prstGeom>
        </p:spPr>
      </p:pic>
      <p:pic>
        <p:nvPicPr>
          <p:cNvPr id="5" name="Picture 5" descr="A picture containing text, clipart&#10;&#10;Description automatically generated">
            <a:extLst>
              <a:ext uri="{FF2B5EF4-FFF2-40B4-BE49-F238E27FC236}">
                <a16:creationId xmlns:a16="http://schemas.microsoft.com/office/drawing/2014/main" id="{C83FD5DC-E888-4E82-B792-FFC5B2936941}"/>
              </a:ext>
            </a:extLst>
          </p:cNvPr>
          <p:cNvPicPr>
            <a:picLocks noChangeAspect="1"/>
          </p:cNvPicPr>
          <p:nvPr/>
        </p:nvPicPr>
        <p:blipFill>
          <a:blip r:embed="rId3"/>
          <a:stretch>
            <a:fillRect/>
          </a:stretch>
        </p:blipFill>
        <p:spPr>
          <a:xfrm>
            <a:off x="11444039" y="1834"/>
            <a:ext cx="751224" cy="688876"/>
          </a:xfrm>
          <a:prstGeom prst="rect">
            <a:avLst/>
          </a:prstGeom>
        </p:spPr>
      </p:pic>
    </p:spTree>
    <p:extLst>
      <p:ext uri="{BB962C8B-B14F-4D97-AF65-F5344CB8AC3E}">
        <p14:creationId xmlns:p14="http://schemas.microsoft.com/office/powerpoint/2010/main" val="109857222"/>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BB1EC03-84AA-4E6C-97CA-E3C279D13A44}"/>
              </a:ext>
            </a:extLst>
          </p:cNvPr>
          <p:cNvSpPr>
            <a:spLocks noGrp="1"/>
          </p:cNvSpPr>
          <p:nvPr>
            <p:ph type="title"/>
          </p:nvPr>
        </p:nvSpPr>
        <p:spPr>
          <a:xfrm>
            <a:off x="767290" y="1166932"/>
            <a:ext cx="3582073" cy="4279709"/>
          </a:xfrm>
        </p:spPr>
        <p:txBody>
          <a:bodyPr anchor="ctr">
            <a:normAutofit/>
          </a:bodyPr>
          <a:lstStyle/>
          <a:p>
            <a:r>
              <a:rPr lang="en-US" sz="4800" b="1">
                <a:solidFill>
                  <a:schemeClr val="bg1"/>
                </a:solidFill>
              </a:rPr>
              <a:t>References</a:t>
            </a:r>
            <a:endParaRPr lang="en-IN" sz="4800" b="1">
              <a:solidFill>
                <a:schemeClr val="bg1"/>
              </a:solidFill>
            </a:endParaRPr>
          </a:p>
        </p:txBody>
      </p:sp>
      <p:sp>
        <p:nvSpPr>
          <p:cNvPr id="3" name="Content Placeholder 2">
            <a:extLst>
              <a:ext uri="{FF2B5EF4-FFF2-40B4-BE49-F238E27FC236}">
                <a16:creationId xmlns:a16="http://schemas.microsoft.com/office/drawing/2014/main" id="{73511C03-3DF1-47CF-A43C-2B47E40ED637}"/>
              </a:ext>
            </a:extLst>
          </p:cNvPr>
          <p:cNvSpPr>
            <a:spLocks noGrp="1"/>
          </p:cNvSpPr>
          <p:nvPr>
            <p:ph idx="1"/>
          </p:nvPr>
        </p:nvSpPr>
        <p:spPr>
          <a:xfrm>
            <a:off x="5573864" y="1166933"/>
            <a:ext cx="5716988" cy="4279709"/>
          </a:xfrm>
        </p:spPr>
        <p:txBody>
          <a:bodyPr vert="horz" lIns="91440" tIns="45720" rIns="91440" bIns="45720" rtlCol="0" anchor="ctr">
            <a:normAutofit fontScale="92500" lnSpcReduction="10000"/>
          </a:bodyPr>
          <a:lstStyle/>
          <a:p>
            <a:r>
              <a:rPr lang="en-IN" sz="2400">
                <a:hlinkClick r:id="rId2"/>
              </a:rPr>
              <a:t>http://wiki.ros.org/</a:t>
            </a:r>
          </a:p>
          <a:p>
            <a:r>
              <a:rPr lang="en-IN" sz="2400">
                <a:hlinkClick r:id="rId2"/>
              </a:rPr>
              <a:t>https://www.youtube.com/watch?v=ZmQIkBws4LA</a:t>
            </a:r>
            <a:endParaRPr lang="en-IN" sz="2400">
              <a:cs typeface="Calibri"/>
              <a:hlinkClick r:id="rId2"/>
            </a:endParaRPr>
          </a:p>
          <a:p>
            <a:r>
              <a:rPr lang="en-IN" sz="2400">
                <a:ea typeface="+mn-lt"/>
                <a:cs typeface="+mn-lt"/>
                <a:hlinkClick r:id="rId3"/>
              </a:rPr>
              <a:t>https://www.youtube.com/watch?v=X30sEgIws0g&amp;t=1632s&amp;ab_channel=CyrillStachniss</a:t>
            </a:r>
            <a:endParaRPr lang="en-IN" sz="2400">
              <a:ea typeface="+mn-lt"/>
              <a:cs typeface="+mn-lt"/>
            </a:endParaRPr>
          </a:p>
          <a:p>
            <a:r>
              <a:rPr lang="en-IN" sz="2400">
                <a:ea typeface="+mn-lt"/>
                <a:cs typeface="+mn-lt"/>
                <a:hlinkClick r:id="rId4"/>
              </a:rPr>
              <a:t>https://www.youtube.com/watch?v=B2qzYCeT9oQ&amp;list=PLpUPoM7Rgzi_7YWn14Va2FODh7LzADBSm&amp;ab_channel=ClausBrenner</a:t>
            </a:r>
            <a:endParaRPr lang="en-IN" sz="2400">
              <a:ea typeface="+mn-lt"/>
              <a:cs typeface="+mn-lt"/>
            </a:endParaRPr>
          </a:p>
          <a:p>
            <a:r>
              <a:rPr lang="en-IN" sz="2400">
                <a:cs typeface="Calibri"/>
              </a:rPr>
              <a:t>Probabilistic Robotics (Chapter 10)</a:t>
            </a:r>
          </a:p>
          <a:p>
            <a:r>
              <a:rPr lang="en-IN" sz="2400">
                <a:ea typeface="+mn-lt"/>
                <a:cs typeface="+mn-lt"/>
                <a:hlinkClick r:id="rId5"/>
              </a:rPr>
              <a:t>https://dspace.mit.edu/bitstream/handle/1721.1/119149/16-412j-spring-2005/contents/projects/1aslam_blas_repo.pdf</a:t>
            </a:r>
            <a:endParaRPr lang="en-IN" sz="2400">
              <a:cs typeface="Calibri"/>
            </a:endParaRPr>
          </a:p>
        </p:txBody>
      </p:sp>
    </p:spTree>
    <p:extLst>
      <p:ext uri="{BB962C8B-B14F-4D97-AF65-F5344CB8AC3E}">
        <p14:creationId xmlns:p14="http://schemas.microsoft.com/office/powerpoint/2010/main" val="1452317240"/>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B744BF-D5BA-4A4B-AFCF-FE84D4F11040}"/>
              </a:ext>
            </a:extLst>
          </p:cNvPr>
          <p:cNvSpPr>
            <a:spLocks noGrp="1"/>
          </p:cNvSpPr>
          <p:nvPr>
            <p:ph type="title"/>
          </p:nvPr>
        </p:nvSpPr>
        <p:spPr>
          <a:xfrm>
            <a:off x="804672" y="962246"/>
            <a:ext cx="6437700" cy="2611967"/>
          </a:xfrm>
        </p:spPr>
        <p:txBody>
          <a:bodyPr vert="horz" lIns="91440" tIns="45720" rIns="91440" bIns="45720" rtlCol="0" anchor="b">
            <a:normAutofit/>
          </a:bodyPr>
          <a:lstStyle/>
          <a:p>
            <a:r>
              <a:rPr lang="en-US" sz="5400" kern="1200">
                <a:solidFill>
                  <a:schemeClr val="tx1"/>
                </a:solidFill>
                <a:latin typeface="+mj-lt"/>
                <a:ea typeface="+mj-ea"/>
                <a:cs typeface="+mj-cs"/>
              </a:rPr>
              <a:t>Thank You!</a:t>
            </a:r>
          </a:p>
        </p:txBody>
      </p:sp>
      <p:pic>
        <p:nvPicPr>
          <p:cNvPr id="3" name="Picture 5" descr="A picture containing text, clipart&#10;&#10;Description automatically generated">
            <a:extLst>
              <a:ext uri="{FF2B5EF4-FFF2-40B4-BE49-F238E27FC236}">
                <a16:creationId xmlns:a16="http://schemas.microsoft.com/office/drawing/2014/main" id="{2E770811-17A8-47EA-ACC7-3259D6EBAB08}"/>
              </a:ext>
            </a:extLst>
          </p:cNvPr>
          <p:cNvPicPr>
            <a:picLocks noChangeAspect="1"/>
          </p:cNvPicPr>
          <p:nvPr/>
        </p:nvPicPr>
        <p:blipFill>
          <a:blip r:embed="rId2"/>
          <a:stretch>
            <a:fillRect/>
          </a:stretch>
        </p:blipFill>
        <p:spPr>
          <a:xfrm>
            <a:off x="11444039" y="1834"/>
            <a:ext cx="751224" cy="688876"/>
          </a:xfrm>
          <a:prstGeom prst="rect">
            <a:avLst/>
          </a:prstGeom>
        </p:spPr>
      </p:pic>
    </p:spTree>
    <p:extLst>
      <p:ext uri="{BB962C8B-B14F-4D97-AF65-F5344CB8AC3E}">
        <p14:creationId xmlns:p14="http://schemas.microsoft.com/office/powerpoint/2010/main" val="144569375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315438-CE47-46A0-A110-D83969F30C46}"/>
              </a:ext>
            </a:extLst>
          </p:cNvPr>
          <p:cNvSpPr>
            <a:spLocks noGrp="1"/>
          </p:cNvSpPr>
          <p:nvPr>
            <p:ph type="title"/>
          </p:nvPr>
        </p:nvSpPr>
        <p:spPr>
          <a:xfrm>
            <a:off x="965199" y="851517"/>
            <a:ext cx="5130795" cy="1461778"/>
          </a:xfrm>
        </p:spPr>
        <p:txBody>
          <a:bodyPr>
            <a:normAutofit/>
          </a:bodyPr>
          <a:lstStyle/>
          <a:p>
            <a:r>
              <a:rPr lang="en-US" sz="4000" b="1">
                <a:cs typeface="Calibri Light"/>
              </a:rPr>
              <a:t>Aim</a:t>
            </a:r>
            <a:endParaRPr lang="en-US" sz="4000" b="1"/>
          </a:p>
        </p:txBody>
      </p:sp>
      <p:sp>
        <p:nvSpPr>
          <p:cNvPr id="3" name="Content Placeholder 2">
            <a:extLst>
              <a:ext uri="{FF2B5EF4-FFF2-40B4-BE49-F238E27FC236}">
                <a16:creationId xmlns:a16="http://schemas.microsoft.com/office/drawing/2014/main" id="{903CA374-755E-405C-AF37-2472AAD02614}"/>
              </a:ext>
            </a:extLst>
          </p:cNvPr>
          <p:cNvSpPr>
            <a:spLocks noGrp="1"/>
          </p:cNvSpPr>
          <p:nvPr>
            <p:ph idx="1"/>
          </p:nvPr>
        </p:nvSpPr>
        <p:spPr>
          <a:xfrm>
            <a:off x="965200" y="2470248"/>
            <a:ext cx="4048344" cy="3536236"/>
          </a:xfrm>
        </p:spPr>
        <p:txBody>
          <a:bodyPr vert="horz" lIns="91440" tIns="45720" rIns="91440" bIns="45720" rtlCol="0">
            <a:normAutofit/>
          </a:bodyPr>
          <a:lstStyle/>
          <a:p>
            <a:pPr marL="0" indent="0">
              <a:buNone/>
            </a:pPr>
            <a:r>
              <a:rPr lang="en-US" sz="2400">
                <a:cs typeface="Calibri"/>
              </a:rPr>
              <a:t>Using a path planning algorithm to autonomously navigate in a given area for a robot model with appropriate sensors using ROS navigation stack by performing a simulation of robot model in Gazebo.</a:t>
            </a:r>
          </a:p>
        </p:txBody>
      </p:sp>
      <p:sp>
        <p:nvSpPr>
          <p:cNvPr id="12" name="Freeform: Shape 11">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Diagram&#10;&#10;Description automatically generated">
            <a:extLst>
              <a:ext uri="{FF2B5EF4-FFF2-40B4-BE49-F238E27FC236}">
                <a16:creationId xmlns:a16="http://schemas.microsoft.com/office/drawing/2014/main" id="{5825F49D-60E0-4358-A36A-B7C8F96351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5330" y="2598794"/>
            <a:ext cx="3217333" cy="2230684"/>
          </a:xfrm>
          <a:prstGeom prst="rect">
            <a:avLst/>
          </a:prstGeom>
        </p:spPr>
      </p:pic>
    </p:spTree>
    <p:extLst>
      <p:ext uri="{BB962C8B-B14F-4D97-AF65-F5344CB8AC3E}">
        <p14:creationId xmlns:p14="http://schemas.microsoft.com/office/powerpoint/2010/main" val="1843520352"/>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17"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7FFA10F-43B5-469E-8FF9-50A3BAAAAA19}"/>
              </a:ext>
            </a:extLst>
          </p:cNvPr>
          <p:cNvSpPr>
            <a:spLocks noGrp="1"/>
          </p:cNvSpPr>
          <p:nvPr>
            <p:ph type="title"/>
          </p:nvPr>
        </p:nvSpPr>
        <p:spPr>
          <a:xfrm>
            <a:off x="965199" y="1371190"/>
            <a:ext cx="4787331" cy="1574333"/>
          </a:xfrm>
        </p:spPr>
        <p:txBody>
          <a:bodyPr anchor="b">
            <a:normAutofit/>
          </a:bodyPr>
          <a:lstStyle/>
          <a:p>
            <a:r>
              <a:rPr lang="en-US" sz="4000" b="1">
                <a:cs typeface="Calibri Light"/>
              </a:rPr>
              <a:t>Components and Devices used</a:t>
            </a:r>
            <a:endParaRPr lang="en-US" sz="4000" b="1"/>
          </a:p>
        </p:txBody>
      </p:sp>
      <p:sp>
        <p:nvSpPr>
          <p:cNvPr id="20" name="Freeform: Shape 19">
            <a:extLst>
              <a:ext uri="{FF2B5EF4-FFF2-40B4-BE49-F238E27FC236}">
                <a16:creationId xmlns:a16="http://schemas.microsoft.com/office/drawing/2014/main" id="{A9456821-26B9-4181-B181-305FB820D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9641" y="2134209"/>
            <a:ext cx="4840399" cy="4290450"/>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mpd="sng">
            <a:solidFill>
              <a:schemeClr val="tx1"/>
            </a:solid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useBgFill="1">
        <p:nvSpPr>
          <p:cNvPr id="22" name="Freeform: Shape 21">
            <a:extLst>
              <a:ext uri="{FF2B5EF4-FFF2-40B4-BE49-F238E27FC236}">
                <a16:creationId xmlns:a16="http://schemas.microsoft.com/office/drawing/2014/main" id="{0035D6FE-7FA2-4D67-8767-6F7E98AB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0608" y="421767"/>
            <a:ext cx="2847251" cy="2523756"/>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ln w="50800" cmpd="sng">
            <a:solidFill>
              <a:schemeClr val="tx1"/>
            </a:solid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5" name="Picture 4">
            <a:extLst>
              <a:ext uri="{FF2B5EF4-FFF2-40B4-BE49-F238E27FC236}">
                <a16:creationId xmlns:a16="http://schemas.microsoft.com/office/drawing/2014/main" id="{DE98FAE2-2F90-4060-B8E2-1C8A78303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1797" y="888274"/>
            <a:ext cx="1224871" cy="1590742"/>
          </a:xfrm>
          <a:prstGeom prst="rect">
            <a:avLst/>
          </a:prstGeom>
        </p:spPr>
      </p:pic>
      <p:sp useBgFill="1">
        <p:nvSpPr>
          <p:cNvPr id="24" name="Freeform: Shape 23">
            <a:extLst>
              <a:ext uri="{FF2B5EF4-FFF2-40B4-BE49-F238E27FC236}">
                <a16:creationId xmlns:a16="http://schemas.microsoft.com/office/drawing/2014/main" id="{0381C401-8AFE-4396-B195-C21EA1C7F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8854" y="4490695"/>
            <a:ext cx="2071275" cy="1835943"/>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ln w="50800" cmpd="sng">
            <a:solidFill>
              <a:schemeClr val="tx1"/>
            </a:solid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 name="Content Placeholder 2">
            <a:extLst>
              <a:ext uri="{FF2B5EF4-FFF2-40B4-BE49-F238E27FC236}">
                <a16:creationId xmlns:a16="http://schemas.microsoft.com/office/drawing/2014/main" id="{FD9939DD-8BBE-4CF6-BDB8-F090F7835128}"/>
              </a:ext>
            </a:extLst>
          </p:cNvPr>
          <p:cNvSpPr>
            <a:spLocks noGrp="1"/>
          </p:cNvSpPr>
          <p:nvPr>
            <p:ph idx="1"/>
          </p:nvPr>
        </p:nvSpPr>
        <p:spPr>
          <a:xfrm>
            <a:off x="965199" y="3084625"/>
            <a:ext cx="4193655" cy="2927369"/>
          </a:xfrm>
        </p:spPr>
        <p:txBody>
          <a:bodyPr vert="horz" lIns="91440" tIns="45720" rIns="91440" bIns="45720" rtlCol="0" anchor="t">
            <a:normAutofit/>
          </a:bodyPr>
          <a:lstStyle/>
          <a:p>
            <a:r>
              <a:rPr lang="en-US" sz="2400">
                <a:cs typeface="Calibri"/>
              </a:rPr>
              <a:t>Robot Model : Turtlebot3 Burger</a:t>
            </a:r>
          </a:p>
          <a:p>
            <a:r>
              <a:rPr lang="en-US" sz="2400">
                <a:cs typeface="Calibri"/>
              </a:rPr>
              <a:t>Sensors : LiDAR, Odometry</a:t>
            </a:r>
          </a:p>
          <a:p>
            <a:r>
              <a:rPr lang="en-US" sz="2400">
                <a:cs typeface="Calibri"/>
              </a:rPr>
              <a:t>Meta-OS : ROS Melodic</a:t>
            </a:r>
          </a:p>
          <a:p>
            <a:r>
              <a:rPr lang="en-US" sz="2400">
                <a:cs typeface="Calibri"/>
              </a:rPr>
              <a:t>Platform : Gazebo </a:t>
            </a:r>
          </a:p>
        </p:txBody>
      </p:sp>
      <p:pic>
        <p:nvPicPr>
          <p:cNvPr id="9" name="Picture 8" descr="Shape&#10;&#10;Description automatically generated with medium confidence">
            <a:extLst>
              <a:ext uri="{FF2B5EF4-FFF2-40B4-BE49-F238E27FC236}">
                <a16:creationId xmlns:a16="http://schemas.microsoft.com/office/drawing/2014/main" id="{161D0491-D43F-41B7-811F-461DEBEDF5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5078" y="4805338"/>
            <a:ext cx="838827" cy="1206656"/>
          </a:xfrm>
          <a:prstGeom prst="rect">
            <a:avLst/>
          </a:prstGeom>
        </p:spPr>
      </p:pic>
      <p:pic>
        <p:nvPicPr>
          <p:cNvPr id="7" name="Picture 6" descr="A picture containing text, container&#10;&#10;Description automatically generated">
            <a:extLst>
              <a:ext uri="{FF2B5EF4-FFF2-40B4-BE49-F238E27FC236}">
                <a16:creationId xmlns:a16="http://schemas.microsoft.com/office/drawing/2014/main" id="{A9A30E80-8D58-4F04-AE6D-891FF13D9A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8724" y="3101009"/>
            <a:ext cx="2622233" cy="2610579"/>
          </a:xfrm>
          <a:prstGeom prst="rect">
            <a:avLst/>
          </a:prstGeom>
        </p:spPr>
      </p:pic>
    </p:spTree>
    <p:extLst>
      <p:ext uri="{BB962C8B-B14F-4D97-AF65-F5344CB8AC3E}">
        <p14:creationId xmlns:p14="http://schemas.microsoft.com/office/powerpoint/2010/main" val="4101458673"/>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A7C3506-15F5-41CB-8F38-1FAAE7DCDD7C}"/>
              </a:ext>
            </a:extLst>
          </p:cNvPr>
          <p:cNvSpPr>
            <a:spLocks noGrp="1"/>
          </p:cNvSpPr>
          <p:nvPr>
            <p:ph type="title"/>
          </p:nvPr>
        </p:nvSpPr>
        <p:spPr>
          <a:xfrm>
            <a:off x="767290" y="1030286"/>
            <a:ext cx="4153626" cy="2174091"/>
          </a:xfrm>
        </p:spPr>
        <p:txBody>
          <a:bodyPr anchor="b">
            <a:normAutofit/>
          </a:bodyPr>
          <a:lstStyle/>
          <a:p>
            <a:r>
              <a:rPr lang="en-US" sz="4800" b="1">
                <a:solidFill>
                  <a:schemeClr val="bg1"/>
                </a:solidFill>
                <a:cs typeface="Calibri Light"/>
              </a:rPr>
              <a:t>Things learnt so far...</a:t>
            </a:r>
          </a:p>
        </p:txBody>
      </p:sp>
      <p:grpSp>
        <p:nvGrpSpPr>
          <p:cNvPr id="15" name="Group 14">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6"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7"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B99170D8-25E4-4B17-A521-A81C93AD0633}"/>
              </a:ext>
            </a:extLst>
          </p:cNvPr>
          <p:cNvSpPr>
            <a:spLocks noGrp="1"/>
          </p:cNvSpPr>
          <p:nvPr>
            <p:ph idx="1"/>
          </p:nvPr>
        </p:nvSpPr>
        <p:spPr>
          <a:xfrm>
            <a:off x="767290" y="3428999"/>
            <a:ext cx="4075054" cy="2741213"/>
          </a:xfrm>
        </p:spPr>
        <p:txBody>
          <a:bodyPr vert="horz" lIns="91440" tIns="45720" rIns="91440" bIns="45720" rtlCol="0" anchor="t">
            <a:normAutofit/>
          </a:bodyPr>
          <a:lstStyle/>
          <a:p>
            <a:r>
              <a:rPr lang="en-US" sz="2000">
                <a:solidFill>
                  <a:schemeClr val="bg1"/>
                </a:solidFill>
                <a:cs typeface="Calibri"/>
              </a:rPr>
              <a:t>PID Controller</a:t>
            </a:r>
          </a:p>
          <a:p>
            <a:r>
              <a:rPr lang="en-US" sz="2000">
                <a:solidFill>
                  <a:schemeClr val="bg1"/>
                </a:solidFill>
                <a:cs typeface="Calibri"/>
              </a:rPr>
              <a:t>ROS Melodic Morenia</a:t>
            </a:r>
          </a:p>
          <a:p>
            <a:r>
              <a:rPr lang="en-US" sz="2000">
                <a:solidFill>
                  <a:schemeClr val="bg1"/>
                </a:solidFill>
                <a:ea typeface="+mn-lt"/>
                <a:cs typeface="+mn-lt"/>
              </a:rPr>
              <a:t>SLAM</a:t>
            </a:r>
          </a:p>
          <a:p>
            <a:r>
              <a:rPr lang="en-US" sz="2000">
                <a:solidFill>
                  <a:schemeClr val="bg1"/>
                </a:solidFill>
                <a:cs typeface="Calibri"/>
              </a:rPr>
              <a:t>Autonomous Navigation algorithms</a:t>
            </a:r>
          </a:p>
          <a:p>
            <a:endParaRPr lang="en-US" sz="2000">
              <a:solidFill>
                <a:schemeClr val="bg1"/>
              </a:solidFill>
              <a:cs typeface="Calibri"/>
            </a:endParaRPr>
          </a:p>
        </p:txBody>
      </p:sp>
      <p:pic>
        <p:nvPicPr>
          <p:cNvPr id="8" name="Graphic 7" descr="Robot">
            <a:extLst>
              <a:ext uri="{FF2B5EF4-FFF2-40B4-BE49-F238E27FC236}">
                <a16:creationId xmlns:a16="http://schemas.microsoft.com/office/drawing/2014/main" id="{B5E95A6B-242A-46CE-994E-B08FF9DBD3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79352" y="1538608"/>
            <a:ext cx="3780327" cy="3780327"/>
          </a:xfrm>
          <a:prstGeom prst="rect">
            <a:avLst/>
          </a:prstGeom>
        </p:spPr>
      </p:pic>
      <p:sp>
        <p:nvSpPr>
          <p:cNvPr id="4" name="TextBox 3">
            <a:extLst>
              <a:ext uri="{FF2B5EF4-FFF2-40B4-BE49-F238E27FC236}">
                <a16:creationId xmlns:a16="http://schemas.microsoft.com/office/drawing/2014/main" id="{E45B48A0-B75A-42FE-8511-93B27A3AC25D}"/>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Tree>
    <p:extLst>
      <p:ext uri="{BB962C8B-B14F-4D97-AF65-F5344CB8AC3E}">
        <p14:creationId xmlns:p14="http://schemas.microsoft.com/office/powerpoint/2010/main" val="158526347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solidFill>
                  <a:srgbClr val="FF0000"/>
                </a:solidFill>
              </a:endParaRPr>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solidFill>
                  <a:srgbClr val="FF0000"/>
                </a:solidFill>
              </a:endParaRPr>
            </a:p>
          </p:txBody>
        </p:sp>
      </p:grpSp>
      <p:sp>
        <p:nvSpPr>
          <p:cNvPr id="2" name="Title 1">
            <a:extLst>
              <a:ext uri="{FF2B5EF4-FFF2-40B4-BE49-F238E27FC236}">
                <a16:creationId xmlns:a16="http://schemas.microsoft.com/office/drawing/2014/main" id="{2C9FEB6B-7690-4DF3-851F-1060EF71BB1F}"/>
              </a:ext>
            </a:extLst>
          </p:cNvPr>
          <p:cNvSpPr>
            <a:spLocks noGrp="1"/>
          </p:cNvSpPr>
          <p:nvPr>
            <p:ph type="title"/>
          </p:nvPr>
        </p:nvSpPr>
        <p:spPr>
          <a:xfrm>
            <a:off x="767290" y="1166932"/>
            <a:ext cx="3582073" cy="4279709"/>
          </a:xfrm>
        </p:spPr>
        <p:txBody>
          <a:bodyPr anchor="ctr">
            <a:normAutofit/>
          </a:bodyPr>
          <a:lstStyle/>
          <a:p>
            <a:r>
              <a:rPr lang="en-US" sz="4800" b="1">
                <a:solidFill>
                  <a:srgbClr val="FF0000"/>
                </a:solidFill>
                <a:cs typeface="Calibri Light"/>
              </a:rPr>
              <a:t>Final Demo</a:t>
            </a:r>
          </a:p>
        </p:txBody>
      </p:sp>
      <p:sp>
        <p:nvSpPr>
          <p:cNvPr id="3" name="Content Placeholder 2">
            <a:extLst>
              <a:ext uri="{FF2B5EF4-FFF2-40B4-BE49-F238E27FC236}">
                <a16:creationId xmlns:a16="http://schemas.microsoft.com/office/drawing/2014/main" id="{DE164994-B867-4655-ADB7-2B017C8759B4}"/>
              </a:ext>
            </a:extLst>
          </p:cNvPr>
          <p:cNvSpPr>
            <a:spLocks noGrp="1"/>
          </p:cNvSpPr>
          <p:nvPr>
            <p:ph idx="1"/>
          </p:nvPr>
        </p:nvSpPr>
        <p:spPr>
          <a:xfrm>
            <a:off x="5573864" y="1166933"/>
            <a:ext cx="5716988" cy="4279709"/>
          </a:xfrm>
        </p:spPr>
        <p:txBody>
          <a:bodyPr vert="horz" lIns="91440" tIns="45720" rIns="91440" bIns="45720" rtlCol="0" anchor="ctr">
            <a:normAutofit/>
          </a:bodyPr>
          <a:lstStyle/>
          <a:p>
            <a:r>
              <a:rPr lang="en-GB" sz="2400">
                <a:solidFill>
                  <a:srgbClr val="FF0000"/>
                </a:solidFill>
                <a:cs typeface="Calibri"/>
              </a:rPr>
              <a:t>Navigation (Dijkstra) </a:t>
            </a:r>
          </a:p>
          <a:p>
            <a:r>
              <a:rPr lang="en-GB" sz="2400">
                <a:solidFill>
                  <a:srgbClr val="FF0000"/>
                </a:solidFill>
                <a:cs typeface="Calibri"/>
              </a:rPr>
              <a:t>SLAM (EKF + Fast slam)</a:t>
            </a:r>
          </a:p>
        </p:txBody>
      </p:sp>
      <p:graphicFrame>
        <p:nvGraphicFramePr>
          <p:cNvPr id="5" name="Content Placeholder 2">
            <a:extLst>
              <a:ext uri="{FF2B5EF4-FFF2-40B4-BE49-F238E27FC236}">
                <a16:creationId xmlns:a16="http://schemas.microsoft.com/office/drawing/2014/main" id="{D69CE0B3-3E66-482F-BFD7-DDEF87D82818}"/>
              </a:ext>
            </a:extLst>
          </p:cNvPr>
          <p:cNvGraphicFramePr>
            <a:graphicFrameLocks noGrp="1"/>
          </p:cNvGraphicFramePr>
          <p:nvPr>
            <p:ph idx="4294967295"/>
            <p:extLst>
              <p:ext uri="{D42A27DB-BD31-4B8C-83A1-F6EECF244321}">
                <p14:modId xmlns:p14="http://schemas.microsoft.com/office/powerpoint/2010/main" val="218421696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275610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2303604-5579-409C-B565-ED0F1BD21F40}"/>
              </a:ext>
            </a:extLst>
          </p:cNvPr>
          <p:cNvSpPr>
            <a:spLocks noGrp="1"/>
          </p:cNvSpPr>
          <p:nvPr>
            <p:ph type="title"/>
          </p:nvPr>
        </p:nvSpPr>
        <p:spPr>
          <a:xfrm>
            <a:off x="767290" y="1030286"/>
            <a:ext cx="4153626" cy="2174091"/>
          </a:xfrm>
        </p:spPr>
        <p:txBody>
          <a:bodyPr anchor="b">
            <a:normAutofit/>
          </a:bodyPr>
          <a:lstStyle/>
          <a:p>
            <a:r>
              <a:rPr lang="en-US" sz="4800" b="1">
                <a:solidFill>
                  <a:schemeClr val="bg1"/>
                </a:solidFill>
              </a:rPr>
              <a:t>Navigation</a:t>
            </a:r>
            <a:endParaRPr lang="en-IN" sz="4800" b="1">
              <a:solidFill>
                <a:schemeClr val="bg1"/>
              </a:solidFill>
            </a:endParaRPr>
          </a:p>
        </p:txBody>
      </p:sp>
      <p:grpSp>
        <p:nvGrpSpPr>
          <p:cNvPr id="14" name="Group 13">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5"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78B8CDCD-0C51-48FC-83F3-DE3C0CDFA3C5}"/>
              </a:ext>
            </a:extLst>
          </p:cNvPr>
          <p:cNvSpPr>
            <a:spLocks noGrp="1"/>
          </p:cNvSpPr>
          <p:nvPr>
            <p:ph idx="1"/>
          </p:nvPr>
        </p:nvSpPr>
        <p:spPr>
          <a:xfrm>
            <a:off x="767290" y="3428999"/>
            <a:ext cx="4075054" cy="2741213"/>
          </a:xfrm>
        </p:spPr>
        <p:txBody>
          <a:bodyPr anchor="t">
            <a:normAutofit/>
          </a:bodyPr>
          <a:lstStyle/>
          <a:p>
            <a:r>
              <a:rPr lang="en-US" sz="2000">
                <a:solidFill>
                  <a:schemeClr val="bg1"/>
                </a:solidFill>
              </a:rPr>
              <a:t>Algorithm used – Dijkstra</a:t>
            </a:r>
          </a:p>
          <a:p>
            <a:r>
              <a:rPr lang="en-US" sz="2000">
                <a:solidFill>
                  <a:schemeClr val="bg1"/>
                </a:solidFill>
              </a:rPr>
              <a:t>Path calculated using cost of each cell</a:t>
            </a:r>
          </a:p>
          <a:p>
            <a:r>
              <a:rPr lang="en-US" sz="2000">
                <a:solidFill>
                  <a:schemeClr val="bg1"/>
                </a:solidFill>
              </a:rPr>
              <a:t>Cost of a cell depends on number of cells crossed to reach it</a:t>
            </a:r>
          </a:p>
          <a:p>
            <a:r>
              <a:rPr lang="en-US" sz="2000">
                <a:solidFill>
                  <a:schemeClr val="bg1"/>
                </a:solidFill>
              </a:rPr>
              <a:t>Path which gives the least cost to the destination cell is selected</a:t>
            </a:r>
            <a:endParaRPr lang="en-IN" sz="2000">
              <a:solidFill>
                <a:schemeClr val="bg1"/>
              </a:solidFill>
            </a:endParaRPr>
          </a:p>
        </p:txBody>
      </p:sp>
      <p:pic>
        <p:nvPicPr>
          <p:cNvPr id="5" name="Picture 4" descr="Chart, waterfall chart&#10;&#10;Description automatically generated">
            <a:extLst>
              <a:ext uri="{FF2B5EF4-FFF2-40B4-BE49-F238E27FC236}">
                <a16:creationId xmlns:a16="http://schemas.microsoft.com/office/drawing/2014/main" id="{285CAE8E-4B1E-46B6-B0A8-F5901B9A8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6283" y="1538608"/>
            <a:ext cx="5046465" cy="3780327"/>
          </a:xfrm>
          <a:prstGeom prst="rect">
            <a:avLst/>
          </a:prstGeom>
        </p:spPr>
      </p:pic>
    </p:spTree>
    <p:extLst>
      <p:ext uri="{BB962C8B-B14F-4D97-AF65-F5344CB8AC3E}">
        <p14:creationId xmlns:p14="http://schemas.microsoft.com/office/powerpoint/2010/main" val="136995935"/>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a:p>
        </p:txBody>
      </p:sp>
      <p:sp>
        <p:nvSpPr>
          <p:cNvPr id="15" name="Freeform: Shape 1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3ADF18-85C9-459E-BF5C-C907971B5CD9}"/>
              </a:ext>
            </a:extLst>
          </p:cNvPr>
          <p:cNvSpPr>
            <a:spLocks noGrp="1"/>
          </p:cNvSpPr>
          <p:nvPr>
            <p:ph type="title"/>
          </p:nvPr>
        </p:nvSpPr>
        <p:spPr>
          <a:xfrm>
            <a:off x="723298" y="2530866"/>
            <a:ext cx="3263685" cy="3681303"/>
          </a:xfrm>
        </p:spPr>
        <p:txBody>
          <a:bodyPr anchor="t">
            <a:normAutofit fontScale="90000"/>
          </a:bodyPr>
          <a:lstStyle/>
          <a:p>
            <a:r>
              <a:rPr lang="en-US" sz="2000">
                <a:solidFill>
                  <a:schemeClr val="bg1"/>
                </a:solidFill>
                <a:cs typeface="Calibri Light"/>
              </a:rPr>
              <a:t>ASSUMPTIONS</a:t>
            </a:r>
            <a:r>
              <a:rPr lang="en-US" sz="2800">
                <a:solidFill>
                  <a:schemeClr val="bg1"/>
                </a:solidFill>
                <a:cs typeface="Calibri Light"/>
              </a:rPr>
              <a:t>:</a:t>
            </a:r>
            <a:br>
              <a:rPr lang="en-US" sz="2800">
                <a:cs typeface="Calibri Light"/>
              </a:rPr>
            </a:br>
            <a:r>
              <a:rPr lang="en-US" sz="1800">
                <a:solidFill>
                  <a:schemeClr val="bg1"/>
                </a:solidFill>
                <a:ea typeface="+mj-lt"/>
                <a:cs typeface="+mj-lt"/>
              </a:rPr>
              <a:t>Feature-based maps:</a:t>
            </a:r>
            <a:br>
              <a:rPr lang="en-US" sz="1800">
                <a:ea typeface="+mj-lt"/>
                <a:cs typeface="+mj-lt"/>
              </a:rPr>
            </a:br>
            <a:r>
              <a:rPr lang="en-US" sz="1800">
                <a:solidFill>
                  <a:schemeClr val="bg1"/>
                </a:solidFill>
                <a:ea typeface="+mj-lt"/>
                <a:cs typeface="+mj-lt"/>
              </a:rPr>
              <a:t>Maps, in the EKF, are composed of point landmarks. For computational reasons, the number of point landmarks is usually small (e.g.,</a:t>
            </a:r>
            <a:endParaRPr lang="en-US" sz="1800">
              <a:solidFill>
                <a:schemeClr val="bg1"/>
              </a:solidFill>
              <a:cs typeface="Calibri Light"/>
            </a:endParaRPr>
          </a:p>
          <a:p>
            <a:r>
              <a:rPr lang="en-US" sz="1800">
                <a:solidFill>
                  <a:schemeClr val="bg1"/>
                </a:solidFill>
                <a:ea typeface="+mj-lt"/>
                <a:cs typeface="+mj-lt"/>
              </a:rPr>
              <a:t>smaller than 1,000). Further, the EKF approach tends to work well the less ambiguous the landmarks are.  </a:t>
            </a:r>
            <a:br>
              <a:rPr lang="en-US" sz="1800">
                <a:ea typeface="+mj-lt"/>
                <a:cs typeface="+mj-lt"/>
              </a:rPr>
            </a:br>
            <a:br>
              <a:rPr lang="en-US" sz="1800">
                <a:ea typeface="+mj-lt"/>
                <a:cs typeface="+mj-lt"/>
              </a:rPr>
            </a:br>
            <a:r>
              <a:rPr lang="en-US" sz="1800">
                <a:solidFill>
                  <a:schemeClr val="bg1"/>
                </a:solidFill>
                <a:ea typeface="+mj-lt"/>
                <a:cs typeface="+mj-lt"/>
              </a:rPr>
              <a:t>Gaussian noise:</a:t>
            </a:r>
            <a:br>
              <a:rPr lang="en-US" sz="1800">
                <a:ea typeface="+mj-lt"/>
                <a:cs typeface="+mj-lt"/>
              </a:rPr>
            </a:br>
            <a:r>
              <a:rPr lang="en-US" sz="1800">
                <a:solidFill>
                  <a:schemeClr val="bg1"/>
                </a:solidFill>
                <a:ea typeface="+mj-lt"/>
                <a:cs typeface="+mj-lt"/>
              </a:rPr>
              <a:t>As any EKF algorithm, EKF SLAM makes a Gaussian noise</a:t>
            </a:r>
            <a:endParaRPr lang="en-US" sz="2800">
              <a:solidFill>
                <a:schemeClr val="bg1"/>
              </a:solidFill>
              <a:ea typeface="+mj-lt"/>
              <a:cs typeface="+mj-lt"/>
            </a:endParaRPr>
          </a:p>
          <a:p>
            <a:r>
              <a:rPr lang="en-US" sz="1800">
                <a:solidFill>
                  <a:schemeClr val="bg1"/>
                </a:solidFill>
                <a:ea typeface="+mj-lt"/>
                <a:cs typeface="+mj-lt"/>
              </a:rPr>
              <a:t>assumption for the robot motion and the perception.</a:t>
            </a:r>
            <a:br>
              <a:rPr lang="en-US" sz="1800">
                <a:cs typeface="Calibri Light"/>
              </a:rPr>
            </a:br>
            <a:br>
              <a:rPr lang="en-US" sz="1800">
                <a:cs typeface="Calibri Light"/>
              </a:rPr>
            </a:br>
            <a:br>
              <a:rPr lang="en-US" sz="1800">
                <a:cs typeface="Calibri Light"/>
              </a:rPr>
            </a:br>
            <a:br>
              <a:rPr lang="en-US" sz="1800">
                <a:cs typeface="Calibri Light"/>
              </a:rPr>
            </a:br>
            <a:r>
              <a:rPr lang="en-US" sz="2800">
                <a:solidFill>
                  <a:schemeClr val="bg1"/>
                </a:solidFill>
                <a:cs typeface="Calibri Light"/>
              </a:rPr>
              <a:t> </a:t>
            </a:r>
            <a:br>
              <a:rPr lang="en-US" sz="2800">
                <a:cs typeface="Calibri Light"/>
              </a:rPr>
            </a:br>
            <a:br>
              <a:rPr lang="en-US" sz="2800">
                <a:cs typeface="Calibri Light"/>
              </a:rPr>
            </a:br>
            <a:br>
              <a:rPr lang="en-US" sz="2800">
                <a:cs typeface="Calibri Light"/>
              </a:rPr>
            </a:br>
            <a:endParaRPr lang="en-US" sz="2800">
              <a:solidFill>
                <a:schemeClr val="bg1"/>
              </a:solidFill>
              <a:cs typeface="Calibri Light"/>
            </a:endParaRPr>
          </a:p>
        </p:txBody>
      </p:sp>
      <p:pic>
        <p:nvPicPr>
          <p:cNvPr id="16" name="Picture 16" descr="Diagram&#10;&#10;Description automatically generated">
            <a:extLst>
              <a:ext uri="{FF2B5EF4-FFF2-40B4-BE49-F238E27FC236}">
                <a16:creationId xmlns:a16="http://schemas.microsoft.com/office/drawing/2014/main" id="{0B4CCE17-7E94-4EDE-A439-37CF110146D2}"/>
              </a:ext>
            </a:extLst>
          </p:cNvPr>
          <p:cNvPicPr>
            <a:picLocks noGrp="1" noChangeAspect="1"/>
          </p:cNvPicPr>
          <p:nvPr>
            <p:ph idx="1"/>
          </p:nvPr>
        </p:nvPicPr>
        <p:blipFill>
          <a:blip r:embed="rId2"/>
          <a:stretch>
            <a:fillRect/>
          </a:stretch>
        </p:blipFill>
        <p:spPr>
          <a:xfrm>
            <a:off x="6265428" y="40665"/>
            <a:ext cx="4494102" cy="6522515"/>
          </a:xfrm>
        </p:spPr>
      </p:pic>
      <p:sp>
        <p:nvSpPr>
          <p:cNvPr id="19" name="TextBox 18">
            <a:extLst>
              <a:ext uri="{FF2B5EF4-FFF2-40B4-BE49-F238E27FC236}">
                <a16:creationId xmlns:a16="http://schemas.microsoft.com/office/drawing/2014/main" id="{04F56EC8-D27F-47DA-82C9-7EE21EC58DC7}"/>
              </a:ext>
            </a:extLst>
          </p:cNvPr>
          <p:cNvSpPr txBox="1"/>
          <p:nvPr/>
        </p:nvSpPr>
        <p:spPr>
          <a:xfrm>
            <a:off x="719985" y="586644"/>
            <a:ext cx="3236999" cy="17235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b="1">
                <a:solidFill>
                  <a:schemeClr val="bg1"/>
                </a:solidFill>
                <a:cs typeface="Calibri"/>
              </a:rPr>
              <a:t>EXTENDED KALMAN FILTER</a:t>
            </a:r>
            <a:endParaRPr lang="en-US" b="1">
              <a:solidFill>
                <a:schemeClr val="bg1"/>
              </a:solidFill>
              <a:cs typeface="Calibri"/>
            </a:endParaRPr>
          </a:p>
          <a:p>
            <a:pPr algn="ctr"/>
            <a:r>
              <a:rPr lang="en-US" sz="2200" b="1">
                <a:solidFill>
                  <a:schemeClr val="bg1"/>
                </a:solidFill>
                <a:cs typeface="Calibri"/>
              </a:rPr>
              <a:t>(Online SLAM with known correspondences)</a:t>
            </a:r>
          </a:p>
          <a:p>
            <a:pPr algn="ctr"/>
            <a:endParaRPr lang="en-US">
              <a:cs typeface="Calibri"/>
            </a:endParaRPr>
          </a:p>
        </p:txBody>
      </p:sp>
      <p:sp>
        <p:nvSpPr>
          <p:cNvPr id="3" name="TextBox 2">
            <a:extLst>
              <a:ext uri="{FF2B5EF4-FFF2-40B4-BE49-F238E27FC236}">
                <a16:creationId xmlns:a16="http://schemas.microsoft.com/office/drawing/2014/main" id="{7475BBFE-C3A7-4EC5-93A4-FBA6CAD65F99}"/>
              </a:ext>
            </a:extLst>
          </p:cNvPr>
          <p:cNvSpPr txBox="1"/>
          <p:nvPr/>
        </p:nvSpPr>
        <p:spPr>
          <a:xfrm>
            <a:off x="9153525" y="64865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From Probabilistic Robotics</a:t>
            </a:r>
          </a:p>
        </p:txBody>
      </p:sp>
    </p:spTree>
    <p:extLst>
      <p:ext uri="{BB962C8B-B14F-4D97-AF65-F5344CB8AC3E}">
        <p14:creationId xmlns:p14="http://schemas.microsoft.com/office/powerpoint/2010/main" val="232123970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12C5E87-CB8A-4EB6-9DF9-90164F54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983755" y="404258"/>
            <a:ext cx="7775429" cy="6051730"/>
          </a:xfrm>
          <a:custGeom>
            <a:avLst/>
            <a:gdLst>
              <a:gd name="connsiteX0" fmla="*/ 6757888 w 7775429"/>
              <a:gd name="connsiteY0" fmla="*/ 3123835 h 6051730"/>
              <a:gd name="connsiteX1" fmla="*/ 5223007 w 7775429"/>
              <a:gd name="connsiteY1" fmla="*/ 3123835 h 6051730"/>
              <a:gd name="connsiteX2" fmla="*/ 5003739 w 7775429"/>
              <a:gd name="connsiteY2" fmla="*/ 3001951 h 6051730"/>
              <a:gd name="connsiteX3" fmla="*/ 4236300 w 7775429"/>
              <a:gd name="connsiteY3" fmla="*/ 1688315 h 6051730"/>
              <a:gd name="connsiteX4" fmla="*/ 4236300 w 7775429"/>
              <a:gd name="connsiteY4" fmla="*/ 1435519 h 6051730"/>
              <a:gd name="connsiteX5" fmla="*/ 5003739 w 7775429"/>
              <a:gd name="connsiteY5" fmla="*/ 121884 h 6051730"/>
              <a:gd name="connsiteX6" fmla="*/ 5223007 w 7775429"/>
              <a:gd name="connsiteY6" fmla="*/ 0 h 6051730"/>
              <a:gd name="connsiteX7" fmla="*/ 6757888 w 7775429"/>
              <a:gd name="connsiteY7" fmla="*/ 0 h 6051730"/>
              <a:gd name="connsiteX8" fmla="*/ 6977155 w 7775429"/>
              <a:gd name="connsiteY8" fmla="*/ 121884 h 6051730"/>
              <a:gd name="connsiteX9" fmla="*/ 7744595 w 7775429"/>
              <a:gd name="connsiteY9" fmla="*/ 1435519 h 6051730"/>
              <a:gd name="connsiteX10" fmla="*/ 7744595 w 7775429"/>
              <a:gd name="connsiteY10" fmla="*/ 1688315 h 6051730"/>
              <a:gd name="connsiteX11" fmla="*/ 6977155 w 7775429"/>
              <a:gd name="connsiteY11" fmla="*/ 3001951 h 6051730"/>
              <a:gd name="connsiteX12" fmla="*/ 6757888 w 7775429"/>
              <a:gd name="connsiteY12" fmla="*/ 3123835 h 6051730"/>
              <a:gd name="connsiteX13" fmla="*/ 3556238 w 7775429"/>
              <a:gd name="connsiteY13" fmla="*/ 5503115 h 6051730"/>
              <a:gd name="connsiteX14" fmla="*/ 3291436 w 7775429"/>
              <a:gd name="connsiteY14" fmla="*/ 5503115 h 6051730"/>
              <a:gd name="connsiteX15" fmla="*/ 3260544 w 7775429"/>
              <a:gd name="connsiteY15" fmla="*/ 5503115 h 6051730"/>
              <a:gd name="connsiteX16" fmla="*/ 3231067 w 7775429"/>
              <a:gd name="connsiteY16" fmla="*/ 5452355 h 6051730"/>
              <a:gd name="connsiteX17" fmla="*/ 3086688 w 7775429"/>
              <a:gd name="connsiteY17" fmla="*/ 5203722 h 6051730"/>
              <a:gd name="connsiteX18" fmla="*/ 3086688 w 7775429"/>
              <a:gd name="connsiteY18" fmla="*/ 5064553 h 6051730"/>
              <a:gd name="connsiteX19" fmla="*/ 3481893 w 7775429"/>
              <a:gd name="connsiteY19" fmla="*/ 4383983 h 6051730"/>
              <a:gd name="connsiteX20" fmla="*/ 3602840 w 7775429"/>
              <a:gd name="connsiteY20" fmla="*/ 4312701 h 6051730"/>
              <a:gd name="connsiteX21" fmla="*/ 4391548 w 7775429"/>
              <a:gd name="connsiteY21" fmla="*/ 4312701 h 6051730"/>
              <a:gd name="connsiteX22" fmla="*/ 4428679 w 7775429"/>
              <a:gd name="connsiteY22" fmla="*/ 4317633 h 6051730"/>
              <a:gd name="connsiteX23" fmla="*/ 4454216 w 7775429"/>
              <a:gd name="connsiteY23" fmla="*/ 4328340 h 6051730"/>
              <a:gd name="connsiteX24" fmla="*/ 4438609 w 7775429"/>
              <a:gd name="connsiteY24" fmla="*/ 4355333 h 6051730"/>
              <a:gd name="connsiteX25" fmla="*/ 3885668 w 7775429"/>
              <a:gd name="connsiteY25" fmla="*/ 5311656 h 6051730"/>
              <a:gd name="connsiteX26" fmla="*/ 3556238 w 7775429"/>
              <a:gd name="connsiteY26" fmla="*/ 5503115 h 6051730"/>
              <a:gd name="connsiteX27" fmla="*/ 4438254 w 7775429"/>
              <a:gd name="connsiteY27" fmla="*/ 6051730 h 6051730"/>
              <a:gd name="connsiteX28" fmla="*/ 3548595 w 7775429"/>
              <a:gd name="connsiteY28" fmla="*/ 6051730 h 6051730"/>
              <a:gd name="connsiteX29" fmla="*/ 3412169 w 7775429"/>
              <a:gd name="connsiteY29" fmla="*/ 5971324 h 6051730"/>
              <a:gd name="connsiteX30" fmla="*/ 3173058 w 7775429"/>
              <a:gd name="connsiteY30" fmla="*/ 5559560 h 6051730"/>
              <a:gd name="connsiteX31" fmla="*/ 3146046 w 7775429"/>
              <a:gd name="connsiteY31" fmla="*/ 5513043 h 6051730"/>
              <a:gd name="connsiteX32" fmla="*/ 3167300 w 7775429"/>
              <a:gd name="connsiteY32" fmla="*/ 5513043 h 6051730"/>
              <a:gd name="connsiteX33" fmla="*/ 3267756 w 7775429"/>
              <a:gd name="connsiteY33" fmla="*/ 5513043 h 6051730"/>
              <a:gd name="connsiteX34" fmla="*/ 3311396 w 7775429"/>
              <a:gd name="connsiteY34" fmla="*/ 5588194 h 6051730"/>
              <a:gd name="connsiteX35" fmla="*/ 3478124 w 7775429"/>
              <a:gd name="connsiteY35" fmla="*/ 5875309 h 6051730"/>
              <a:gd name="connsiteX36" fmla="*/ 3599071 w 7775429"/>
              <a:gd name="connsiteY36" fmla="*/ 5946592 h 6051730"/>
              <a:gd name="connsiteX37" fmla="*/ 4387779 w 7775429"/>
              <a:gd name="connsiteY37" fmla="*/ 5946592 h 6051730"/>
              <a:gd name="connsiteX38" fmla="*/ 4510428 w 7775429"/>
              <a:gd name="connsiteY38" fmla="*/ 5875309 h 6051730"/>
              <a:gd name="connsiteX39" fmla="*/ 4903930 w 7775429"/>
              <a:gd name="connsiteY39" fmla="*/ 5194740 h 6051730"/>
              <a:gd name="connsiteX40" fmla="*/ 4903930 w 7775429"/>
              <a:gd name="connsiteY40" fmla="*/ 5055570 h 6051730"/>
              <a:gd name="connsiteX41" fmla="*/ 4510428 w 7775429"/>
              <a:gd name="connsiteY41" fmla="*/ 4375000 h 6051730"/>
              <a:gd name="connsiteX42" fmla="*/ 4458686 w 7775429"/>
              <a:gd name="connsiteY42" fmla="*/ 4322811 h 6051730"/>
              <a:gd name="connsiteX43" fmla="*/ 4452698 w 7775429"/>
              <a:gd name="connsiteY43" fmla="*/ 4320302 h 6051730"/>
              <a:gd name="connsiteX44" fmla="*/ 4484794 w 7775429"/>
              <a:gd name="connsiteY44" fmla="*/ 4264792 h 6051730"/>
              <a:gd name="connsiteX45" fmla="*/ 4508664 w 7775429"/>
              <a:gd name="connsiteY45" fmla="*/ 4223507 h 6051730"/>
              <a:gd name="connsiteX46" fmla="*/ 4483907 w 7775429"/>
              <a:gd name="connsiteY46" fmla="*/ 4213126 h 6051730"/>
              <a:gd name="connsiteX47" fmla="*/ 4442024 w 7775429"/>
              <a:gd name="connsiteY47" fmla="*/ 4207562 h 6051730"/>
              <a:gd name="connsiteX48" fmla="*/ 3552365 w 7775429"/>
              <a:gd name="connsiteY48" fmla="*/ 4207562 h 6051730"/>
              <a:gd name="connsiteX49" fmla="*/ 3415938 w 7775429"/>
              <a:gd name="connsiteY49" fmla="*/ 4287967 h 6051730"/>
              <a:gd name="connsiteX50" fmla="*/ 2970149 w 7775429"/>
              <a:gd name="connsiteY50" fmla="*/ 5055647 h 6051730"/>
              <a:gd name="connsiteX51" fmla="*/ 2970149 w 7775429"/>
              <a:gd name="connsiteY51" fmla="*/ 5212628 h 6051730"/>
              <a:gd name="connsiteX52" fmla="*/ 3117294 w 7775429"/>
              <a:gd name="connsiteY52" fmla="*/ 5466022 h 6051730"/>
              <a:gd name="connsiteX53" fmla="*/ 3138834 w 7775429"/>
              <a:gd name="connsiteY53" fmla="*/ 5503115 h 6051730"/>
              <a:gd name="connsiteX54" fmla="*/ 3039048 w 7775429"/>
              <a:gd name="connsiteY54" fmla="*/ 5503115 h 6051730"/>
              <a:gd name="connsiteX55" fmla="*/ 1437823 w 7775429"/>
              <a:gd name="connsiteY55" fmla="*/ 5503115 h 6051730"/>
              <a:gd name="connsiteX56" fmla="*/ 1112968 w 7775429"/>
              <a:gd name="connsiteY56" fmla="*/ 5311656 h 6051730"/>
              <a:gd name="connsiteX57" fmla="*/ 51474 w 7775429"/>
              <a:gd name="connsiteY57" fmla="*/ 3483691 h 6051730"/>
              <a:gd name="connsiteX58" fmla="*/ 51474 w 7775429"/>
              <a:gd name="connsiteY58" fmla="*/ 3109892 h 6051730"/>
              <a:gd name="connsiteX59" fmla="*/ 1112968 w 7775429"/>
              <a:gd name="connsiteY59" fmla="*/ 1281925 h 6051730"/>
              <a:gd name="connsiteX60" fmla="*/ 1437823 w 7775429"/>
              <a:gd name="connsiteY60" fmla="*/ 1090467 h 6051730"/>
              <a:gd name="connsiteX61" fmla="*/ 3556238 w 7775429"/>
              <a:gd name="connsiteY61" fmla="*/ 1090467 h 6051730"/>
              <a:gd name="connsiteX62" fmla="*/ 3885668 w 7775429"/>
              <a:gd name="connsiteY62" fmla="*/ 1281925 h 6051730"/>
              <a:gd name="connsiteX63" fmla="*/ 4942588 w 7775429"/>
              <a:gd name="connsiteY63" fmla="*/ 3109892 h 6051730"/>
              <a:gd name="connsiteX64" fmla="*/ 4942588 w 7775429"/>
              <a:gd name="connsiteY64" fmla="*/ 3483691 h 6051730"/>
              <a:gd name="connsiteX65" fmla="*/ 4550147 w 7775429"/>
              <a:gd name="connsiteY65" fmla="*/ 4162428 h 6051730"/>
              <a:gd name="connsiteX66" fmla="*/ 4517072 w 7775429"/>
              <a:gd name="connsiteY66" fmla="*/ 4219628 h 6051730"/>
              <a:gd name="connsiteX67" fmla="*/ 4518236 w 7775429"/>
              <a:gd name="connsiteY67" fmla="*/ 4220116 h 6051730"/>
              <a:gd name="connsiteX68" fmla="*/ 4576603 w 7775429"/>
              <a:gd name="connsiteY68" fmla="*/ 4278984 h 6051730"/>
              <a:gd name="connsiteX69" fmla="*/ 5020470 w 7775429"/>
              <a:gd name="connsiteY69" fmla="*/ 5046664 h 6051730"/>
              <a:gd name="connsiteX70" fmla="*/ 5020470 w 7775429"/>
              <a:gd name="connsiteY70" fmla="*/ 5203646 h 6051730"/>
              <a:gd name="connsiteX71" fmla="*/ 4576603 w 7775429"/>
              <a:gd name="connsiteY71" fmla="*/ 5971324 h 6051730"/>
              <a:gd name="connsiteX72" fmla="*/ 4438254 w 7775429"/>
              <a:gd name="connsiteY72" fmla="*/ 6051730 h 605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7775429" h="6051730">
                <a:moveTo>
                  <a:pt x="6757888" y="3123835"/>
                </a:moveTo>
                <a:cubicBezTo>
                  <a:pt x="5223007" y="3123835"/>
                  <a:pt x="5223007" y="3123835"/>
                  <a:pt x="5223007" y="3123835"/>
                </a:cubicBezTo>
                <a:cubicBezTo>
                  <a:pt x="5145351" y="3123835"/>
                  <a:pt x="5044851" y="3069664"/>
                  <a:pt x="5003739" y="3001951"/>
                </a:cubicBezTo>
                <a:cubicBezTo>
                  <a:pt x="4236300" y="1688315"/>
                  <a:pt x="4236300" y="1688315"/>
                  <a:pt x="4236300" y="1688315"/>
                </a:cubicBezTo>
                <a:cubicBezTo>
                  <a:pt x="4199755" y="1616088"/>
                  <a:pt x="4199755" y="1507747"/>
                  <a:pt x="4236300" y="1435519"/>
                </a:cubicBezTo>
                <a:cubicBezTo>
                  <a:pt x="5003739" y="121884"/>
                  <a:pt x="5003739" y="121884"/>
                  <a:pt x="5003739" y="121884"/>
                </a:cubicBezTo>
                <a:cubicBezTo>
                  <a:pt x="5044851" y="54170"/>
                  <a:pt x="5145351" y="0"/>
                  <a:pt x="5223007" y="0"/>
                </a:cubicBezTo>
                <a:lnTo>
                  <a:pt x="6757888" y="0"/>
                </a:lnTo>
                <a:cubicBezTo>
                  <a:pt x="6840113" y="0"/>
                  <a:pt x="6940611" y="54170"/>
                  <a:pt x="6977155" y="121884"/>
                </a:cubicBezTo>
                <a:cubicBezTo>
                  <a:pt x="7744595" y="1435519"/>
                  <a:pt x="7744595" y="1435519"/>
                  <a:pt x="7744595" y="1435519"/>
                </a:cubicBezTo>
                <a:cubicBezTo>
                  <a:pt x="7785708" y="1507747"/>
                  <a:pt x="7785708" y="1616088"/>
                  <a:pt x="7744595" y="1688315"/>
                </a:cubicBezTo>
                <a:cubicBezTo>
                  <a:pt x="6977155" y="3001951"/>
                  <a:pt x="6977155" y="3001951"/>
                  <a:pt x="6977155" y="3001951"/>
                </a:cubicBezTo>
                <a:cubicBezTo>
                  <a:pt x="6940611" y="3069664"/>
                  <a:pt x="6840113" y="3123835"/>
                  <a:pt x="6757888" y="3123835"/>
                </a:cubicBezTo>
                <a:close/>
                <a:moveTo>
                  <a:pt x="3556238" y="5503115"/>
                </a:moveTo>
                <a:cubicBezTo>
                  <a:pt x="3556238" y="5503115"/>
                  <a:pt x="3556238" y="5503115"/>
                  <a:pt x="3291436" y="5503115"/>
                </a:cubicBezTo>
                <a:lnTo>
                  <a:pt x="3260544" y="5503115"/>
                </a:lnTo>
                <a:lnTo>
                  <a:pt x="3231067" y="5452355"/>
                </a:lnTo>
                <a:cubicBezTo>
                  <a:pt x="3190023" y="5381674"/>
                  <a:pt x="3142263" y="5299428"/>
                  <a:pt x="3086688" y="5203722"/>
                </a:cubicBezTo>
                <a:cubicBezTo>
                  <a:pt x="3061136" y="5161292"/>
                  <a:pt x="3061136" y="5106983"/>
                  <a:pt x="3086688" y="5064553"/>
                </a:cubicBezTo>
                <a:cubicBezTo>
                  <a:pt x="3086688" y="5064553"/>
                  <a:pt x="3086688" y="5064553"/>
                  <a:pt x="3481893" y="4383983"/>
                </a:cubicBezTo>
                <a:cubicBezTo>
                  <a:pt x="3505743" y="4339856"/>
                  <a:pt x="3553439" y="4312701"/>
                  <a:pt x="3602840" y="4312701"/>
                </a:cubicBezTo>
                <a:cubicBezTo>
                  <a:pt x="3602840" y="4312701"/>
                  <a:pt x="3602840" y="4312701"/>
                  <a:pt x="4391548" y="4312701"/>
                </a:cubicBezTo>
                <a:cubicBezTo>
                  <a:pt x="4404323" y="4312701"/>
                  <a:pt x="4416781" y="4314398"/>
                  <a:pt x="4428679" y="4317633"/>
                </a:cubicBezTo>
                <a:lnTo>
                  <a:pt x="4454216" y="4328340"/>
                </a:lnTo>
                <a:lnTo>
                  <a:pt x="4438609" y="4355333"/>
                </a:lnTo>
                <a:cubicBezTo>
                  <a:pt x="4297495" y="4599392"/>
                  <a:pt x="4116869" y="4911789"/>
                  <a:pt x="3885668" y="5311656"/>
                </a:cubicBezTo>
                <a:cubicBezTo>
                  <a:pt x="3817038" y="5430178"/>
                  <a:pt x="3693500" y="5503115"/>
                  <a:pt x="3556238" y="5503115"/>
                </a:cubicBezTo>
                <a:close/>
                <a:moveTo>
                  <a:pt x="4438254" y="6051730"/>
                </a:moveTo>
                <a:cubicBezTo>
                  <a:pt x="4438254" y="6051730"/>
                  <a:pt x="4438254" y="6051730"/>
                  <a:pt x="3548595" y="6051730"/>
                </a:cubicBezTo>
                <a:cubicBezTo>
                  <a:pt x="3492871" y="6051730"/>
                  <a:pt x="3439071" y="6021098"/>
                  <a:pt x="3412169" y="5971324"/>
                </a:cubicBezTo>
                <a:cubicBezTo>
                  <a:pt x="3412169" y="5971324"/>
                  <a:pt x="3412169" y="5971324"/>
                  <a:pt x="3173058" y="5559560"/>
                </a:cubicBezTo>
                <a:lnTo>
                  <a:pt x="3146046" y="5513043"/>
                </a:lnTo>
                <a:lnTo>
                  <a:pt x="3167300" y="5513043"/>
                </a:lnTo>
                <a:lnTo>
                  <a:pt x="3267756" y="5513043"/>
                </a:lnTo>
                <a:lnTo>
                  <a:pt x="3311396" y="5588194"/>
                </a:lnTo>
                <a:cubicBezTo>
                  <a:pt x="3478124" y="5875309"/>
                  <a:pt x="3478124" y="5875309"/>
                  <a:pt x="3478124" y="5875309"/>
                </a:cubicBezTo>
                <a:cubicBezTo>
                  <a:pt x="3501973" y="5919436"/>
                  <a:pt x="3549670" y="5946592"/>
                  <a:pt x="3599071" y="5946592"/>
                </a:cubicBezTo>
                <a:cubicBezTo>
                  <a:pt x="4387779" y="5946592"/>
                  <a:pt x="4387779" y="5946592"/>
                  <a:pt x="4387779" y="5946592"/>
                </a:cubicBezTo>
                <a:cubicBezTo>
                  <a:pt x="4438882" y="5946592"/>
                  <a:pt x="4484876" y="5919436"/>
                  <a:pt x="4510428" y="5875309"/>
                </a:cubicBezTo>
                <a:cubicBezTo>
                  <a:pt x="4903930" y="5194740"/>
                  <a:pt x="4903930" y="5194740"/>
                  <a:pt x="4903930" y="5194740"/>
                </a:cubicBezTo>
                <a:cubicBezTo>
                  <a:pt x="4929483" y="5152309"/>
                  <a:pt x="4929483" y="5098000"/>
                  <a:pt x="4903930" y="5055570"/>
                </a:cubicBezTo>
                <a:cubicBezTo>
                  <a:pt x="4510428" y="4375000"/>
                  <a:pt x="4510428" y="4375000"/>
                  <a:pt x="4510428" y="4375000"/>
                </a:cubicBezTo>
                <a:cubicBezTo>
                  <a:pt x="4497651" y="4352936"/>
                  <a:pt x="4479766" y="4335115"/>
                  <a:pt x="4458686" y="4322811"/>
                </a:cubicBezTo>
                <a:lnTo>
                  <a:pt x="4452698" y="4320302"/>
                </a:lnTo>
                <a:lnTo>
                  <a:pt x="4484794" y="4264792"/>
                </a:lnTo>
                <a:lnTo>
                  <a:pt x="4508664" y="4223507"/>
                </a:lnTo>
                <a:lnTo>
                  <a:pt x="4483907" y="4213126"/>
                </a:lnTo>
                <a:cubicBezTo>
                  <a:pt x="4470485" y="4209476"/>
                  <a:pt x="4456434" y="4207562"/>
                  <a:pt x="4442024" y="4207562"/>
                </a:cubicBezTo>
                <a:cubicBezTo>
                  <a:pt x="3552365" y="4207562"/>
                  <a:pt x="3552365" y="4207562"/>
                  <a:pt x="3552365" y="4207562"/>
                </a:cubicBezTo>
                <a:cubicBezTo>
                  <a:pt x="3496641" y="4207562"/>
                  <a:pt x="3442841" y="4238192"/>
                  <a:pt x="3415938" y="4287967"/>
                </a:cubicBezTo>
                <a:cubicBezTo>
                  <a:pt x="2970149" y="5055647"/>
                  <a:pt x="2970149" y="5055647"/>
                  <a:pt x="2970149" y="5055647"/>
                </a:cubicBezTo>
                <a:cubicBezTo>
                  <a:pt x="2941326" y="5103506"/>
                  <a:pt x="2941326" y="5164767"/>
                  <a:pt x="2970149" y="5212628"/>
                </a:cubicBezTo>
                <a:cubicBezTo>
                  <a:pt x="3025872" y="5308588"/>
                  <a:pt x="3074630" y="5392553"/>
                  <a:pt x="3117294" y="5466022"/>
                </a:cubicBezTo>
                <a:lnTo>
                  <a:pt x="3138834" y="5503115"/>
                </a:lnTo>
                <a:lnTo>
                  <a:pt x="3039048" y="5503115"/>
                </a:lnTo>
                <a:cubicBezTo>
                  <a:pt x="2728732" y="5503115"/>
                  <a:pt x="2232229" y="5503115"/>
                  <a:pt x="1437823" y="5503115"/>
                </a:cubicBezTo>
                <a:cubicBezTo>
                  <a:pt x="1305136" y="5503115"/>
                  <a:pt x="1177024" y="5430178"/>
                  <a:pt x="1112968" y="5311656"/>
                </a:cubicBezTo>
                <a:cubicBezTo>
                  <a:pt x="1112968" y="5311656"/>
                  <a:pt x="1112968" y="5311656"/>
                  <a:pt x="51474" y="3483691"/>
                </a:cubicBezTo>
                <a:cubicBezTo>
                  <a:pt x="-17158" y="3369728"/>
                  <a:pt x="-17158" y="3223855"/>
                  <a:pt x="51474" y="3109892"/>
                </a:cubicBezTo>
                <a:cubicBezTo>
                  <a:pt x="51474" y="3109892"/>
                  <a:pt x="51474" y="3109892"/>
                  <a:pt x="1112968" y="1281925"/>
                </a:cubicBezTo>
                <a:cubicBezTo>
                  <a:pt x="1177024" y="1163403"/>
                  <a:pt x="1305136" y="1090467"/>
                  <a:pt x="1437823" y="1090467"/>
                </a:cubicBezTo>
                <a:cubicBezTo>
                  <a:pt x="1437823" y="1090467"/>
                  <a:pt x="1437823" y="1090467"/>
                  <a:pt x="3556238" y="1090467"/>
                </a:cubicBezTo>
                <a:cubicBezTo>
                  <a:pt x="3693500" y="1090467"/>
                  <a:pt x="3817038" y="1163403"/>
                  <a:pt x="3885668" y="1281925"/>
                </a:cubicBezTo>
                <a:cubicBezTo>
                  <a:pt x="3885668" y="1281925"/>
                  <a:pt x="3885668" y="1281925"/>
                  <a:pt x="4942588" y="3109892"/>
                </a:cubicBezTo>
                <a:cubicBezTo>
                  <a:pt x="5011220" y="3223855"/>
                  <a:pt x="5011220" y="3369728"/>
                  <a:pt x="4942588" y="3483691"/>
                </a:cubicBezTo>
                <a:cubicBezTo>
                  <a:pt x="4942588" y="3483691"/>
                  <a:pt x="4942588" y="3483691"/>
                  <a:pt x="4550147" y="4162428"/>
                </a:cubicBezTo>
                <a:lnTo>
                  <a:pt x="4517072" y="4219628"/>
                </a:lnTo>
                <a:lnTo>
                  <a:pt x="4518236" y="4220116"/>
                </a:lnTo>
                <a:cubicBezTo>
                  <a:pt x="4542015" y="4233996"/>
                  <a:pt x="4562190" y="4254096"/>
                  <a:pt x="4576603" y="4278984"/>
                </a:cubicBezTo>
                <a:cubicBezTo>
                  <a:pt x="4576603" y="4278984"/>
                  <a:pt x="4576603" y="4278984"/>
                  <a:pt x="5020470" y="5046664"/>
                </a:cubicBezTo>
                <a:cubicBezTo>
                  <a:pt x="5049294" y="5094524"/>
                  <a:pt x="5049294" y="5155785"/>
                  <a:pt x="5020470" y="5203646"/>
                </a:cubicBezTo>
                <a:cubicBezTo>
                  <a:pt x="5020470" y="5203646"/>
                  <a:pt x="5020470" y="5203646"/>
                  <a:pt x="4576603" y="5971324"/>
                </a:cubicBezTo>
                <a:cubicBezTo>
                  <a:pt x="4547780" y="6021098"/>
                  <a:pt x="4495898" y="6051730"/>
                  <a:pt x="4438254" y="605173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16B8689-B1F8-4517-8606-195477F4D843}"/>
              </a:ext>
            </a:extLst>
          </p:cNvPr>
          <p:cNvSpPr>
            <a:spLocks noGrp="1"/>
          </p:cNvSpPr>
          <p:nvPr>
            <p:ph type="title"/>
          </p:nvPr>
        </p:nvSpPr>
        <p:spPr>
          <a:xfrm>
            <a:off x="965199" y="465676"/>
            <a:ext cx="5451504" cy="2754602"/>
          </a:xfrm>
        </p:spPr>
        <p:txBody>
          <a:bodyPr anchor="b">
            <a:normAutofit/>
          </a:bodyPr>
          <a:lstStyle/>
          <a:p>
            <a:r>
              <a:rPr lang="en-US" sz="4000" b="1">
                <a:cs typeface="Calibri Light"/>
              </a:rPr>
              <a:t>Future Add-ons &amp; Improvements</a:t>
            </a:r>
          </a:p>
        </p:txBody>
      </p:sp>
      <p:sp>
        <p:nvSpPr>
          <p:cNvPr id="3" name="Content Placeholder 2">
            <a:extLst>
              <a:ext uri="{FF2B5EF4-FFF2-40B4-BE49-F238E27FC236}">
                <a16:creationId xmlns:a16="http://schemas.microsoft.com/office/drawing/2014/main" id="{2561FAB4-5C7E-4B9B-87B1-67116009840E}"/>
              </a:ext>
            </a:extLst>
          </p:cNvPr>
          <p:cNvSpPr>
            <a:spLocks noGrp="1"/>
          </p:cNvSpPr>
          <p:nvPr>
            <p:ph idx="1"/>
          </p:nvPr>
        </p:nvSpPr>
        <p:spPr>
          <a:xfrm>
            <a:off x="965200" y="3221041"/>
            <a:ext cx="3018553" cy="3296363"/>
          </a:xfrm>
        </p:spPr>
        <p:txBody>
          <a:bodyPr vert="horz" lIns="91440" tIns="45720" rIns="91440" bIns="45720" rtlCol="0" anchor="t">
            <a:normAutofit/>
          </a:bodyPr>
          <a:lstStyle/>
          <a:p>
            <a:pPr marL="0" indent="0">
              <a:buNone/>
            </a:pPr>
            <a:endParaRPr lang="en-US" sz="2000">
              <a:cs typeface="Calibri"/>
            </a:endParaRPr>
          </a:p>
          <a:p>
            <a:r>
              <a:rPr lang="en-US" sz="2000" b="1">
                <a:cs typeface="Calibri"/>
              </a:rPr>
              <a:t>Pose Estimation with ArUco markers</a:t>
            </a:r>
          </a:p>
          <a:p>
            <a:r>
              <a:rPr lang="en-US" sz="2000" b="1">
                <a:ea typeface="+mn-lt"/>
                <a:cs typeface="+mn-lt"/>
              </a:rPr>
              <a:t>Fast Slam</a:t>
            </a:r>
            <a:endParaRPr lang="en-US" sz="2000" b="1">
              <a:cs typeface="Calibri"/>
            </a:endParaRPr>
          </a:p>
          <a:p>
            <a:pPr marL="0" indent="0">
              <a:buNone/>
            </a:pPr>
            <a:endParaRPr lang="en-US" sz="2000">
              <a:cs typeface="Calibri"/>
            </a:endParaRPr>
          </a:p>
        </p:txBody>
      </p:sp>
      <p:pic>
        <p:nvPicPr>
          <p:cNvPr id="5" name="Picture 5" descr="Diagram&#10;&#10;Description automatically generated">
            <a:extLst>
              <a:ext uri="{FF2B5EF4-FFF2-40B4-BE49-F238E27FC236}">
                <a16:creationId xmlns:a16="http://schemas.microsoft.com/office/drawing/2014/main" id="{1716D7F7-0E29-408A-9328-6682131769AB}"/>
              </a:ext>
            </a:extLst>
          </p:cNvPr>
          <p:cNvPicPr>
            <a:picLocks noChangeAspect="1"/>
          </p:cNvPicPr>
          <p:nvPr/>
        </p:nvPicPr>
        <p:blipFill>
          <a:blip r:embed="rId2"/>
          <a:stretch>
            <a:fillRect/>
          </a:stretch>
        </p:blipFill>
        <p:spPr>
          <a:xfrm>
            <a:off x="4652143" y="4260650"/>
            <a:ext cx="2229761" cy="1389674"/>
          </a:xfrm>
          <a:prstGeom prst="rect">
            <a:avLst/>
          </a:prstGeom>
        </p:spPr>
      </p:pic>
      <p:pic>
        <p:nvPicPr>
          <p:cNvPr id="4" name="Picture 4" descr="Qr code&#10;&#10;Description automatically generated">
            <a:extLst>
              <a:ext uri="{FF2B5EF4-FFF2-40B4-BE49-F238E27FC236}">
                <a16:creationId xmlns:a16="http://schemas.microsoft.com/office/drawing/2014/main" id="{9851C735-771A-4F26-BA77-E400F2F95069}"/>
              </a:ext>
            </a:extLst>
          </p:cNvPr>
          <p:cNvPicPr>
            <a:picLocks noChangeAspect="1"/>
          </p:cNvPicPr>
          <p:nvPr/>
        </p:nvPicPr>
        <p:blipFill>
          <a:blip r:embed="rId3"/>
          <a:stretch>
            <a:fillRect/>
          </a:stretch>
        </p:blipFill>
        <p:spPr>
          <a:xfrm>
            <a:off x="7863000" y="2053790"/>
            <a:ext cx="3030272" cy="2558344"/>
          </a:xfrm>
          <a:prstGeom prst="rect">
            <a:avLst/>
          </a:prstGeom>
        </p:spPr>
      </p:pic>
    </p:spTree>
    <p:extLst>
      <p:ext uri="{BB962C8B-B14F-4D97-AF65-F5344CB8AC3E}">
        <p14:creationId xmlns:p14="http://schemas.microsoft.com/office/powerpoint/2010/main" val="2496313205"/>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13"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B2E8DB5-E767-424D-9CE6-A5EF468E471A}"/>
              </a:ext>
            </a:extLst>
          </p:cNvPr>
          <p:cNvSpPr>
            <a:spLocks noGrp="1"/>
          </p:cNvSpPr>
          <p:nvPr>
            <p:ph type="title"/>
          </p:nvPr>
        </p:nvSpPr>
        <p:spPr>
          <a:xfrm>
            <a:off x="539414" y="1270007"/>
            <a:ext cx="5845097" cy="4317987"/>
          </a:xfrm>
        </p:spPr>
        <p:txBody>
          <a:bodyPr vert="horz" lIns="91440" tIns="45720" rIns="91440" bIns="45720" rtlCol="0" anchor="ctr">
            <a:normAutofit/>
          </a:bodyPr>
          <a:lstStyle/>
          <a:p>
            <a:pPr algn="r"/>
            <a:r>
              <a:rPr lang="en-US" sz="7200" b="1" kern="1200">
                <a:solidFill>
                  <a:schemeClr val="bg1"/>
                </a:solidFill>
                <a:latin typeface="+mj-lt"/>
                <a:ea typeface="+mj-ea"/>
                <a:cs typeface="+mj-cs"/>
              </a:rPr>
              <a:t>Source Code</a:t>
            </a:r>
          </a:p>
        </p:txBody>
      </p:sp>
      <p:sp>
        <p:nvSpPr>
          <p:cNvPr id="3" name="Content Placeholder 2">
            <a:extLst>
              <a:ext uri="{FF2B5EF4-FFF2-40B4-BE49-F238E27FC236}">
                <a16:creationId xmlns:a16="http://schemas.microsoft.com/office/drawing/2014/main" id="{F742AD6B-27C2-40CF-B380-D14357990676}"/>
              </a:ext>
            </a:extLst>
          </p:cNvPr>
          <p:cNvSpPr>
            <a:spLocks noGrp="1"/>
          </p:cNvSpPr>
          <p:nvPr>
            <p:ph idx="1"/>
          </p:nvPr>
        </p:nvSpPr>
        <p:spPr>
          <a:xfrm>
            <a:off x="7792278" y="2251873"/>
            <a:ext cx="3681454" cy="2354256"/>
          </a:xfrm>
        </p:spPr>
        <p:txBody>
          <a:bodyPr vert="horz" lIns="91440" tIns="45720" rIns="91440" bIns="45720" rtlCol="0" anchor="ctr">
            <a:normAutofit/>
          </a:bodyPr>
          <a:lstStyle/>
          <a:p>
            <a:pPr marL="0" indent="0">
              <a:buNone/>
            </a:pPr>
            <a:r>
              <a:rPr lang="en-US" sz="2400" kern="1200">
                <a:solidFill>
                  <a:schemeClr val="tx1"/>
                </a:solidFill>
                <a:latin typeface="+mn-lt"/>
                <a:ea typeface="+mn-ea"/>
                <a:cs typeface="+mn-cs"/>
                <a:hlinkClick r:id="rId2"/>
              </a:rPr>
              <a:t>https://github.com/marsiitr/RoverSim</a:t>
            </a:r>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3158685198"/>
      </p:ext>
    </p:extLst>
  </p:cSld>
  <p:clrMapOvr>
    <a:masterClrMapping/>
  </p:clrMapOvr>
  <p:transition spd="med">
    <p:pull/>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RoverSim</vt:lpstr>
      <vt:lpstr>Aim</vt:lpstr>
      <vt:lpstr>Components and Devices used</vt:lpstr>
      <vt:lpstr>Things learnt so far...</vt:lpstr>
      <vt:lpstr>Final Demo</vt:lpstr>
      <vt:lpstr>Navigation</vt:lpstr>
      <vt:lpstr>ASSUMPTIONS: Feature-based maps: Maps, in the EKF, are composed of point landmarks. For computational reasons, the number of point landmarks is usually small (e.g., smaller than 1,000). Further, the EKF approach tends to work well the less ambiguous the landmarks are.    Gaussian noise: As any EKF algorithm, EKF SLAM makes a Gaussian noise assumption for the robot motion and the perception.        </vt:lpstr>
      <vt:lpstr>Future Add-ons &amp; Improvements</vt:lpstr>
      <vt:lpstr>Source Code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2021-07-30T16:47:56Z</dcterms:created>
  <dcterms:modified xsi:type="dcterms:W3CDTF">2021-08-06T04:11:45Z</dcterms:modified>
</cp:coreProperties>
</file>