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77" r:id="rId3"/>
    <p:sldId id="427" r:id="rId4"/>
    <p:sldId id="425" r:id="rId5"/>
    <p:sldId id="424" r:id="rId6"/>
    <p:sldId id="422" r:id="rId7"/>
    <p:sldId id="423" r:id="rId8"/>
    <p:sldId id="428" r:id="rId9"/>
    <p:sldId id="413" r:id="rId10"/>
    <p:sldId id="414" r:id="rId11"/>
    <p:sldId id="415" r:id="rId12"/>
    <p:sldId id="429" r:id="rId13"/>
    <p:sldId id="416" r:id="rId14"/>
    <p:sldId id="426" r:id="rId15"/>
    <p:sldId id="417" r:id="rId16"/>
    <p:sldId id="418" r:id="rId17"/>
    <p:sldId id="419" r:id="rId18"/>
    <p:sldId id="421" r:id="rId19"/>
    <p:sldId id="376" r:id="rId20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E07D4-F84E-4BBE-9AD3-719F4B2C30E8}">
          <p14:sldIdLst>
            <p14:sldId id="256"/>
            <p14:sldId id="377"/>
            <p14:sldId id="427"/>
            <p14:sldId id="425"/>
            <p14:sldId id="424"/>
            <p14:sldId id="422"/>
            <p14:sldId id="423"/>
            <p14:sldId id="428"/>
            <p14:sldId id="413"/>
            <p14:sldId id="414"/>
            <p14:sldId id="415"/>
            <p14:sldId id="429"/>
            <p14:sldId id="416"/>
            <p14:sldId id="426"/>
            <p14:sldId id="417"/>
            <p14:sldId id="418"/>
            <p14:sldId id="419"/>
            <p14:sldId id="421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3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24000F0-5331-4BEE-93CC-6623BA77D340}" type="datetimeFigureOut">
              <a:rPr lang="fr-FR" smtClean="0"/>
              <a:pPr/>
              <a:t>23/09/2024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2E00FF7-A96F-440A-ADD3-2D2A0E0ACFAF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14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E13F-3005-4C70-9AB7-32D8A9EE2F34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3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646B-EEB1-4BED-A4EE-4813EEE5A446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4260-8E4F-44B2-BCE1-2C11D659EED5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2739-07CB-4FB7-87D4-7BCA90B0A19D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2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5EBB-1D59-4910-9C01-2B17A6608A31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5006-23EF-4100-BD19-79883986ACF6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2DEC-66CB-47B4-B940-2D93DB7024E9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B307-C9BE-4CD1-871A-15067A0DBF83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EC77-3E54-4CFF-919F-4E8556994D27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B06-CCB7-4729-AC66-47F73FB24BC6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B6D2-B7A0-4E7A-8230-6BB5324B0C39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7BBD-E8D9-4C1E-B6E1-C630A1F380F2}" type="datetime1">
              <a:rPr lang="fr-FR" smtClean="0"/>
              <a:pPr/>
              <a:t>23/09/2024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882" y="3404385"/>
            <a:ext cx="9144000" cy="162204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Restructuration sur la mémoire de programme PIC 16F84A 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94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4635" y="6477914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1563" y="466344"/>
            <a:ext cx="11108055" cy="6148705"/>
            <a:chOff x="321563" y="466344"/>
            <a:chExt cx="11108055" cy="6148705"/>
          </a:xfrm>
        </p:grpSpPr>
        <p:pic>
          <p:nvPicPr>
            <p:cNvPr id="4" name="object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21563" y="466344"/>
              <a:ext cx="11107719" cy="614818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2741" y="500634"/>
              <a:ext cx="5137785" cy="3095625"/>
            </a:xfrm>
            <a:custGeom>
              <a:avLst/>
              <a:gdLst/>
              <a:ahLst/>
              <a:cxnLst/>
              <a:rect l="l" t="t" r="r" b="b"/>
              <a:pathLst>
                <a:path w="5137785" h="3095625">
                  <a:moveTo>
                    <a:pt x="515873" y="0"/>
                  </a:moveTo>
                  <a:lnTo>
                    <a:pt x="468918" y="2108"/>
                  </a:lnTo>
                  <a:lnTo>
                    <a:pt x="423144" y="8313"/>
                  </a:lnTo>
                  <a:lnTo>
                    <a:pt x="378733" y="18430"/>
                  </a:lnTo>
                  <a:lnTo>
                    <a:pt x="335867" y="32279"/>
                  </a:lnTo>
                  <a:lnTo>
                    <a:pt x="294729" y="49677"/>
                  </a:lnTo>
                  <a:lnTo>
                    <a:pt x="255501" y="70442"/>
                  </a:lnTo>
                  <a:lnTo>
                    <a:pt x="218364" y="94391"/>
                  </a:lnTo>
                  <a:lnTo>
                    <a:pt x="183501" y="121343"/>
                  </a:lnTo>
                  <a:lnTo>
                    <a:pt x="151095" y="151114"/>
                  </a:lnTo>
                  <a:lnTo>
                    <a:pt x="121326" y="183522"/>
                  </a:lnTo>
                  <a:lnTo>
                    <a:pt x="94377" y="218386"/>
                  </a:lnTo>
                  <a:lnTo>
                    <a:pt x="70431" y="255524"/>
                  </a:lnTo>
                  <a:lnTo>
                    <a:pt x="49669" y="294751"/>
                  </a:lnTo>
                  <a:lnTo>
                    <a:pt x="32274" y="335888"/>
                  </a:lnTo>
                  <a:lnTo>
                    <a:pt x="18427" y="378751"/>
                  </a:lnTo>
                  <a:lnTo>
                    <a:pt x="8311" y="423157"/>
                  </a:lnTo>
                  <a:lnTo>
                    <a:pt x="2108" y="468926"/>
                  </a:lnTo>
                  <a:lnTo>
                    <a:pt x="0" y="515874"/>
                  </a:lnTo>
                  <a:lnTo>
                    <a:pt x="0" y="2579369"/>
                  </a:lnTo>
                  <a:lnTo>
                    <a:pt x="2108" y="2626317"/>
                  </a:lnTo>
                  <a:lnTo>
                    <a:pt x="8311" y="2672086"/>
                  </a:lnTo>
                  <a:lnTo>
                    <a:pt x="18427" y="2716492"/>
                  </a:lnTo>
                  <a:lnTo>
                    <a:pt x="32274" y="2759355"/>
                  </a:lnTo>
                  <a:lnTo>
                    <a:pt x="49669" y="2800492"/>
                  </a:lnTo>
                  <a:lnTo>
                    <a:pt x="70431" y="2839719"/>
                  </a:lnTo>
                  <a:lnTo>
                    <a:pt x="94377" y="2876857"/>
                  </a:lnTo>
                  <a:lnTo>
                    <a:pt x="121326" y="2911721"/>
                  </a:lnTo>
                  <a:lnTo>
                    <a:pt x="151095" y="2944129"/>
                  </a:lnTo>
                  <a:lnTo>
                    <a:pt x="183501" y="2973900"/>
                  </a:lnTo>
                  <a:lnTo>
                    <a:pt x="218364" y="3000852"/>
                  </a:lnTo>
                  <a:lnTo>
                    <a:pt x="255501" y="3024801"/>
                  </a:lnTo>
                  <a:lnTo>
                    <a:pt x="294729" y="3045566"/>
                  </a:lnTo>
                  <a:lnTo>
                    <a:pt x="335867" y="3062964"/>
                  </a:lnTo>
                  <a:lnTo>
                    <a:pt x="378733" y="3076813"/>
                  </a:lnTo>
                  <a:lnTo>
                    <a:pt x="423144" y="3086930"/>
                  </a:lnTo>
                  <a:lnTo>
                    <a:pt x="468918" y="3093135"/>
                  </a:lnTo>
                  <a:lnTo>
                    <a:pt x="515873" y="3095243"/>
                  </a:lnTo>
                  <a:lnTo>
                    <a:pt x="4621530" y="3095243"/>
                  </a:lnTo>
                  <a:lnTo>
                    <a:pt x="4668477" y="3093135"/>
                  </a:lnTo>
                  <a:lnTo>
                    <a:pt x="4714246" y="3086930"/>
                  </a:lnTo>
                  <a:lnTo>
                    <a:pt x="4758652" y="3076813"/>
                  </a:lnTo>
                  <a:lnTo>
                    <a:pt x="4801515" y="3062964"/>
                  </a:lnTo>
                  <a:lnTo>
                    <a:pt x="4842652" y="3045566"/>
                  </a:lnTo>
                  <a:lnTo>
                    <a:pt x="4881880" y="3024801"/>
                  </a:lnTo>
                  <a:lnTo>
                    <a:pt x="4919017" y="3000852"/>
                  </a:lnTo>
                  <a:lnTo>
                    <a:pt x="4953881" y="2973900"/>
                  </a:lnTo>
                  <a:lnTo>
                    <a:pt x="4986289" y="2944129"/>
                  </a:lnTo>
                  <a:lnTo>
                    <a:pt x="5016060" y="2911721"/>
                  </a:lnTo>
                  <a:lnTo>
                    <a:pt x="5043012" y="2876857"/>
                  </a:lnTo>
                  <a:lnTo>
                    <a:pt x="5066961" y="2839719"/>
                  </a:lnTo>
                  <a:lnTo>
                    <a:pt x="5087726" y="2800492"/>
                  </a:lnTo>
                  <a:lnTo>
                    <a:pt x="5105124" y="2759355"/>
                  </a:lnTo>
                  <a:lnTo>
                    <a:pt x="5118973" y="2716492"/>
                  </a:lnTo>
                  <a:lnTo>
                    <a:pt x="5129090" y="2672086"/>
                  </a:lnTo>
                  <a:lnTo>
                    <a:pt x="5135295" y="2626317"/>
                  </a:lnTo>
                  <a:lnTo>
                    <a:pt x="5137404" y="2579369"/>
                  </a:lnTo>
                  <a:lnTo>
                    <a:pt x="5137404" y="515874"/>
                  </a:lnTo>
                  <a:lnTo>
                    <a:pt x="5135295" y="468926"/>
                  </a:lnTo>
                  <a:lnTo>
                    <a:pt x="5129090" y="423157"/>
                  </a:lnTo>
                  <a:lnTo>
                    <a:pt x="5118973" y="378751"/>
                  </a:lnTo>
                  <a:lnTo>
                    <a:pt x="5105124" y="335888"/>
                  </a:lnTo>
                  <a:lnTo>
                    <a:pt x="5087726" y="294751"/>
                  </a:lnTo>
                  <a:lnTo>
                    <a:pt x="5066961" y="255524"/>
                  </a:lnTo>
                  <a:lnTo>
                    <a:pt x="5043012" y="218386"/>
                  </a:lnTo>
                  <a:lnTo>
                    <a:pt x="5016060" y="183522"/>
                  </a:lnTo>
                  <a:lnTo>
                    <a:pt x="4986289" y="151114"/>
                  </a:lnTo>
                  <a:lnTo>
                    <a:pt x="4953881" y="121343"/>
                  </a:lnTo>
                  <a:lnTo>
                    <a:pt x="4919017" y="94391"/>
                  </a:lnTo>
                  <a:lnTo>
                    <a:pt x="4881880" y="70442"/>
                  </a:lnTo>
                  <a:lnTo>
                    <a:pt x="4842652" y="49677"/>
                  </a:lnTo>
                  <a:lnTo>
                    <a:pt x="4801515" y="32279"/>
                  </a:lnTo>
                  <a:lnTo>
                    <a:pt x="4758652" y="18430"/>
                  </a:lnTo>
                  <a:lnTo>
                    <a:pt x="4714246" y="8313"/>
                  </a:lnTo>
                  <a:lnTo>
                    <a:pt x="4668477" y="2108"/>
                  </a:lnTo>
                  <a:lnTo>
                    <a:pt x="4621530" y="0"/>
                  </a:lnTo>
                  <a:lnTo>
                    <a:pt x="515873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689" y="-59913"/>
            <a:ext cx="1163860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-260" dirty="0">
                <a:uFill>
                  <a:solidFill>
                    <a:srgbClr val="FF0000"/>
                  </a:solidFill>
                </a:uFill>
              </a:rPr>
              <a:t> 	</a:t>
            </a:r>
            <a:r>
              <a:rPr lang="fr-FR" spc="-20" dirty="0">
                <a:uFill>
                  <a:solidFill>
                    <a:srgbClr val="FF0000"/>
                  </a:solidFill>
                </a:uFill>
              </a:rPr>
              <a:t>Architecture </a:t>
            </a:r>
            <a:r>
              <a:rPr lang="fr-FR" spc="-15" dirty="0">
                <a:uFill>
                  <a:solidFill>
                    <a:srgbClr val="FF0000"/>
                  </a:solidFill>
                </a:uFill>
              </a:rPr>
              <a:t>interne </a:t>
            </a:r>
            <a:r>
              <a:rPr lang="fr-FR" dirty="0">
                <a:uFill>
                  <a:solidFill>
                    <a:srgbClr val="FF0000"/>
                  </a:solidFill>
                </a:uFill>
              </a:rPr>
              <a:t>du</a:t>
            </a:r>
            <a:r>
              <a:rPr lang="fr-FR" spc="-7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fr-FR" spc="-5" dirty="0">
                <a:uFill>
                  <a:solidFill>
                    <a:srgbClr val="FF0000"/>
                  </a:solidFill>
                </a:uFill>
              </a:rPr>
              <a:t>PIC16F84	</a:t>
            </a:r>
            <a:endParaRPr spc="-10" dirty="0"/>
          </a:p>
        </p:txBody>
      </p:sp>
      <p:sp>
        <p:nvSpPr>
          <p:cNvPr id="7" name="object 7"/>
          <p:cNvSpPr/>
          <p:nvPr/>
        </p:nvSpPr>
        <p:spPr>
          <a:xfrm>
            <a:off x="3930396" y="1143000"/>
            <a:ext cx="350520" cy="368935"/>
          </a:xfrm>
          <a:custGeom>
            <a:avLst/>
            <a:gdLst/>
            <a:ahLst/>
            <a:cxnLst/>
            <a:rect l="l" t="t" r="r" b="b"/>
            <a:pathLst>
              <a:path w="350520" h="368934">
                <a:moveTo>
                  <a:pt x="0" y="368808"/>
                </a:moveTo>
                <a:lnTo>
                  <a:pt x="350520" y="368808"/>
                </a:lnTo>
                <a:lnTo>
                  <a:pt x="35052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52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9135" y="116052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</a:t>
            </a:r>
          </a:p>
        </p:txBody>
      </p:sp>
      <p:sp>
        <p:nvSpPr>
          <p:cNvPr id="9" name="object 9"/>
          <p:cNvSpPr/>
          <p:nvPr/>
        </p:nvSpPr>
        <p:spPr>
          <a:xfrm>
            <a:off x="2229611" y="2506979"/>
            <a:ext cx="350520" cy="368935"/>
          </a:xfrm>
          <a:custGeom>
            <a:avLst/>
            <a:gdLst/>
            <a:ahLst/>
            <a:cxnLst/>
            <a:rect l="l" t="t" r="r" b="b"/>
            <a:pathLst>
              <a:path w="350519" h="368935">
                <a:moveTo>
                  <a:pt x="0" y="368808"/>
                </a:moveTo>
                <a:lnTo>
                  <a:pt x="350519" y="368808"/>
                </a:lnTo>
                <a:lnTo>
                  <a:pt x="350519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52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08351" y="252445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3</a:t>
            </a:r>
          </a:p>
        </p:txBody>
      </p:sp>
      <p:sp>
        <p:nvSpPr>
          <p:cNvPr id="11" name="object 11"/>
          <p:cNvSpPr/>
          <p:nvPr/>
        </p:nvSpPr>
        <p:spPr>
          <a:xfrm>
            <a:off x="2266188" y="1335024"/>
            <a:ext cx="350520" cy="370840"/>
          </a:xfrm>
          <a:custGeom>
            <a:avLst/>
            <a:gdLst/>
            <a:ahLst/>
            <a:cxnLst/>
            <a:rect l="l" t="t" r="r" b="b"/>
            <a:pathLst>
              <a:path w="350519" h="370839">
                <a:moveTo>
                  <a:pt x="0" y="370332"/>
                </a:moveTo>
                <a:lnTo>
                  <a:pt x="350519" y="370332"/>
                </a:lnTo>
                <a:lnTo>
                  <a:pt x="350519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52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45182" y="135369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820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121" y="582499"/>
            <a:ext cx="687533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</a:t>
            </a:r>
            <a:r>
              <a:rPr spc="-20" dirty="0"/>
              <a:t> </a:t>
            </a:r>
            <a:r>
              <a:rPr spc="-10" dirty="0" err="1"/>
              <a:t>mémoire</a:t>
            </a:r>
            <a:r>
              <a:rPr spc="-130" dirty="0"/>
              <a:t> </a:t>
            </a:r>
            <a:r>
              <a:rPr spc="-20" dirty="0" err="1"/>
              <a:t>programme</a:t>
            </a:r>
            <a:r>
              <a:rPr sz="3200" spc="-20" dirty="0"/>
              <a:t>: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92505" y="1402755"/>
            <a:ext cx="4844715" cy="4313617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fr-FR" sz="2000" spc="-15" dirty="0">
                <a:latin typeface="Segoe UI"/>
                <a:cs typeface="Segoe UI"/>
              </a:rPr>
              <a:t>Elle </a:t>
            </a:r>
            <a:r>
              <a:rPr lang="fr-FR" sz="2000" spc="-10" dirty="0">
                <a:latin typeface="Segoe UI"/>
                <a:cs typeface="Segoe UI"/>
              </a:rPr>
              <a:t>contient</a:t>
            </a:r>
            <a:r>
              <a:rPr lang="fr-FR" sz="2000" spc="-60" dirty="0">
                <a:latin typeface="Segoe UI"/>
                <a:cs typeface="Segoe UI"/>
              </a:rPr>
              <a:t> </a:t>
            </a:r>
            <a:r>
              <a:rPr lang="fr-FR" sz="2000" b="1" spc="-5" dirty="0">
                <a:latin typeface="Segoe UI"/>
                <a:cs typeface="Segoe UI"/>
              </a:rPr>
              <a:t>le</a:t>
            </a:r>
            <a:r>
              <a:rPr lang="fr-FR" sz="2000" b="1" spc="-25" dirty="0">
                <a:latin typeface="Segoe UI"/>
                <a:cs typeface="Segoe UI"/>
              </a:rPr>
              <a:t> </a:t>
            </a:r>
            <a:r>
              <a:rPr lang="fr-FR" sz="2000" b="1" spc="-15" dirty="0">
                <a:latin typeface="Segoe UI"/>
                <a:cs typeface="Segoe UI"/>
              </a:rPr>
              <a:t>programme</a:t>
            </a:r>
            <a:r>
              <a:rPr lang="fr-FR" sz="2000" b="1" spc="-40" dirty="0">
                <a:latin typeface="Segoe UI"/>
                <a:cs typeface="Segoe UI"/>
              </a:rPr>
              <a:t> </a:t>
            </a:r>
            <a:r>
              <a:rPr lang="fr-FR" sz="2000" b="1" dirty="0">
                <a:latin typeface="Segoe UI"/>
                <a:cs typeface="Segoe UI"/>
              </a:rPr>
              <a:t>à</a:t>
            </a:r>
            <a:r>
              <a:rPr lang="fr-FR" sz="2000" b="1" spc="-30" dirty="0">
                <a:latin typeface="Segoe UI"/>
                <a:cs typeface="Segoe UI"/>
              </a:rPr>
              <a:t> </a:t>
            </a:r>
            <a:r>
              <a:rPr lang="fr-FR" sz="2000" b="1" spc="-35" dirty="0">
                <a:latin typeface="Segoe UI"/>
                <a:cs typeface="Segoe UI"/>
              </a:rPr>
              <a:t>exécuter</a:t>
            </a:r>
            <a:r>
              <a:rPr lang="fr-FR" sz="2000" b="1" spc="110" dirty="0">
                <a:latin typeface="Segoe UI"/>
                <a:cs typeface="Segoe UI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fr-FR" sz="2000" spc="-75" dirty="0">
                <a:latin typeface="Segoe UI"/>
                <a:cs typeface="Segoe UI"/>
              </a:rPr>
              <a:t>Taille </a:t>
            </a:r>
            <a:r>
              <a:rPr lang="fr-FR" sz="2000" dirty="0">
                <a:latin typeface="Segoe UI"/>
                <a:cs typeface="Segoe UI"/>
              </a:rPr>
              <a:t>=</a:t>
            </a:r>
            <a:r>
              <a:rPr lang="fr-FR" sz="2000" spc="-10" dirty="0">
                <a:latin typeface="Segoe UI"/>
                <a:cs typeface="Segoe UI"/>
              </a:rPr>
              <a:t> </a:t>
            </a:r>
            <a:r>
              <a:rPr lang="fr-FR" sz="2000" spc="-5" dirty="0">
                <a:solidFill>
                  <a:srgbClr val="FF0000"/>
                </a:solidFill>
                <a:latin typeface="Segoe UI"/>
                <a:cs typeface="Segoe UI"/>
              </a:rPr>
              <a:t>1K</a:t>
            </a:r>
            <a:r>
              <a:rPr lang="fr-FR" sz="2000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Segoe UI"/>
                <a:cs typeface="Segoe UI"/>
              </a:rPr>
              <a:t>mots</a:t>
            </a:r>
            <a:r>
              <a:rPr lang="fr-FR" sz="2000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lang="fr-FR" sz="2000" spc="-15" dirty="0">
                <a:latin typeface="Segoe UI"/>
                <a:cs typeface="Segoe UI"/>
              </a:rPr>
              <a:t>(1024</a:t>
            </a:r>
            <a:r>
              <a:rPr lang="fr-FR" sz="2000" spc="60" dirty="0">
                <a:latin typeface="Segoe UI"/>
                <a:cs typeface="Segoe UI"/>
              </a:rPr>
              <a:t> </a:t>
            </a:r>
            <a:r>
              <a:rPr lang="fr-FR" sz="2000" spc="-5" dirty="0">
                <a:latin typeface="Segoe UI"/>
                <a:cs typeface="Segoe UI"/>
              </a:rPr>
              <a:t>emplacements)</a:t>
            </a:r>
            <a:endParaRPr lang="fr-FR" sz="20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Char char="•"/>
              <a:tabLst>
                <a:tab pos="241300" algn="l"/>
              </a:tabLst>
            </a:pPr>
            <a:r>
              <a:rPr lang="fr-FR" sz="2000" spc="-75" dirty="0">
                <a:latin typeface="Segoe UI"/>
                <a:cs typeface="Segoe UI"/>
              </a:rPr>
              <a:t>Taille </a:t>
            </a:r>
            <a:r>
              <a:rPr lang="fr-FR" sz="2000" spc="-80" dirty="0">
                <a:latin typeface="Segoe UI"/>
                <a:cs typeface="Segoe UI"/>
              </a:rPr>
              <a:t>d</a:t>
            </a:r>
            <a:r>
              <a:rPr lang="fr-FR" sz="2000" spc="-75" dirty="0">
                <a:latin typeface="Segoe UI"/>
                <a:cs typeface="Segoe UI"/>
              </a:rPr>
              <a:t>’</a:t>
            </a:r>
            <a:r>
              <a:rPr lang="fr-FR" sz="2000" spc="-70" dirty="0">
                <a:latin typeface="Segoe UI"/>
                <a:cs typeface="Segoe UI"/>
              </a:rPr>
              <a:t>u</a:t>
            </a:r>
            <a:r>
              <a:rPr lang="fr-FR" sz="2000" dirty="0">
                <a:latin typeface="Segoe UI"/>
                <a:cs typeface="Segoe UI"/>
              </a:rPr>
              <a:t>n</a:t>
            </a:r>
            <a:r>
              <a:rPr lang="fr-FR" sz="2000" spc="-125" dirty="0">
                <a:latin typeface="Segoe UI"/>
                <a:cs typeface="Segoe UI"/>
              </a:rPr>
              <a:t> </a:t>
            </a:r>
            <a:r>
              <a:rPr lang="fr-FR" sz="2000" spc="-5" dirty="0">
                <a:solidFill>
                  <a:srgbClr val="FF0000"/>
                </a:solidFill>
                <a:latin typeface="Segoe UI"/>
                <a:cs typeface="Segoe UI"/>
              </a:rPr>
              <a:t>mo</a:t>
            </a:r>
            <a:r>
              <a:rPr lang="fr-FR" sz="2000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lang="fr-FR" sz="2000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lang="fr-FR" sz="2000" dirty="0">
                <a:latin typeface="Segoe UI"/>
                <a:cs typeface="Segoe UI"/>
              </a:rPr>
              <a:t>=</a:t>
            </a:r>
            <a:r>
              <a:rPr lang="fr-FR" sz="2000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lang="fr-FR" sz="2000" spc="-5" dirty="0">
                <a:solidFill>
                  <a:srgbClr val="FF0000"/>
                </a:solidFill>
                <a:latin typeface="Segoe UI"/>
                <a:cs typeface="Segoe UI"/>
              </a:rPr>
              <a:t>1</a:t>
            </a:r>
            <a:r>
              <a:rPr lang="fr-FR" sz="2000" dirty="0">
                <a:solidFill>
                  <a:srgbClr val="FF0000"/>
                </a:solidFill>
                <a:latin typeface="Segoe UI"/>
                <a:cs typeface="Segoe UI"/>
              </a:rPr>
              <a:t>4</a:t>
            </a:r>
            <a:r>
              <a:rPr lang="fr-FR" sz="2000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lang="fr-FR" sz="2000" spc="-15" dirty="0">
                <a:solidFill>
                  <a:srgbClr val="FF0000"/>
                </a:solidFill>
                <a:latin typeface="Segoe UI"/>
                <a:cs typeface="Segoe UI"/>
              </a:rPr>
              <a:t>b</a:t>
            </a:r>
            <a:r>
              <a:rPr lang="fr-FR" sz="2000" spc="-20" dirty="0">
                <a:solidFill>
                  <a:srgbClr val="FF0000"/>
                </a:solidFill>
                <a:latin typeface="Segoe UI"/>
                <a:cs typeface="Segoe UI"/>
              </a:rPr>
              <a:t>i</a:t>
            </a:r>
            <a:r>
              <a:rPr lang="fr-FR" sz="2000" spc="-10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lang="fr-FR" sz="2000" dirty="0">
                <a:solidFill>
                  <a:srgbClr val="FF0000"/>
                </a:solidFill>
                <a:latin typeface="Segoe UI"/>
                <a:cs typeface="Segoe UI"/>
              </a:rPr>
              <a:t>s </a:t>
            </a:r>
            <a:r>
              <a:rPr lang="fr-FR" sz="2000" dirty="0">
                <a:latin typeface="Segoe UI"/>
                <a:cs typeface="Segoe UI"/>
              </a:rPr>
              <a:t>(PIC16F84: </a:t>
            </a:r>
            <a:r>
              <a:rPr lang="fr-FR" sz="2000" dirty="0" err="1">
                <a:latin typeface="Segoe UI"/>
                <a:cs typeface="Segoe UI"/>
              </a:rPr>
              <a:t>Mid</a:t>
            </a:r>
            <a:r>
              <a:rPr lang="fr-FR" sz="2000" dirty="0">
                <a:latin typeface="Segoe UI"/>
                <a:cs typeface="Segoe UI"/>
              </a:rPr>
              <a:t>-Range)</a:t>
            </a:r>
          </a:p>
          <a:p>
            <a:pPr marL="241300" marR="450215" indent="-228600">
              <a:lnSpc>
                <a:spcPct val="120500"/>
              </a:lnSpc>
              <a:spcBef>
                <a:spcPts val="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fr-FR" sz="2000" dirty="0">
                <a:latin typeface="Segoe UI"/>
                <a:cs typeface="Segoe UI"/>
              </a:rPr>
              <a:t>Un </a:t>
            </a:r>
            <a:r>
              <a:rPr lang="fr-FR" sz="2000" spc="-5" dirty="0">
                <a:latin typeface="Segoe UI"/>
                <a:cs typeface="Segoe UI"/>
              </a:rPr>
              <a:t>mot </a:t>
            </a:r>
            <a:r>
              <a:rPr lang="fr-FR" sz="2000" dirty="0">
                <a:latin typeface="Segoe UI"/>
                <a:cs typeface="Segoe UI"/>
              </a:rPr>
              <a:t>= </a:t>
            </a:r>
            <a:r>
              <a:rPr lang="fr-FR" sz="2000" spc="-15" dirty="0">
                <a:latin typeface="Segoe UI"/>
                <a:cs typeface="Segoe UI"/>
              </a:rPr>
              <a:t>instruction </a:t>
            </a:r>
            <a:r>
              <a:rPr lang="fr-FR" sz="2000" dirty="0">
                <a:latin typeface="Segoe UI"/>
                <a:cs typeface="Segoe UI"/>
              </a:rPr>
              <a:t>du </a:t>
            </a:r>
            <a:r>
              <a:rPr lang="fr-FR" sz="2000" spc="-25" dirty="0">
                <a:latin typeface="Segoe UI"/>
                <a:cs typeface="Segoe UI"/>
              </a:rPr>
              <a:t>programme </a:t>
            </a:r>
            <a:r>
              <a:rPr lang="fr-FR" sz="2000" spc="-10" dirty="0">
                <a:latin typeface="Segoe UI"/>
                <a:cs typeface="Segoe UI"/>
              </a:rPr>
              <a:t>de </a:t>
            </a:r>
            <a:r>
              <a:rPr lang="fr-FR" sz="2000" spc="-80" dirty="0">
                <a:latin typeface="Segoe UI"/>
                <a:cs typeface="Segoe UI"/>
              </a:rPr>
              <a:t>l’application </a:t>
            </a:r>
            <a:r>
              <a:rPr lang="fr-FR" sz="2000" spc="-65" dirty="0">
                <a:latin typeface="Segoe UI"/>
                <a:cs typeface="Segoe UI"/>
              </a:rPr>
              <a:t>à laquelle </a:t>
            </a:r>
            <a:r>
              <a:rPr lang="fr-FR" sz="2000" spc="-80" dirty="0">
                <a:latin typeface="Segoe UI"/>
                <a:cs typeface="Segoe UI"/>
              </a:rPr>
              <a:t>le </a:t>
            </a:r>
            <a:r>
              <a:rPr lang="fr-FR" sz="2000" spc="-535" dirty="0">
                <a:latin typeface="Segoe UI"/>
                <a:cs typeface="Segoe UI"/>
              </a:rPr>
              <a:t> </a:t>
            </a:r>
            <a:r>
              <a:rPr lang="fr-FR" sz="2000" spc="-75" dirty="0">
                <a:latin typeface="Segoe UI"/>
                <a:cs typeface="Segoe UI"/>
              </a:rPr>
              <a:t>m</a:t>
            </a:r>
            <a:r>
              <a:rPr lang="fr-FR" sz="2000" spc="-80" dirty="0">
                <a:latin typeface="Segoe UI"/>
                <a:cs typeface="Segoe UI"/>
              </a:rPr>
              <a:t>i</a:t>
            </a:r>
            <a:r>
              <a:rPr lang="fr-FR" sz="2000" spc="-75" dirty="0">
                <a:latin typeface="Segoe UI"/>
                <a:cs typeface="Segoe UI"/>
              </a:rPr>
              <a:t>c</a:t>
            </a:r>
            <a:r>
              <a:rPr lang="fr-FR" sz="2000" spc="-100" dirty="0">
                <a:latin typeface="Segoe UI"/>
                <a:cs typeface="Segoe UI"/>
              </a:rPr>
              <a:t>r</a:t>
            </a:r>
            <a:r>
              <a:rPr lang="fr-FR" sz="2000" spc="-70" dirty="0">
                <a:latin typeface="Segoe UI"/>
                <a:cs typeface="Segoe UI"/>
              </a:rPr>
              <a:t>o</a:t>
            </a:r>
            <a:r>
              <a:rPr lang="fr-FR" sz="2000" spc="-75" dirty="0">
                <a:latin typeface="Segoe UI"/>
                <a:cs typeface="Segoe UI"/>
              </a:rPr>
              <a:t>c</a:t>
            </a:r>
            <a:r>
              <a:rPr lang="fr-FR" sz="2000" spc="-70" dirty="0">
                <a:latin typeface="Segoe UI"/>
                <a:cs typeface="Segoe UI"/>
              </a:rPr>
              <a:t>ont</a:t>
            </a:r>
            <a:r>
              <a:rPr lang="fr-FR" sz="2000" spc="-100" dirty="0">
                <a:latin typeface="Segoe UI"/>
                <a:cs typeface="Segoe UI"/>
              </a:rPr>
              <a:t>r</a:t>
            </a:r>
            <a:r>
              <a:rPr lang="fr-FR" sz="2000" spc="-70" dirty="0">
                <a:latin typeface="Segoe UI"/>
                <a:cs typeface="Segoe UI"/>
              </a:rPr>
              <a:t>ô</a:t>
            </a:r>
            <a:r>
              <a:rPr lang="fr-FR" sz="2000" spc="-80" dirty="0">
                <a:latin typeface="Segoe UI"/>
                <a:cs typeface="Segoe UI"/>
              </a:rPr>
              <a:t>le</a:t>
            </a:r>
            <a:r>
              <a:rPr lang="fr-FR" sz="2000" spc="-70" dirty="0">
                <a:latin typeface="Segoe UI"/>
                <a:cs typeface="Segoe UI"/>
              </a:rPr>
              <a:t>u</a:t>
            </a:r>
            <a:r>
              <a:rPr lang="fr-FR" sz="2000" dirty="0">
                <a:latin typeface="Segoe UI"/>
                <a:cs typeface="Segoe UI"/>
              </a:rPr>
              <a:t>r</a:t>
            </a:r>
            <a:r>
              <a:rPr lang="fr-FR" sz="2000" spc="-235" dirty="0">
                <a:latin typeface="Segoe UI"/>
                <a:cs typeface="Segoe UI"/>
              </a:rPr>
              <a:t> </a:t>
            </a:r>
            <a:r>
              <a:rPr lang="fr-FR" sz="2000" spc="-125" dirty="0">
                <a:latin typeface="Segoe UI"/>
                <a:cs typeface="Segoe UI"/>
              </a:rPr>
              <a:t>e</a:t>
            </a:r>
            <a:r>
              <a:rPr lang="fr-FR" sz="2000" spc="-120" dirty="0">
                <a:latin typeface="Segoe UI"/>
                <a:cs typeface="Segoe UI"/>
              </a:rPr>
              <a:t>s</a:t>
            </a:r>
            <a:r>
              <a:rPr lang="fr-FR" sz="2000" dirty="0">
                <a:latin typeface="Segoe UI"/>
                <a:cs typeface="Segoe UI"/>
              </a:rPr>
              <a:t>t</a:t>
            </a:r>
            <a:r>
              <a:rPr lang="fr-FR" sz="2000" spc="-125" dirty="0">
                <a:latin typeface="Segoe UI"/>
                <a:cs typeface="Segoe UI"/>
              </a:rPr>
              <a:t> </a:t>
            </a:r>
            <a:r>
              <a:rPr lang="fr-FR" sz="2000" spc="-20" dirty="0">
                <a:latin typeface="Segoe UI"/>
                <a:cs typeface="Segoe UI"/>
              </a:rPr>
              <a:t>dédié.</a:t>
            </a:r>
            <a:endParaRPr lang="fr-FR" sz="20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0665" algn="l"/>
                <a:tab pos="241300" algn="l"/>
                <a:tab pos="1262380" algn="l"/>
              </a:tabLst>
            </a:pPr>
            <a:r>
              <a:rPr lang="fr-FR" sz="2000" spc="-55" dirty="0">
                <a:latin typeface="Segoe UI"/>
                <a:cs typeface="Segoe UI"/>
              </a:rPr>
              <a:t>Type= </a:t>
            </a:r>
            <a:r>
              <a:rPr lang="fr-FR" sz="2000" spc="5" dirty="0">
                <a:solidFill>
                  <a:srgbClr val="FF0000"/>
                </a:solidFill>
                <a:latin typeface="Segoe UI"/>
                <a:cs typeface="Segoe UI"/>
              </a:rPr>
              <a:t>FLASH</a:t>
            </a:r>
            <a:r>
              <a:rPr lang="fr-FR" sz="2000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lang="fr-FR" sz="2000" spc="-10" dirty="0">
                <a:latin typeface="Segoe UI"/>
                <a:cs typeface="Segoe UI"/>
              </a:rPr>
              <a:t>(non</a:t>
            </a:r>
            <a:r>
              <a:rPr lang="fr-FR" sz="2000" spc="-20" dirty="0">
                <a:latin typeface="Segoe UI"/>
                <a:cs typeface="Segoe UI"/>
              </a:rPr>
              <a:t> </a:t>
            </a:r>
            <a:r>
              <a:rPr lang="fr-FR" sz="2000" spc="-15" dirty="0">
                <a:latin typeface="Segoe UI"/>
                <a:cs typeface="Segoe UI"/>
              </a:rPr>
              <a:t>volatile,</a:t>
            </a:r>
            <a:r>
              <a:rPr lang="fr-FR" sz="2000" spc="-35" dirty="0">
                <a:latin typeface="Segoe UI"/>
                <a:cs typeface="Segoe UI"/>
              </a:rPr>
              <a:t> </a:t>
            </a:r>
            <a:r>
              <a:rPr lang="fr-FR" sz="2000" spc="-25" dirty="0">
                <a:latin typeface="Segoe UI"/>
                <a:cs typeface="Segoe UI"/>
              </a:rPr>
              <a:t>effaçable</a:t>
            </a:r>
            <a:r>
              <a:rPr lang="fr-FR" sz="2000" spc="-20" dirty="0">
                <a:latin typeface="Segoe UI"/>
                <a:cs typeface="Segoe UI"/>
              </a:rPr>
              <a:t> </a:t>
            </a:r>
            <a:r>
              <a:rPr lang="fr-FR" sz="2000" spc="-10" dirty="0">
                <a:latin typeface="Segoe UI"/>
                <a:cs typeface="Segoe UI"/>
              </a:rPr>
              <a:t>et </a:t>
            </a:r>
            <a:r>
              <a:rPr lang="fr-FR" sz="2000" spc="-20" dirty="0">
                <a:latin typeface="Segoe UI"/>
                <a:cs typeface="Segoe UI"/>
              </a:rPr>
              <a:t>reprogrammable).</a:t>
            </a:r>
            <a:endParaRPr lang="fr-FR" sz="2000" dirty="0">
              <a:latin typeface="Segoe UI"/>
              <a:cs typeface="Segoe UI"/>
            </a:endParaRPr>
          </a:p>
          <a:p>
            <a:pPr marL="241300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fr-FR" sz="2000" dirty="0">
                <a:latin typeface="Segoe UI"/>
                <a:cs typeface="Segoe UI"/>
              </a:rPr>
              <a:t>La</a:t>
            </a:r>
            <a:r>
              <a:rPr lang="fr-FR" sz="2000" spc="-25" dirty="0">
                <a:latin typeface="Segoe UI"/>
                <a:cs typeface="Segoe UI"/>
              </a:rPr>
              <a:t> </a:t>
            </a:r>
            <a:r>
              <a:rPr lang="fr-FR" sz="2000" spc="-15" dirty="0">
                <a:latin typeface="Segoe UI"/>
                <a:cs typeface="Segoe UI"/>
              </a:rPr>
              <a:t>technologie</a:t>
            </a:r>
            <a:r>
              <a:rPr lang="fr-FR" sz="2000" spc="10" dirty="0">
                <a:latin typeface="Segoe UI"/>
                <a:cs typeface="Segoe UI"/>
              </a:rPr>
              <a:t> </a:t>
            </a:r>
            <a:r>
              <a:rPr lang="fr-FR" sz="2000" spc="-15" dirty="0">
                <a:latin typeface="Segoe UI"/>
                <a:cs typeface="Segoe UI"/>
              </a:rPr>
              <a:t>utilisée</a:t>
            </a:r>
            <a:r>
              <a:rPr lang="fr-FR" sz="2000" spc="10" dirty="0">
                <a:latin typeface="Segoe UI"/>
                <a:cs typeface="Segoe UI"/>
              </a:rPr>
              <a:t> </a:t>
            </a:r>
            <a:r>
              <a:rPr lang="fr-FR" sz="2000" spc="-15" dirty="0">
                <a:latin typeface="Segoe UI"/>
                <a:cs typeface="Segoe UI"/>
              </a:rPr>
              <a:t>permet</a:t>
            </a:r>
            <a:r>
              <a:rPr lang="fr-FR" sz="2000" spc="-5" dirty="0">
                <a:latin typeface="Segoe UI"/>
                <a:cs typeface="Segoe UI"/>
              </a:rPr>
              <a:t> </a:t>
            </a:r>
            <a:r>
              <a:rPr lang="fr-FR" sz="2000" spc="-10" dirty="0">
                <a:latin typeface="Segoe UI"/>
                <a:cs typeface="Segoe UI"/>
              </a:rPr>
              <a:t>plus</a:t>
            </a:r>
            <a:r>
              <a:rPr lang="fr-FR" sz="2000" dirty="0">
                <a:latin typeface="Segoe UI"/>
                <a:cs typeface="Segoe UI"/>
              </a:rPr>
              <a:t> </a:t>
            </a:r>
            <a:r>
              <a:rPr lang="fr-FR" sz="2000" spc="-5" dirty="0">
                <a:latin typeface="Segoe UI"/>
                <a:cs typeface="Segoe UI"/>
              </a:rPr>
              <a:t>de</a:t>
            </a:r>
            <a:r>
              <a:rPr lang="fr-FR" sz="2000" spc="125" dirty="0">
                <a:latin typeface="Segoe UI"/>
                <a:cs typeface="Segoe UI"/>
              </a:rPr>
              <a:t> </a:t>
            </a:r>
            <a:r>
              <a:rPr lang="fr-FR" sz="2000" spc="-5" dirty="0">
                <a:solidFill>
                  <a:srgbClr val="FF0000"/>
                </a:solidFill>
                <a:latin typeface="Segoe UI"/>
                <a:cs typeface="Segoe UI"/>
              </a:rPr>
              <a:t>1000</a:t>
            </a:r>
            <a:r>
              <a:rPr lang="fr-FR" sz="2000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lang="fr-FR" sz="2000" spc="-155" dirty="0">
                <a:solidFill>
                  <a:srgbClr val="FF0000"/>
                </a:solidFill>
                <a:latin typeface="Segoe UI"/>
                <a:cs typeface="Segoe UI"/>
              </a:rPr>
              <a:t>cycles</a:t>
            </a:r>
            <a:r>
              <a:rPr lang="fr-FR" sz="2000" spc="-3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lang="fr-FR" sz="2000" spc="-150" dirty="0">
                <a:solidFill>
                  <a:srgbClr val="FF0000"/>
                </a:solidFill>
                <a:latin typeface="Segoe UI"/>
                <a:cs typeface="Segoe UI"/>
              </a:rPr>
              <a:t>d’e</a:t>
            </a:r>
            <a:r>
              <a:rPr lang="fr-FR" sz="2000" spc="-85" dirty="0">
                <a:solidFill>
                  <a:srgbClr val="FF0000"/>
                </a:solidFill>
                <a:latin typeface="Segoe UI"/>
                <a:cs typeface="Segoe UI"/>
              </a:rPr>
              <a:t>ffacement</a:t>
            </a:r>
            <a:r>
              <a:rPr lang="fr-FR" sz="2000" spc="-2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lang="fr-FR" sz="2000" spc="-10" dirty="0">
                <a:solidFill>
                  <a:srgbClr val="FF0000"/>
                </a:solidFill>
                <a:latin typeface="Segoe UI"/>
                <a:cs typeface="Segoe UI"/>
              </a:rPr>
              <a:t>et </a:t>
            </a:r>
            <a:r>
              <a:rPr lang="fr-FR" sz="2000" spc="-140" dirty="0">
                <a:solidFill>
                  <a:srgbClr val="FF0000"/>
                </a:solidFill>
                <a:latin typeface="Segoe UI"/>
                <a:cs typeface="Segoe UI"/>
              </a:rPr>
              <a:t>de </a:t>
            </a:r>
            <a:r>
              <a:rPr lang="fr-FR" sz="2000" spc="-80" dirty="0">
                <a:solidFill>
                  <a:srgbClr val="FF0000"/>
                </a:solidFill>
                <a:latin typeface="Segoe UI"/>
                <a:cs typeface="Segoe UI"/>
              </a:rPr>
              <a:t>programmation.</a:t>
            </a:r>
            <a:endParaRPr lang="fr-FR" sz="2000" dirty="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95481" y="6415836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dirty="0">
                <a:solidFill>
                  <a:srgbClr val="878787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722" y="2158951"/>
            <a:ext cx="2953204" cy="332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ject 3"/>
          <p:cNvPicPr/>
          <p:nvPr/>
        </p:nvPicPr>
        <p:blipFill rotWithShape="1">
          <a:blip r:embed="rId3"/>
          <a:srcRect r="53374"/>
          <a:stretch/>
        </p:blipFill>
        <p:spPr>
          <a:xfrm>
            <a:off x="10083064" y="1273073"/>
            <a:ext cx="1916430" cy="5160264"/>
          </a:xfrm>
          <a:prstGeom prst="rect">
            <a:avLst/>
          </a:prstGeom>
        </p:spPr>
      </p:pic>
      <p:sp>
        <p:nvSpPr>
          <p:cNvPr id="7" name="object 13"/>
          <p:cNvSpPr txBox="1"/>
          <p:nvPr/>
        </p:nvSpPr>
        <p:spPr>
          <a:xfrm>
            <a:off x="7993152" y="1741651"/>
            <a:ext cx="20891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>
                <a:latin typeface="Calibri"/>
                <a:cs typeface="Calibri"/>
              </a:rPr>
              <a:t>L'adresse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0000h </a:t>
            </a:r>
            <a:r>
              <a:rPr sz="2000" b="1" spc="-4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contient </a:t>
            </a:r>
            <a:r>
              <a:rPr sz="2000">
                <a:latin typeface="Calibri"/>
                <a:cs typeface="Calibri"/>
              </a:rPr>
              <a:t>le 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vecteur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du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-20">
                <a:solidFill>
                  <a:srgbClr val="EB7B2F"/>
                </a:solidFill>
                <a:latin typeface="Calibri"/>
                <a:cs typeface="Calibri"/>
              </a:rPr>
              <a:t>reset.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14"/>
          <p:cNvSpPr txBox="1"/>
          <p:nvPr/>
        </p:nvSpPr>
        <p:spPr>
          <a:xfrm>
            <a:off x="7919999" y="3617442"/>
            <a:ext cx="2025014" cy="1572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>
                <a:latin typeface="Calibri"/>
                <a:cs typeface="Calibri"/>
              </a:rPr>
              <a:t>L'ad</a:t>
            </a:r>
            <a:r>
              <a:rPr sz="2000" spc="-30">
                <a:latin typeface="Calibri"/>
                <a:cs typeface="Calibri"/>
              </a:rPr>
              <a:t>r</a:t>
            </a:r>
            <a:r>
              <a:rPr sz="2000">
                <a:latin typeface="Calibri"/>
                <a:cs typeface="Calibri"/>
              </a:rPr>
              <a:t>e</a:t>
            </a:r>
            <a:r>
              <a:rPr sz="2000" spc="-10">
                <a:latin typeface="Calibri"/>
                <a:cs typeface="Calibri"/>
              </a:rPr>
              <a:t>s</a:t>
            </a:r>
            <a:r>
              <a:rPr sz="2000" spc="-5">
                <a:latin typeface="Calibri"/>
                <a:cs typeface="Calibri"/>
              </a:rPr>
              <a:t>s</a:t>
            </a:r>
            <a:r>
              <a:rPr sz="2000">
                <a:latin typeface="Calibri"/>
                <a:cs typeface="Calibri"/>
              </a:rPr>
              <a:t>e</a:t>
            </a:r>
            <a:r>
              <a:rPr sz="2000" spc="-110"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0000"/>
                </a:solidFill>
                <a:latin typeface="Calibri"/>
                <a:cs typeface="Calibri"/>
              </a:rPr>
              <a:t>0004h  </a:t>
            </a:r>
            <a:r>
              <a:rPr sz="2000" spc="-20">
                <a:solidFill>
                  <a:srgbClr val="EB7B2F"/>
                </a:solidFill>
                <a:latin typeface="Calibri"/>
                <a:cs typeface="Calibri"/>
              </a:rPr>
              <a:t>réservée</a:t>
            </a:r>
            <a:r>
              <a:rPr sz="2000" spc="5">
                <a:solidFill>
                  <a:srgbClr val="EB7B2F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à 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l'uniq</a:t>
            </a:r>
            <a:r>
              <a:rPr sz="2000" spc="5">
                <a:latin typeface="Calibri"/>
                <a:cs typeface="Calibri"/>
              </a:rPr>
              <a:t>u</a:t>
            </a:r>
            <a:r>
              <a:rPr sz="2000">
                <a:latin typeface="Calibri"/>
                <a:cs typeface="Calibri"/>
              </a:rPr>
              <a:t>e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 spc="-30">
                <a:latin typeface="Calibri"/>
                <a:cs typeface="Calibri"/>
              </a:rPr>
              <a:t>v</a:t>
            </a:r>
            <a:r>
              <a:rPr sz="2000">
                <a:latin typeface="Calibri"/>
                <a:cs typeface="Calibri"/>
              </a:rPr>
              <a:t>ec</a:t>
            </a:r>
            <a:r>
              <a:rPr sz="2000" spc="-20">
                <a:latin typeface="Calibri"/>
                <a:cs typeface="Calibri"/>
              </a:rPr>
              <a:t>t</a:t>
            </a:r>
            <a:r>
              <a:rPr sz="2000">
                <a:latin typeface="Calibri"/>
                <a:cs typeface="Calibri"/>
              </a:rPr>
              <a:t>eur  </a:t>
            </a:r>
            <a:r>
              <a:rPr sz="2000" spc="-20">
                <a:latin typeface="Calibri"/>
                <a:cs typeface="Calibri"/>
              </a:rPr>
              <a:t>d'interruption.</a:t>
            </a:r>
            <a:endParaRPr sz="20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420"/>
              </a:spcBef>
            </a:pPr>
            <a:r>
              <a:rPr sz="1800" spc="-10">
                <a:latin typeface="Calibri"/>
                <a:cs typeface="Calibri"/>
              </a:rPr>
              <a:t>(</a:t>
            </a:r>
            <a:r>
              <a:rPr sz="1200">
                <a:latin typeface="Calibri"/>
                <a:cs typeface="Calibri"/>
              </a:rPr>
              <a:t>à</a:t>
            </a:r>
            <a:r>
              <a:rPr sz="1200" spc="-10">
                <a:latin typeface="Calibri"/>
                <a:cs typeface="Calibri"/>
              </a:rPr>
              <a:t> </a:t>
            </a:r>
            <a:r>
              <a:rPr sz="1200">
                <a:latin typeface="Calibri"/>
                <a:cs typeface="Calibri"/>
              </a:rPr>
              <a:t>t</a:t>
            </a:r>
            <a:r>
              <a:rPr sz="1200" spc="-25">
                <a:latin typeface="Calibri"/>
                <a:cs typeface="Calibri"/>
              </a:rPr>
              <a:t>r</a:t>
            </a:r>
            <a:r>
              <a:rPr sz="1200">
                <a:latin typeface="Calibri"/>
                <a:cs typeface="Calibri"/>
              </a:rPr>
              <a:t>ai</a:t>
            </a:r>
            <a:r>
              <a:rPr sz="1200" spc="-20">
                <a:latin typeface="Calibri"/>
                <a:cs typeface="Calibri"/>
              </a:rPr>
              <a:t>t</a:t>
            </a:r>
            <a:r>
              <a:rPr sz="1200">
                <a:latin typeface="Calibri"/>
                <a:cs typeface="Calibri"/>
              </a:rPr>
              <a:t>er</a:t>
            </a:r>
            <a:r>
              <a:rPr sz="1200" spc="-75">
                <a:latin typeface="Calibri"/>
                <a:cs typeface="Calibri"/>
              </a:rPr>
              <a:t> </a:t>
            </a:r>
            <a:r>
              <a:rPr sz="1200">
                <a:latin typeface="Calibri"/>
                <a:cs typeface="Calibri"/>
              </a:rPr>
              <a:t>ul</a:t>
            </a:r>
            <a:r>
              <a:rPr sz="1200" spc="-10">
                <a:latin typeface="Calibri"/>
                <a:cs typeface="Calibri"/>
              </a:rPr>
              <a:t>té</a:t>
            </a:r>
            <a:r>
              <a:rPr sz="1200" spc="-15">
                <a:latin typeface="Calibri"/>
                <a:cs typeface="Calibri"/>
              </a:rPr>
              <a:t>r</a:t>
            </a:r>
            <a:r>
              <a:rPr sz="1200">
                <a:latin typeface="Calibri"/>
                <a:cs typeface="Calibri"/>
              </a:rPr>
              <a:t>i</a:t>
            </a:r>
            <a:r>
              <a:rPr sz="1200" spc="-10">
                <a:latin typeface="Calibri"/>
                <a:cs typeface="Calibri"/>
              </a:rPr>
              <a:t>eu</a:t>
            </a:r>
            <a:r>
              <a:rPr sz="1200" spc="-25">
                <a:latin typeface="Calibri"/>
                <a:cs typeface="Calibri"/>
              </a:rPr>
              <a:t>r</a:t>
            </a:r>
            <a:r>
              <a:rPr sz="1200" spc="-10">
                <a:latin typeface="Calibri"/>
                <a:cs typeface="Calibri"/>
              </a:rPr>
              <a:t>e</a:t>
            </a:r>
            <a:r>
              <a:rPr sz="1200">
                <a:latin typeface="Calibri"/>
                <a:cs typeface="Calibri"/>
              </a:rPr>
              <a:t>m</a:t>
            </a:r>
            <a:r>
              <a:rPr sz="1200" spc="-10">
                <a:latin typeface="Calibri"/>
                <a:cs typeface="Calibri"/>
              </a:rPr>
              <a:t>e</a:t>
            </a:r>
            <a:r>
              <a:rPr sz="1200" spc="-20">
                <a:latin typeface="Calibri"/>
                <a:cs typeface="Calibri"/>
              </a:rPr>
              <a:t>n</a:t>
            </a:r>
            <a:r>
              <a:rPr sz="1200" spc="-10">
                <a:latin typeface="Calibri"/>
                <a:cs typeface="Calibri"/>
              </a:rPr>
              <a:t>t</a:t>
            </a:r>
            <a:r>
              <a:rPr sz="1800">
                <a:latin typeface="Calibri"/>
                <a:cs typeface="Calibri"/>
              </a:rPr>
              <a:t>)</a:t>
            </a:r>
          </a:p>
        </p:txBody>
      </p:sp>
      <p:sp>
        <p:nvSpPr>
          <p:cNvPr id="4" name="Curved Down Arrow 3"/>
          <p:cNvSpPr/>
          <p:nvPr/>
        </p:nvSpPr>
        <p:spPr>
          <a:xfrm>
            <a:off x="5656536" y="869364"/>
            <a:ext cx="5422903" cy="10582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3DE9-E8C7-A4BB-BE45-E94CE7AF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E64E-28A8-9FA7-8CE7-29494D76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F81E5-BE97-1366-13DE-F5247560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98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344" y="500966"/>
            <a:ext cx="961557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-5" dirty="0"/>
              <a:t>Adresses d’une case </a:t>
            </a:r>
            <a:r>
              <a:rPr lang="fr-FR" spc="-10" dirty="0"/>
              <a:t>m</a:t>
            </a:r>
            <a:r>
              <a:rPr spc="-10" dirty="0" err="1"/>
              <a:t>émoire</a:t>
            </a:r>
            <a:r>
              <a:rPr spc="-35" dirty="0"/>
              <a:t> </a:t>
            </a:r>
            <a:r>
              <a:rPr lang="fr-FR" spc="-35" dirty="0"/>
              <a:t>p</a:t>
            </a:r>
            <a:r>
              <a:rPr spc="-10" dirty="0" err="1"/>
              <a:t>rogramme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508386" y="260323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51561"/>
              </p:ext>
            </p:extLst>
          </p:nvPr>
        </p:nvGraphicFramePr>
        <p:xfrm>
          <a:off x="2609595" y="1817276"/>
          <a:ext cx="7910823" cy="1060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7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70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582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C7C30"/>
                      </a:solidFill>
                      <a:prstDash val="solid"/>
                    </a:lnR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EC7C30"/>
                      </a:solidFill>
                      <a:prstDash val="solid"/>
                    </a:lnR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247">
                <a:tc>
                  <a:txBody>
                    <a:bodyPr/>
                    <a:lstStyle/>
                    <a:p>
                      <a:pPr marL="48260">
                        <a:lnSpc>
                          <a:spcPts val="1355"/>
                        </a:lnSpc>
                        <a:spcBef>
                          <a:spcPts val="1100"/>
                        </a:spcBef>
                        <a:tabLst>
                          <a:tab pos="355600" algn="l"/>
                        </a:tabLst>
                      </a:pPr>
                      <a:r>
                        <a:rPr sz="180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	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R w="6350">
                      <a:solidFill>
                        <a:srgbClr val="EC7C3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456565" algn="ctr">
                        <a:lnSpc>
                          <a:spcPts val="1355"/>
                        </a:lnSpc>
                        <a:spcBef>
                          <a:spcPts val="1100"/>
                        </a:spcBef>
                      </a:pPr>
                      <a:r>
                        <a:rPr sz="180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74700">
                        <a:lnSpc>
                          <a:spcPts val="1355"/>
                        </a:lnSpc>
                        <a:spcBef>
                          <a:spcPts val="1100"/>
                        </a:spcBef>
                      </a:pPr>
                      <a:r>
                        <a:rPr sz="180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T w="19050">
                      <a:solidFill>
                        <a:srgbClr val="4471C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256269" y="267147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8868" y="1303766"/>
            <a:ext cx="10996442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ts val="2395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fr-FR" sz="2000" spc="-15" dirty="0">
                <a:latin typeface="Segoe UI"/>
                <a:cs typeface="Segoe UI"/>
              </a:rPr>
              <a:t>Largeur du bus @instruction : 13 </a:t>
            </a:r>
            <a:br>
              <a:rPr lang="fr-FR" sz="2000" spc="-15" dirty="0">
                <a:latin typeface="Segoe UI"/>
                <a:cs typeface="Segoe UI"/>
              </a:rPr>
            </a:br>
            <a:r>
              <a:rPr lang="fr-FR" sz="2000" spc="-15" dirty="0">
                <a:latin typeface="Segoe UI"/>
                <a:cs typeface="Segoe UI"/>
                <a:sym typeface="Wingdings" panose="05000000000000000000" pitchFamily="2" charset="2"/>
              </a:rPr>
              <a:t> </a:t>
            </a:r>
            <a:r>
              <a:rPr sz="2000" dirty="0">
                <a:latin typeface="Segoe UI"/>
                <a:cs typeface="Segoe UI"/>
              </a:rPr>
              <a:t>on </a:t>
            </a:r>
            <a:r>
              <a:rPr sz="2000" spc="-5" dirty="0" err="1">
                <a:latin typeface="Segoe UI"/>
                <a:cs typeface="Segoe UI"/>
              </a:rPr>
              <a:t>peut</a:t>
            </a:r>
            <a:r>
              <a:rPr sz="2000" spc="15" dirty="0">
                <a:latin typeface="Segoe UI"/>
                <a:cs typeface="Segoe UI"/>
              </a:rPr>
              <a:t> </a:t>
            </a:r>
            <a:r>
              <a:rPr lang="fr-FR" sz="2000" spc="15" dirty="0">
                <a:latin typeface="Segoe UI"/>
                <a:cs typeface="Segoe UI"/>
              </a:rPr>
              <a:t>adresser </a:t>
            </a:r>
            <a:r>
              <a:rPr sz="2000" dirty="0">
                <a:latin typeface="Segoe UI"/>
                <a:cs typeface="Segoe UI"/>
              </a:rPr>
              <a:t>2</a:t>
            </a:r>
            <a:r>
              <a:rPr sz="1950" baseline="21367" dirty="0">
                <a:latin typeface="Segoe UI"/>
                <a:cs typeface="Segoe UI"/>
              </a:rPr>
              <a:t>13</a:t>
            </a:r>
            <a:r>
              <a:rPr sz="1950" spc="502" baseline="21367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mots</a:t>
            </a:r>
            <a:r>
              <a:rPr lang="fr-FR" sz="2000" dirty="0">
                <a:latin typeface="Segoe UI"/>
                <a:cs typeface="Segoe UI"/>
              </a:rPr>
              <a:t> (instructions)</a:t>
            </a:r>
            <a:r>
              <a:rPr sz="2000" dirty="0">
                <a:latin typeface="Segoe UI"/>
                <a:cs typeface="Segoe UI"/>
              </a:rPr>
              <a:t>=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lang="fr-FR" sz="2000" dirty="0">
                <a:latin typeface="Segoe UI"/>
                <a:cs typeface="Segoe UI"/>
              </a:rPr>
              <a:t>2</a:t>
            </a:r>
            <a:r>
              <a:rPr lang="fr-FR" sz="2000" spc="-7" baseline="21367" dirty="0">
                <a:latin typeface="Segoe UI"/>
                <a:cs typeface="Segoe UI"/>
              </a:rPr>
              <a:t>3 </a:t>
            </a:r>
            <a:r>
              <a:rPr lang="fr-FR" sz="2000" spc="-7" dirty="0">
                <a:latin typeface="Segoe UI"/>
                <a:cs typeface="Segoe UI"/>
              </a:rPr>
              <a:t>x </a:t>
            </a:r>
            <a:r>
              <a:rPr sz="2000" dirty="0">
                <a:latin typeface="Segoe UI"/>
                <a:cs typeface="Segoe UI"/>
              </a:rPr>
              <a:t>2</a:t>
            </a:r>
            <a:r>
              <a:rPr sz="1950" baseline="21367" dirty="0">
                <a:latin typeface="Segoe UI"/>
                <a:cs typeface="Segoe UI"/>
              </a:rPr>
              <a:t>10</a:t>
            </a:r>
            <a:r>
              <a:rPr sz="1950" spc="247" baseline="21367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=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lang="fr-FR" sz="2000" spc="-10" dirty="0">
                <a:latin typeface="Segoe UI"/>
                <a:cs typeface="Segoe UI"/>
              </a:rPr>
              <a:t>8 x </a:t>
            </a:r>
            <a:r>
              <a:rPr sz="2000" spc="-5" dirty="0">
                <a:latin typeface="Segoe UI"/>
                <a:cs typeface="Segoe UI"/>
              </a:rPr>
              <a:t>1K=8k</a:t>
            </a:r>
            <a:r>
              <a:rPr lang="fr-FR" sz="2000" spc="-5" dirty="0">
                <a:latin typeface="Segoe UI"/>
                <a:cs typeface="Segoe UI"/>
              </a:rPr>
              <a:t> mots (taille max du programme)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5046" y="34233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09595" y="2636520"/>
          <a:ext cx="7910823" cy="10613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70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70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734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EC7C30"/>
                      </a:solidFill>
                      <a:prstDash val="solid"/>
                    </a:lnR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1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EC7C30"/>
                      </a:solidFill>
                      <a:prstDash val="solid"/>
                    </a:lnR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>
                        <a:lnSpc>
                          <a:spcPts val="1360"/>
                        </a:lnSpc>
                        <a:spcBef>
                          <a:spcPts val="1105"/>
                        </a:spcBef>
                        <a:tabLst>
                          <a:tab pos="354965" algn="l"/>
                        </a:tabLst>
                      </a:pPr>
                      <a:r>
                        <a:rPr sz="180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x	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R w="6350">
                      <a:solidFill>
                        <a:srgbClr val="EC7C3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447675" algn="ctr">
                        <a:lnSpc>
                          <a:spcPts val="1360"/>
                        </a:lnSpc>
                        <a:spcBef>
                          <a:spcPts val="1105"/>
                        </a:spcBef>
                      </a:pPr>
                      <a:r>
                        <a:rPr sz="180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75970">
                        <a:lnSpc>
                          <a:spcPts val="1360"/>
                        </a:lnSpc>
                        <a:spcBef>
                          <a:spcPts val="1105"/>
                        </a:spcBef>
                      </a:pPr>
                      <a:r>
                        <a:rPr sz="180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T w="19050">
                      <a:solidFill>
                        <a:srgbClr val="4471C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256269" y="349161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36617" y="4839607"/>
            <a:ext cx="6125845" cy="451484"/>
            <a:chOff x="4436617" y="4512055"/>
            <a:chExt cx="6125845" cy="451484"/>
          </a:xfrm>
        </p:grpSpPr>
        <p:sp>
          <p:nvSpPr>
            <p:cNvPr id="11" name="object 11"/>
            <p:cNvSpPr/>
            <p:nvPr/>
          </p:nvSpPr>
          <p:spPr>
            <a:xfrm>
              <a:off x="5069586" y="4524768"/>
              <a:ext cx="1215390" cy="413384"/>
            </a:xfrm>
            <a:custGeom>
              <a:avLst/>
              <a:gdLst/>
              <a:ahLst/>
              <a:cxnLst/>
              <a:rect l="l" t="t" r="r" b="b"/>
              <a:pathLst>
                <a:path w="1215389" h="413384">
                  <a:moveTo>
                    <a:pt x="1214907" y="0"/>
                  </a:moveTo>
                  <a:lnTo>
                    <a:pt x="607466" y="0"/>
                  </a:lnTo>
                  <a:lnTo>
                    <a:pt x="0" y="0"/>
                  </a:lnTo>
                  <a:lnTo>
                    <a:pt x="0" y="412864"/>
                  </a:lnTo>
                  <a:lnTo>
                    <a:pt x="607441" y="412864"/>
                  </a:lnTo>
                  <a:lnTo>
                    <a:pt x="1214907" y="412864"/>
                  </a:lnTo>
                  <a:lnTo>
                    <a:pt x="121490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69585" y="4518405"/>
              <a:ext cx="1215390" cy="438784"/>
            </a:xfrm>
            <a:custGeom>
              <a:avLst/>
              <a:gdLst/>
              <a:ahLst/>
              <a:cxnLst/>
              <a:rect l="l" t="t" r="r" b="b"/>
              <a:pathLst>
                <a:path w="1215389" h="438784">
                  <a:moveTo>
                    <a:pt x="0" y="0"/>
                  </a:moveTo>
                  <a:lnTo>
                    <a:pt x="0" y="438277"/>
                  </a:lnTo>
                </a:path>
                <a:path w="1215389" h="438784">
                  <a:moveTo>
                    <a:pt x="607440" y="0"/>
                  </a:moveTo>
                  <a:lnTo>
                    <a:pt x="607440" y="438277"/>
                  </a:lnTo>
                </a:path>
                <a:path w="1215389" h="438784">
                  <a:moveTo>
                    <a:pt x="1214881" y="0"/>
                  </a:moveTo>
                  <a:lnTo>
                    <a:pt x="1214881" y="4382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99477" y="4524768"/>
              <a:ext cx="1215390" cy="413384"/>
            </a:xfrm>
            <a:custGeom>
              <a:avLst/>
              <a:gdLst/>
              <a:ahLst/>
              <a:cxnLst/>
              <a:rect l="l" t="t" r="r" b="b"/>
              <a:pathLst>
                <a:path w="1215390" h="413384">
                  <a:moveTo>
                    <a:pt x="1214907" y="0"/>
                  </a:moveTo>
                  <a:lnTo>
                    <a:pt x="607466" y="0"/>
                  </a:lnTo>
                  <a:lnTo>
                    <a:pt x="0" y="0"/>
                  </a:lnTo>
                  <a:lnTo>
                    <a:pt x="0" y="412864"/>
                  </a:lnTo>
                  <a:lnTo>
                    <a:pt x="607441" y="412864"/>
                  </a:lnTo>
                  <a:lnTo>
                    <a:pt x="1214907" y="412864"/>
                  </a:lnTo>
                  <a:lnTo>
                    <a:pt x="121490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1908" y="4518405"/>
              <a:ext cx="3037840" cy="438784"/>
            </a:xfrm>
            <a:custGeom>
              <a:avLst/>
              <a:gdLst/>
              <a:ahLst/>
              <a:cxnLst/>
              <a:rect l="l" t="t" r="r" b="b"/>
              <a:pathLst>
                <a:path w="3037840" h="438784">
                  <a:moveTo>
                    <a:pt x="607568" y="0"/>
                  </a:moveTo>
                  <a:lnTo>
                    <a:pt x="607568" y="438277"/>
                  </a:lnTo>
                </a:path>
                <a:path w="3037840" h="438784">
                  <a:moveTo>
                    <a:pt x="1215009" y="0"/>
                  </a:moveTo>
                  <a:lnTo>
                    <a:pt x="1215009" y="438277"/>
                  </a:lnTo>
                </a:path>
                <a:path w="3037840" h="438784">
                  <a:moveTo>
                    <a:pt x="1822450" y="0"/>
                  </a:moveTo>
                  <a:lnTo>
                    <a:pt x="1822450" y="438277"/>
                  </a:lnTo>
                </a:path>
                <a:path w="3037840" h="438784">
                  <a:moveTo>
                    <a:pt x="0" y="0"/>
                  </a:moveTo>
                  <a:lnTo>
                    <a:pt x="0" y="438277"/>
                  </a:lnTo>
                </a:path>
                <a:path w="3037840" h="438784">
                  <a:moveTo>
                    <a:pt x="2429891" y="0"/>
                  </a:moveTo>
                  <a:lnTo>
                    <a:pt x="2429891" y="438277"/>
                  </a:lnTo>
                </a:path>
                <a:path w="3037840" h="438784">
                  <a:moveTo>
                    <a:pt x="3037459" y="0"/>
                  </a:moveTo>
                  <a:lnTo>
                    <a:pt x="3037459" y="43827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5667" y="4518405"/>
              <a:ext cx="6087745" cy="438784"/>
            </a:xfrm>
            <a:custGeom>
              <a:avLst/>
              <a:gdLst/>
              <a:ahLst/>
              <a:cxnLst/>
              <a:rect l="l" t="t" r="r" b="b"/>
              <a:pathLst>
                <a:path w="6087745" h="438784">
                  <a:moveTo>
                    <a:pt x="6350" y="0"/>
                  </a:moveTo>
                  <a:lnTo>
                    <a:pt x="6350" y="438277"/>
                  </a:lnTo>
                </a:path>
                <a:path w="6087745" h="438784">
                  <a:moveTo>
                    <a:pt x="6081141" y="0"/>
                  </a:moveTo>
                  <a:lnTo>
                    <a:pt x="6081141" y="438277"/>
                  </a:lnTo>
                </a:path>
                <a:path w="6087745" h="438784">
                  <a:moveTo>
                    <a:pt x="0" y="6350"/>
                  </a:moveTo>
                  <a:lnTo>
                    <a:pt x="6087491" y="6350"/>
                  </a:lnTo>
                </a:path>
              </a:pathLst>
            </a:custGeom>
            <a:ln w="127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5667" y="4937632"/>
              <a:ext cx="6087745" cy="0"/>
            </a:xfrm>
            <a:custGeom>
              <a:avLst/>
              <a:gdLst/>
              <a:ahLst/>
              <a:cxnLst/>
              <a:rect l="l" t="t" r="r" b="b"/>
              <a:pathLst>
                <a:path w="6087745">
                  <a:moveTo>
                    <a:pt x="0" y="0"/>
                  </a:moveTo>
                  <a:lnTo>
                    <a:pt x="6087491" y="0"/>
                  </a:lnTo>
                </a:path>
              </a:pathLst>
            </a:custGeom>
            <a:ln w="381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57763" y="4858658"/>
            <a:ext cx="605790" cy="38798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54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00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61534" y="48713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69228" y="48713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90817" y="4858658"/>
            <a:ext cx="594995" cy="38798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54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98258" y="4858658"/>
            <a:ext cx="594995" cy="38798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54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91932" y="48713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99373" y="487135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20708" y="4858658"/>
            <a:ext cx="594995" cy="38798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54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28150" y="4858658"/>
            <a:ext cx="594995" cy="38798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54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35718" y="4858658"/>
            <a:ext cx="594995" cy="38798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54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0"/>
              </a:spcBef>
            </a:pP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03245" y="4533665"/>
            <a:ext cx="5481955" cy="985519"/>
            <a:chOff x="2603245" y="4206113"/>
            <a:chExt cx="5481955" cy="985519"/>
          </a:xfrm>
        </p:grpSpPr>
        <p:sp>
          <p:nvSpPr>
            <p:cNvPr id="28" name="object 28"/>
            <p:cNvSpPr/>
            <p:nvPr/>
          </p:nvSpPr>
          <p:spPr>
            <a:xfrm>
              <a:off x="5663183" y="4209288"/>
              <a:ext cx="2418715" cy="979169"/>
            </a:xfrm>
            <a:custGeom>
              <a:avLst/>
              <a:gdLst/>
              <a:ahLst/>
              <a:cxnLst/>
              <a:rect l="l" t="t" r="r" b="b"/>
              <a:pathLst>
                <a:path w="2418715" h="979169">
                  <a:moveTo>
                    <a:pt x="0" y="42672"/>
                  </a:moveTo>
                  <a:lnTo>
                    <a:pt x="0" y="978788"/>
                  </a:lnTo>
                </a:path>
                <a:path w="2418715" h="979169">
                  <a:moveTo>
                    <a:pt x="2418588" y="0"/>
                  </a:moveTo>
                  <a:lnTo>
                    <a:pt x="2418588" y="978916"/>
                  </a:lnTo>
                </a:path>
              </a:pathLst>
            </a:custGeom>
            <a:ln w="634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15946" y="4554346"/>
              <a:ext cx="1824989" cy="370840"/>
            </a:xfrm>
            <a:custGeom>
              <a:avLst/>
              <a:gdLst/>
              <a:ahLst/>
              <a:cxnLst/>
              <a:rect l="l" t="t" r="r" b="b"/>
              <a:pathLst>
                <a:path w="1824989" h="370839">
                  <a:moveTo>
                    <a:pt x="60827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608279" y="370840"/>
                  </a:lnTo>
                  <a:lnTo>
                    <a:pt x="608279" y="0"/>
                  </a:lnTo>
                  <a:close/>
                </a:path>
                <a:path w="1824989" h="370839">
                  <a:moveTo>
                    <a:pt x="1824824" y="0"/>
                  </a:moveTo>
                  <a:lnTo>
                    <a:pt x="1216621" y="0"/>
                  </a:lnTo>
                  <a:lnTo>
                    <a:pt x="608330" y="0"/>
                  </a:lnTo>
                  <a:lnTo>
                    <a:pt x="608330" y="370840"/>
                  </a:lnTo>
                  <a:lnTo>
                    <a:pt x="1216533" y="370840"/>
                  </a:lnTo>
                  <a:lnTo>
                    <a:pt x="1824824" y="370840"/>
                  </a:lnTo>
                  <a:lnTo>
                    <a:pt x="1824824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24275" y="4547997"/>
              <a:ext cx="608330" cy="383540"/>
            </a:xfrm>
            <a:custGeom>
              <a:avLst/>
              <a:gdLst/>
              <a:ahLst/>
              <a:cxnLst/>
              <a:rect l="l" t="t" r="r" b="b"/>
              <a:pathLst>
                <a:path w="608329" h="383539">
                  <a:moveTo>
                    <a:pt x="0" y="0"/>
                  </a:moveTo>
                  <a:lnTo>
                    <a:pt x="0" y="383539"/>
                  </a:lnTo>
                </a:path>
                <a:path w="608329" h="383539">
                  <a:moveTo>
                    <a:pt x="608202" y="0"/>
                  </a:moveTo>
                  <a:lnTo>
                    <a:pt x="608202" y="38353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09595" y="4547997"/>
              <a:ext cx="1837689" cy="383540"/>
            </a:xfrm>
            <a:custGeom>
              <a:avLst/>
              <a:gdLst/>
              <a:ahLst/>
              <a:cxnLst/>
              <a:rect l="l" t="t" r="r" b="b"/>
              <a:pathLst>
                <a:path w="1837689" h="383539">
                  <a:moveTo>
                    <a:pt x="6350" y="0"/>
                  </a:moveTo>
                  <a:lnTo>
                    <a:pt x="6350" y="383539"/>
                  </a:lnTo>
                </a:path>
                <a:path w="1837689" h="383539">
                  <a:moveTo>
                    <a:pt x="1831213" y="0"/>
                  </a:moveTo>
                  <a:lnTo>
                    <a:pt x="1831213" y="383539"/>
                  </a:lnTo>
                </a:path>
                <a:path w="1837689" h="383539">
                  <a:moveTo>
                    <a:pt x="0" y="6350"/>
                  </a:moveTo>
                  <a:lnTo>
                    <a:pt x="1837563" y="6350"/>
                  </a:lnTo>
                </a:path>
                <a:path w="1837689" h="383539">
                  <a:moveTo>
                    <a:pt x="0" y="377189"/>
                  </a:moveTo>
                  <a:lnTo>
                    <a:pt x="1837563" y="377189"/>
                  </a:lnTo>
                </a:path>
              </a:pathLst>
            </a:custGeom>
            <a:ln w="12701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598034" y="539154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27089" y="539154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56269" y="539154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2647" y="3988689"/>
            <a:ext cx="11851973" cy="1695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2000" spc="-5" dirty="0">
                <a:latin typeface="Segoe UI"/>
                <a:cs typeface="Segoe UI"/>
              </a:rPr>
              <a:t>Dans le PIC16F84: </a:t>
            </a:r>
          </a:p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lang="fr-FR" sz="2000" spc="-5" dirty="0">
                <a:latin typeface="Segoe UI"/>
                <a:cs typeface="Segoe UI"/>
              </a:rPr>
              <a:t>La mémoire programme FLASH implanté physiquement est de </a:t>
            </a:r>
            <a:r>
              <a:rPr sz="2000" b="1" spc="-5" dirty="0">
                <a:latin typeface="Segoe UI"/>
                <a:cs typeface="Segoe UI"/>
              </a:rPr>
              <a:t>1K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spc="5" dirty="0">
                <a:latin typeface="Segoe UI"/>
                <a:cs typeface="Segoe UI"/>
              </a:rPr>
              <a:t>=</a:t>
            </a:r>
            <a:r>
              <a:rPr sz="2000" b="1" dirty="0">
                <a:latin typeface="Segoe UI"/>
                <a:cs typeface="Segoe UI"/>
              </a:rPr>
              <a:t> </a:t>
            </a:r>
            <a:r>
              <a:rPr sz="2000" b="1" spc="15" dirty="0">
                <a:latin typeface="Segoe UI"/>
                <a:cs typeface="Segoe UI"/>
              </a:rPr>
              <a:t>2</a:t>
            </a:r>
            <a:r>
              <a:rPr sz="1950" b="1" spc="22" baseline="21367" dirty="0">
                <a:latin typeface="Segoe UI"/>
                <a:cs typeface="Segoe UI"/>
              </a:rPr>
              <a:t>10</a:t>
            </a:r>
            <a:r>
              <a:rPr sz="1950" b="1" spc="247" baseline="21367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=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lang="fr-FR" sz="2000" b="1" spc="-5" dirty="0">
                <a:latin typeface="Segoe UI"/>
                <a:cs typeface="Segoe UI"/>
              </a:rPr>
              <a:t>1024 Instructions au max</a:t>
            </a:r>
            <a:endParaRPr sz="2000" dirty="0">
              <a:latin typeface="Segoe UI"/>
              <a:cs typeface="Segoe UI"/>
            </a:endParaRPr>
          </a:p>
          <a:p>
            <a:pPr marR="412750">
              <a:lnSpc>
                <a:spcPct val="100000"/>
              </a:lnSpc>
              <a:spcBef>
                <a:spcPts val="2275"/>
              </a:spcBef>
              <a:tabLst>
                <a:tab pos="607695" algn="l"/>
              </a:tabLst>
            </a:pPr>
            <a:r>
              <a:rPr lang="fr-FR" sz="1800" b="1" spc="-5" dirty="0">
                <a:latin typeface="Arial"/>
                <a:cs typeface="Arial"/>
              </a:rPr>
              <a:t>			            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lang="fr-FR" b="1" spc="-5" dirty="0">
                <a:latin typeface="Arial"/>
                <a:cs typeface="Arial"/>
              </a:rPr>
              <a:t>      </a:t>
            </a:r>
            <a:r>
              <a:rPr sz="1800" b="1" spc="-5" dirty="0"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  <a:p>
            <a:pPr marL="2125345">
              <a:lnSpc>
                <a:spcPct val="100000"/>
              </a:lnSpc>
              <a:spcBef>
                <a:spcPts val="1630"/>
              </a:spcBef>
              <a:tabLst>
                <a:tab pos="2777490" algn="l"/>
              </a:tabLst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0x	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38828" y="4909966"/>
            <a:ext cx="60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 flipH="1">
            <a:off x="3215639" y="4577987"/>
            <a:ext cx="0" cy="979169"/>
          </a:xfrm>
          <a:custGeom>
            <a:avLst/>
            <a:gdLst/>
            <a:ahLst/>
            <a:cxnLst/>
            <a:rect l="l" t="t" r="r" b="b"/>
            <a:pathLst>
              <a:path h="979169">
                <a:moveTo>
                  <a:pt x="0" y="0"/>
                </a:moveTo>
                <a:lnTo>
                  <a:pt x="0" y="978915"/>
                </a:lnTo>
              </a:path>
            </a:pathLst>
          </a:custGeom>
          <a:ln w="6345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3593591" y="5652363"/>
          <a:ext cx="4704080" cy="1010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2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>
                          <a:latin typeface="Arial"/>
                          <a:cs typeface="Arial"/>
                        </a:rPr>
                        <a:t>Adresse</a:t>
                      </a:r>
                      <a:r>
                        <a:rPr sz="1800" b="1" spc="15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-25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latin typeface="Arial"/>
                          <a:cs typeface="Arial"/>
                        </a:rPr>
                        <a:t>début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0">
                          <a:latin typeface="Arial"/>
                          <a:cs typeface="Arial"/>
                        </a:rPr>
                        <a:t>Adresse</a:t>
                      </a:r>
                      <a:r>
                        <a:rPr sz="1800" b="1" spc="15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latin typeface="Arial"/>
                          <a:cs typeface="Arial"/>
                        </a:rPr>
                        <a:t>de</a:t>
                      </a:r>
                      <a:r>
                        <a:rPr sz="1800" b="1" spc="-25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latin typeface="Arial"/>
                          <a:cs typeface="Arial"/>
                        </a:rPr>
                        <a:t>fin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0x0000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5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0000h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0x03FF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03FFh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164084" y="2182495"/>
            <a:ext cx="194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solidFill>
                  <a:srgbClr val="2E5496"/>
                </a:solidFill>
                <a:latin typeface="Calibri"/>
                <a:cs typeface="Calibri"/>
              </a:rPr>
              <a:t>1ere</a:t>
            </a:r>
            <a:r>
              <a:rPr sz="1800" spc="-2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5">
                <a:solidFill>
                  <a:srgbClr val="2E5496"/>
                </a:solidFill>
                <a:latin typeface="Calibri"/>
                <a:cs typeface="Calibri"/>
              </a:rPr>
              <a:t>adresse</a:t>
            </a:r>
            <a:r>
              <a:rPr sz="1800" spc="-35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C00000"/>
                </a:solidFill>
                <a:latin typeface="Calibri"/>
                <a:cs typeface="Calibri"/>
              </a:rPr>
              <a:t>0x0000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088" y="3449828"/>
            <a:ext cx="2288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2E5496"/>
                </a:solidFill>
                <a:latin typeface="Calibri"/>
                <a:cs typeface="Calibri"/>
              </a:rPr>
              <a:t>dernière</a:t>
            </a:r>
            <a:r>
              <a:rPr sz="1800" spc="-2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spc="-5" dirty="0" err="1">
                <a:solidFill>
                  <a:srgbClr val="2E5496"/>
                </a:solidFill>
                <a:latin typeface="Calibri"/>
                <a:cs typeface="Calibri"/>
              </a:rPr>
              <a:t>adresse</a:t>
            </a:r>
            <a:r>
              <a:rPr sz="1800" spc="-2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0x1FFF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2" name="object 3"/>
          <p:cNvSpPr txBox="1"/>
          <p:nvPr/>
        </p:nvSpPr>
        <p:spPr>
          <a:xfrm>
            <a:off x="11093957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6286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0333" y="537242"/>
            <a:ext cx="1071665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-10" dirty="0"/>
              <a:t>C</a:t>
            </a:r>
            <a:r>
              <a:rPr spc="-10" dirty="0" err="1"/>
              <a:t>ase</a:t>
            </a:r>
            <a:r>
              <a:rPr spc="-10" dirty="0"/>
              <a:t> </a:t>
            </a:r>
            <a:r>
              <a:rPr spc="-10" dirty="0" err="1"/>
              <a:t>mémoire</a:t>
            </a:r>
            <a:r>
              <a:rPr spc="-10" dirty="0"/>
              <a:t> </a:t>
            </a:r>
            <a:r>
              <a:rPr spc="-10" dirty="0" err="1"/>
              <a:t>programme</a:t>
            </a:r>
            <a:endParaRPr spc="-10" dirty="0"/>
          </a:p>
        </p:txBody>
      </p:sp>
      <p:sp>
        <p:nvSpPr>
          <p:cNvPr id="29" name="object 2"/>
          <p:cNvSpPr txBox="1"/>
          <p:nvPr/>
        </p:nvSpPr>
        <p:spPr>
          <a:xfrm>
            <a:off x="714587" y="1607566"/>
            <a:ext cx="10562167" cy="376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fr-FR" sz="2000" dirty="0">
                <a:latin typeface="Calibri"/>
                <a:cs typeface="Calibri"/>
              </a:rPr>
              <a:t>Une instruction est codée en 14 bits et comporte: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cs typeface="Calibri"/>
              </a:rPr>
              <a:t>L’OPCODE: spécifie le type d’instruction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Calibri"/>
                <a:cs typeface="Calibri"/>
              </a:rPr>
              <a:t>Une ou deux opérandes selon l’opération</a:t>
            </a:r>
          </a:p>
          <a:p>
            <a:endParaRPr lang="fr-FR" sz="2000" dirty="0">
              <a:latin typeface="Calibri"/>
              <a:cs typeface="Calibri"/>
            </a:endParaRPr>
          </a:p>
          <a:p>
            <a:r>
              <a:rPr lang="fr-FR" sz="2000" u="sng" dirty="0">
                <a:latin typeface="Calibri"/>
                <a:cs typeface="Calibri"/>
              </a:rPr>
              <a:t>Exemple</a:t>
            </a:r>
            <a:r>
              <a:rPr lang="fr-FR" sz="2000" dirty="0">
                <a:latin typeface="Calibri"/>
                <a:cs typeface="Calibri"/>
              </a:rPr>
              <a:t>: </a:t>
            </a:r>
            <a:r>
              <a:rPr lang="fr-FR" sz="2000" b="1" dirty="0">
                <a:latin typeface="Calibri"/>
                <a:cs typeface="Calibri"/>
              </a:rPr>
              <a:t>Charger une valeur immédiate dans un registre</a:t>
            </a:r>
          </a:p>
          <a:p>
            <a:r>
              <a:rPr lang="fr-FR" sz="2000" b="1" dirty="0">
                <a:latin typeface="Calibri"/>
                <a:cs typeface="Calibri"/>
              </a:rPr>
              <a:t>En langage C:  </a:t>
            </a:r>
            <a:r>
              <a:rPr lang="fr-FR" sz="2000" b="1" dirty="0">
                <a:solidFill>
                  <a:srgbClr val="FF0000"/>
                </a:solidFill>
                <a:cs typeface="Calibri"/>
              </a:rPr>
              <a:t>REGISTRE = 0x8C </a:t>
            </a:r>
            <a:r>
              <a:rPr lang="fr-FR" sz="2000" b="1" dirty="0">
                <a:cs typeface="Calibri"/>
              </a:rPr>
              <a:t>;</a:t>
            </a:r>
          </a:p>
          <a:p>
            <a:endParaRPr lang="fr-FR" sz="2000" dirty="0">
              <a:cs typeface="Calibri"/>
            </a:endParaRPr>
          </a:p>
          <a:p>
            <a:r>
              <a:rPr lang="fr-FR" sz="2000" dirty="0">
                <a:solidFill>
                  <a:srgbClr val="FF0000"/>
                </a:solidFill>
                <a:cs typeface="Calibri"/>
              </a:rPr>
              <a:t>MOVLW</a:t>
            </a:r>
            <a:r>
              <a:rPr lang="fr-FR" sz="2000" dirty="0">
                <a:cs typeface="Calibri"/>
              </a:rPr>
              <a:t> </a:t>
            </a:r>
            <a:r>
              <a:rPr lang="fr-FR" sz="2000" dirty="0">
                <a:solidFill>
                  <a:schemeClr val="accent1"/>
                </a:solidFill>
                <a:cs typeface="Calibri"/>
              </a:rPr>
              <a:t>B'10001100</a:t>
            </a:r>
            <a:r>
              <a:rPr lang="fr-FR" sz="2000" dirty="0">
                <a:cs typeface="Calibri"/>
              </a:rPr>
              <a:t>' ; W = B'10001100’</a:t>
            </a:r>
            <a:endParaRPr lang="fr-FR" sz="2000" dirty="0">
              <a:latin typeface="Calibri"/>
              <a:cs typeface="Calibri"/>
            </a:endParaRPr>
          </a:p>
          <a:p>
            <a:r>
              <a:rPr lang="fr-FR" sz="2000" dirty="0">
                <a:solidFill>
                  <a:srgbClr val="FF0000"/>
                </a:solidFill>
                <a:latin typeface="Calibri"/>
                <a:cs typeface="Calibri"/>
              </a:rPr>
              <a:t>MOVWF</a:t>
            </a:r>
            <a:r>
              <a:rPr lang="fr-FR" sz="2000" dirty="0">
                <a:latin typeface="Calibri"/>
                <a:cs typeface="Calibri"/>
              </a:rPr>
              <a:t> </a:t>
            </a:r>
            <a:r>
              <a:rPr lang="fr-FR" sz="2000" dirty="0">
                <a:solidFill>
                  <a:srgbClr val="00B050"/>
                </a:solidFill>
                <a:latin typeface="Calibri"/>
                <a:cs typeface="Calibri"/>
              </a:rPr>
              <a:t>REGISTRE</a:t>
            </a:r>
            <a:r>
              <a:rPr lang="fr-FR" sz="2000" dirty="0">
                <a:latin typeface="Calibri"/>
                <a:cs typeface="Calibri"/>
              </a:rPr>
              <a:t> ; (REGISTRE) = B'10001100' = 0x8C = D'140'</a:t>
            </a:r>
          </a:p>
          <a:p>
            <a:endParaRPr lang="fr-FR" sz="2000" dirty="0">
              <a:latin typeface="Calibri"/>
              <a:cs typeface="Calibri"/>
            </a:endParaRPr>
          </a:p>
          <a:p>
            <a:endParaRPr lang="fr-FR"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50"/>
          <a:stretch/>
        </p:blipFill>
        <p:spPr bwMode="auto">
          <a:xfrm>
            <a:off x="7187840" y="525799"/>
            <a:ext cx="4755434" cy="605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88876"/>
              </p:ext>
            </p:extLst>
          </p:nvPr>
        </p:nvGraphicFramePr>
        <p:xfrm>
          <a:off x="982601" y="5069264"/>
          <a:ext cx="47718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29691"/>
              </p:ext>
            </p:extLst>
          </p:nvPr>
        </p:nvGraphicFramePr>
        <p:xfrm>
          <a:off x="977343" y="5600027"/>
          <a:ext cx="47718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8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Connecteur droit avec flèche 31"/>
          <p:cNvCxnSpPr/>
          <p:nvPr/>
        </p:nvCxnSpPr>
        <p:spPr>
          <a:xfrm flipH="1">
            <a:off x="5868538" y="4729655"/>
            <a:ext cx="1951160" cy="4837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5995670" y="1371600"/>
            <a:ext cx="1824029" cy="43604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ccolade ouvrante 39"/>
          <p:cNvSpPr/>
          <p:nvPr/>
        </p:nvSpPr>
        <p:spPr>
          <a:xfrm rot="16200000">
            <a:off x="1909756" y="5158537"/>
            <a:ext cx="127268" cy="2011892"/>
          </a:xfrm>
          <a:prstGeom prst="leftBrace">
            <a:avLst>
              <a:gd name="adj1" fmla="val 4583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6" name="Accolade ouvrante 45"/>
          <p:cNvSpPr/>
          <p:nvPr/>
        </p:nvSpPr>
        <p:spPr>
          <a:xfrm rot="16200000">
            <a:off x="4502615" y="5012839"/>
            <a:ext cx="127268" cy="2299618"/>
          </a:xfrm>
          <a:prstGeom prst="leftBrace">
            <a:avLst>
              <a:gd name="adj1" fmla="val 45836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7" name="Accolade ouvrante 46"/>
          <p:cNvSpPr/>
          <p:nvPr/>
        </p:nvSpPr>
        <p:spPr>
          <a:xfrm rot="16200000">
            <a:off x="3147037" y="5983074"/>
            <a:ext cx="115699" cy="362820"/>
          </a:xfrm>
          <a:prstGeom prst="leftBrace">
            <a:avLst>
              <a:gd name="adj1" fmla="val 45836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1522325" y="6240854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689609" y="6240854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Opérande 1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111450" y="6240854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Opérande 2</a:t>
            </a:r>
          </a:p>
        </p:txBody>
      </p:sp>
      <p:sp>
        <p:nvSpPr>
          <p:cNvPr id="51" name="Accolade ouvrante 50"/>
          <p:cNvSpPr/>
          <p:nvPr/>
        </p:nvSpPr>
        <p:spPr>
          <a:xfrm rot="5400000">
            <a:off x="1936372" y="3951356"/>
            <a:ext cx="127268" cy="2011892"/>
          </a:xfrm>
          <a:prstGeom prst="leftBrace">
            <a:avLst>
              <a:gd name="adj1" fmla="val 4583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2" name="Accolade ouvrante 51"/>
          <p:cNvSpPr/>
          <p:nvPr/>
        </p:nvSpPr>
        <p:spPr>
          <a:xfrm rot="5400000">
            <a:off x="4337962" y="3642840"/>
            <a:ext cx="115699" cy="2640496"/>
          </a:xfrm>
          <a:prstGeom prst="leftBrace">
            <a:avLst>
              <a:gd name="adj1" fmla="val 45836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1393002" y="454498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652107" y="4524336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Opérande 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3957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30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01598" y="308332"/>
            <a:ext cx="2656032" cy="100908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93730" y="2177101"/>
            <a:ext cx="12151360" cy="1365885"/>
            <a:chOff x="45527" y="1435415"/>
            <a:chExt cx="12151360" cy="1365885"/>
          </a:xfrm>
        </p:grpSpPr>
        <p:sp>
          <p:nvSpPr>
            <p:cNvPr id="4" name="object 4"/>
            <p:cNvSpPr/>
            <p:nvPr/>
          </p:nvSpPr>
          <p:spPr>
            <a:xfrm>
              <a:off x="50292" y="1440179"/>
              <a:ext cx="12141835" cy="1356360"/>
            </a:xfrm>
            <a:custGeom>
              <a:avLst/>
              <a:gdLst/>
              <a:ahLst/>
              <a:cxnLst/>
              <a:rect l="l" t="t" r="r" b="b"/>
              <a:pathLst>
                <a:path w="12141835" h="1356360">
                  <a:moveTo>
                    <a:pt x="0" y="1356360"/>
                  </a:moveTo>
                  <a:lnTo>
                    <a:pt x="12141708" y="1356360"/>
                  </a:lnTo>
                  <a:lnTo>
                    <a:pt x="12141708" y="0"/>
                  </a:lnTo>
                  <a:lnTo>
                    <a:pt x="0" y="0"/>
                  </a:lnTo>
                  <a:lnTo>
                    <a:pt x="0" y="135636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2" y="1440179"/>
              <a:ext cx="12141835" cy="1356360"/>
            </a:xfrm>
            <a:custGeom>
              <a:avLst/>
              <a:gdLst/>
              <a:ahLst/>
              <a:cxnLst/>
              <a:rect l="l" t="t" r="r" b="b"/>
              <a:pathLst>
                <a:path w="12141835" h="1356360">
                  <a:moveTo>
                    <a:pt x="0" y="1356360"/>
                  </a:moveTo>
                  <a:lnTo>
                    <a:pt x="12141708" y="1356360"/>
                  </a:lnTo>
                </a:path>
                <a:path w="12141835" h="1356360">
                  <a:moveTo>
                    <a:pt x="12141708" y="0"/>
                  </a:moveTo>
                  <a:lnTo>
                    <a:pt x="0" y="0"/>
                  </a:lnTo>
                  <a:lnTo>
                    <a:pt x="0" y="135636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109106" y="2828731"/>
            <a:ext cx="330835" cy="311150"/>
          </a:xfrm>
          <a:custGeom>
            <a:avLst/>
            <a:gdLst/>
            <a:ahLst/>
            <a:cxnLst/>
            <a:rect l="l" t="t" r="r" b="b"/>
            <a:pathLst>
              <a:path w="330835" h="311150">
                <a:moveTo>
                  <a:pt x="165353" y="0"/>
                </a:moveTo>
                <a:lnTo>
                  <a:pt x="113092" y="7924"/>
                </a:lnTo>
                <a:lnTo>
                  <a:pt x="67702" y="29992"/>
                </a:lnTo>
                <a:lnTo>
                  <a:pt x="31906" y="63642"/>
                </a:lnTo>
                <a:lnTo>
                  <a:pt x="8430" y="106314"/>
                </a:lnTo>
                <a:lnTo>
                  <a:pt x="0" y="155447"/>
                </a:lnTo>
                <a:lnTo>
                  <a:pt x="8430" y="204581"/>
                </a:lnTo>
                <a:lnTo>
                  <a:pt x="31906" y="247253"/>
                </a:lnTo>
                <a:lnTo>
                  <a:pt x="67702" y="280903"/>
                </a:lnTo>
                <a:lnTo>
                  <a:pt x="113092" y="302971"/>
                </a:lnTo>
                <a:lnTo>
                  <a:pt x="165353" y="310895"/>
                </a:lnTo>
                <a:lnTo>
                  <a:pt x="217615" y="302971"/>
                </a:lnTo>
                <a:lnTo>
                  <a:pt x="263005" y="280903"/>
                </a:lnTo>
                <a:lnTo>
                  <a:pt x="298801" y="247253"/>
                </a:lnTo>
                <a:lnTo>
                  <a:pt x="322277" y="204581"/>
                </a:lnTo>
                <a:lnTo>
                  <a:pt x="330707" y="155447"/>
                </a:lnTo>
                <a:lnTo>
                  <a:pt x="322277" y="106314"/>
                </a:lnTo>
                <a:lnTo>
                  <a:pt x="298801" y="63642"/>
                </a:lnTo>
                <a:lnTo>
                  <a:pt x="263005" y="29992"/>
                </a:lnTo>
                <a:lnTo>
                  <a:pt x="217615" y="7924"/>
                </a:lnTo>
                <a:lnTo>
                  <a:pt x="1653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12890" y="2549254"/>
            <a:ext cx="10612192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fr-FR" spc="-5" dirty="0"/>
              <a:t>La</a:t>
            </a:r>
            <a:r>
              <a:rPr lang="fr-FR" dirty="0"/>
              <a:t> </a:t>
            </a:r>
            <a:r>
              <a:rPr lang="fr-FR" spc="-10" dirty="0"/>
              <a:t>compteur ordinal </a:t>
            </a:r>
            <a:r>
              <a:rPr lang="fr-FR" dirty="0"/>
              <a:t>&amp; le registre d’instruction</a:t>
            </a:r>
            <a:endParaRPr spc="-10" dirty="0">
              <a:solidFill>
                <a:srgbClr val="000000"/>
              </a:solidFill>
            </a:endParaRPr>
          </a:p>
        </p:txBody>
      </p:sp>
      <p:pic>
        <p:nvPicPr>
          <p:cNvPr id="16" name="object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35402" y="4374617"/>
            <a:ext cx="4233672" cy="2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1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846" y="641949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dirty="0">
                <a:solidFill>
                  <a:srgbClr val="878787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9480" y="1368630"/>
            <a:ext cx="4110228" cy="5160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8657" y="1606422"/>
            <a:ext cx="4736465" cy="1462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1800" b="1" spc="-15" dirty="0" err="1">
                <a:solidFill>
                  <a:srgbClr val="FF0000"/>
                </a:solidFill>
                <a:latin typeface="Segoe UI"/>
                <a:cs typeface="Segoe UI"/>
              </a:rPr>
              <a:t>compteur</a:t>
            </a:r>
            <a:r>
              <a:rPr sz="1800" b="1" spc="-5" dirty="0">
                <a:solidFill>
                  <a:srgbClr val="FF0000"/>
                </a:solidFill>
                <a:latin typeface="Segoe UI"/>
                <a:cs typeface="Segoe UI"/>
              </a:rPr>
              <a:t> ordinal</a:t>
            </a:r>
            <a:r>
              <a:rPr sz="18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5" dirty="0" err="1">
                <a:solidFill>
                  <a:srgbClr val="FF0000"/>
                </a:solidFill>
                <a:latin typeface="Segoe UI"/>
                <a:cs typeface="Segoe UI"/>
              </a:rPr>
              <a:t>ou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Segoe UI"/>
                <a:cs typeface="Segoe UI"/>
              </a:rPr>
              <a:t>Program</a:t>
            </a:r>
            <a:r>
              <a:rPr sz="1800" b="1" spc="-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Segoe UI"/>
                <a:cs typeface="Segoe UI"/>
              </a:rPr>
              <a:t>Counter</a:t>
            </a:r>
            <a:r>
              <a:rPr sz="1800" b="1" spc="-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Segoe UI"/>
                <a:cs typeface="Segoe UI"/>
              </a:rPr>
              <a:t>PC</a:t>
            </a:r>
            <a:endParaRPr sz="1800" dirty="0">
              <a:latin typeface="Segoe UI"/>
              <a:cs typeface="Segoe UI"/>
            </a:endParaRPr>
          </a:p>
          <a:p>
            <a:pPr marL="12700" marR="6985">
              <a:lnSpc>
                <a:spcPct val="106100"/>
              </a:lnSpc>
              <a:spcBef>
                <a:spcPts val="1190"/>
              </a:spcBef>
            </a:pPr>
            <a:r>
              <a:rPr sz="1800" dirty="0">
                <a:latin typeface="Segoe UI"/>
                <a:cs typeface="Segoe UI"/>
              </a:rPr>
              <a:t>*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u="heavy" spc="-60" dirty="0" err="1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R</a:t>
            </a:r>
            <a:r>
              <a:rPr sz="1800" u="heavy" spc="-15" dirty="0" err="1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ô</a:t>
            </a:r>
            <a:r>
              <a:rPr sz="1800" u="heavy" spc="-20" dirty="0" err="1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le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: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20" dirty="0" err="1">
                <a:latin typeface="Segoe UI"/>
                <a:cs typeface="Segoe UI"/>
              </a:rPr>
              <a:t>c</a:t>
            </a:r>
            <a:r>
              <a:rPr sz="1800" spc="-15" dirty="0" err="1">
                <a:latin typeface="Segoe UI"/>
                <a:cs typeface="Segoe UI"/>
              </a:rPr>
              <a:t>ont</a:t>
            </a:r>
            <a:r>
              <a:rPr sz="1800" spc="-20" dirty="0" err="1">
                <a:latin typeface="Segoe UI"/>
                <a:cs typeface="Segoe UI"/>
              </a:rPr>
              <a:t>ie</a:t>
            </a:r>
            <a:r>
              <a:rPr sz="1800" spc="-15" dirty="0" err="1">
                <a:latin typeface="Segoe UI"/>
                <a:cs typeface="Segoe UI"/>
              </a:rPr>
              <a:t>n</a:t>
            </a:r>
            <a:r>
              <a:rPr sz="1800" dirty="0" err="1">
                <a:latin typeface="Segoe UI"/>
                <a:cs typeface="Segoe UI"/>
              </a:rPr>
              <a:t>t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25" dirty="0" err="1">
                <a:latin typeface="Segoe UI"/>
                <a:cs typeface="Segoe UI"/>
              </a:rPr>
              <a:t>t</a:t>
            </a:r>
            <a:r>
              <a:rPr sz="1800" spc="-15" dirty="0" err="1">
                <a:latin typeface="Segoe UI"/>
                <a:cs typeface="Segoe UI"/>
              </a:rPr>
              <a:t>ou</a:t>
            </a:r>
            <a:r>
              <a:rPr sz="1800" spc="-20" dirty="0" err="1">
                <a:latin typeface="Segoe UI"/>
                <a:cs typeface="Segoe UI"/>
              </a:rPr>
              <a:t>j</a:t>
            </a:r>
            <a:r>
              <a:rPr sz="1800" spc="-15" dirty="0" err="1">
                <a:latin typeface="Segoe UI"/>
                <a:cs typeface="Segoe UI"/>
              </a:rPr>
              <a:t>ou</a:t>
            </a:r>
            <a:r>
              <a:rPr sz="1800" dirty="0" err="1">
                <a:latin typeface="Segoe UI"/>
                <a:cs typeface="Segoe UI"/>
              </a:rPr>
              <a:t>rs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b="1" spc="-130" dirty="0" err="1">
                <a:latin typeface="Segoe UI"/>
                <a:cs typeface="Segoe UI"/>
              </a:rPr>
              <a:t>l</a:t>
            </a:r>
            <a:r>
              <a:rPr sz="1800" b="1" spc="-215" dirty="0" err="1">
                <a:latin typeface="Segoe UI"/>
                <a:cs typeface="Segoe UI"/>
              </a:rPr>
              <a:t>’</a:t>
            </a:r>
            <a:r>
              <a:rPr sz="1800" b="1" spc="-130" dirty="0" err="1">
                <a:latin typeface="Segoe UI"/>
                <a:cs typeface="Segoe UI"/>
              </a:rPr>
              <a:t>ad</a:t>
            </a:r>
            <a:r>
              <a:rPr sz="1800" b="1" spc="-145" dirty="0" err="1">
                <a:latin typeface="Segoe UI"/>
                <a:cs typeface="Segoe UI"/>
              </a:rPr>
              <a:t>r</a:t>
            </a:r>
            <a:r>
              <a:rPr sz="1800" b="1" spc="-135" dirty="0" err="1">
                <a:latin typeface="Segoe UI"/>
                <a:cs typeface="Segoe UI"/>
              </a:rPr>
              <a:t>e</a:t>
            </a:r>
            <a:r>
              <a:rPr sz="1800" b="1" dirty="0" err="1">
                <a:latin typeface="Segoe UI"/>
                <a:cs typeface="Segoe UI"/>
              </a:rPr>
              <a:t>s</a:t>
            </a:r>
            <a:r>
              <a:rPr lang="fr-FR" sz="1800" b="1" dirty="0">
                <a:latin typeface="Segoe UI"/>
                <a:cs typeface="Segoe UI"/>
              </a:rPr>
              <a:t>s</a:t>
            </a:r>
            <a:r>
              <a:rPr sz="1800" b="1" dirty="0">
                <a:latin typeface="Segoe UI"/>
                <a:cs typeface="Segoe UI"/>
              </a:rPr>
              <a:t>e</a:t>
            </a:r>
            <a:r>
              <a:rPr sz="1800" b="1" spc="-295" dirty="0">
                <a:latin typeface="Segoe UI"/>
                <a:cs typeface="Segoe UI"/>
              </a:rPr>
              <a:t> </a:t>
            </a:r>
            <a:r>
              <a:rPr sz="1800" b="1" spc="-110" dirty="0">
                <a:latin typeface="Segoe UI"/>
                <a:cs typeface="Segoe UI"/>
              </a:rPr>
              <a:t>d</a:t>
            </a:r>
            <a:r>
              <a:rPr sz="1800" b="1" dirty="0">
                <a:latin typeface="Segoe UI"/>
                <a:cs typeface="Segoe UI"/>
              </a:rPr>
              <a:t>e</a:t>
            </a:r>
            <a:r>
              <a:rPr sz="1800" b="1" spc="-235" dirty="0">
                <a:latin typeface="Segoe UI"/>
                <a:cs typeface="Segoe UI"/>
              </a:rPr>
              <a:t> </a:t>
            </a:r>
            <a:r>
              <a:rPr sz="1800" b="1" spc="-95" dirty="0">
                <a:latin typeface="Segoe UI"/>
                <a:cs typeface="Segoe UI"/>
              </a:rPr>
              <a:t>l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305" dirty="0">
                <a:latin typeface="Segoe UI"/>
                <a:cs typeface="Segoe UI"/>
              </a:rPr>
              <a:t> </a:t>
            </a:r>
            <a:r>
              <a:rPr sz="1800" b="1" spc="-125" dirty="0" err="1">
                <a:latin typeface="Segoe UI"/>
                <a:cs typeface="Segoe UI"/>
              </a:rPr>
              <a:t>p</a:t>
            </a:r>
            <a:r>
              <a:rPr sz="1800" b="1" spc="-130" dirty="0" err="1">
                <a:latin typeface="Segoe UI"/>
                <a:cs typeface="Segoe UI"/>
              </a:rPr>
              <a:t>r</a:t>
            </a:r>
            <a:r>
              <a:rPr sz="1800" b="1" spc="-120" dirty="0" err="1">
                <a:latin typeface="Segoe UI"/>
                <a:cs typeface="Segoe UI"/>
              </a:rPr>
              <a:t>o</a:t>
            </a:r>
            <a:r>
              <a:rPr sz="1800" b="1" spc="-125" dirty="0" err="1">
                <a:latin typeface="Segoe UI"/>
                <a:cs typeface="Segoe UI"/>
              </a:rPr>
              <a:t>ch</a:t>
            </a:r>
            <a:r>
              <a:rPr sz="1800" b="1" spc="-120" dirty="0" err="1">
                <a:latin typeface="Segoe UI"/>
                <a:cs typeface="Segoe UI"/>
              </a:rPr>
              <a:t>ain</a:t>
            </a:r>
            <a:r>
              <a:rPr sz="1800" b="1" dirty="0" err="1">
                <a:latin typeface="Segoe UI"/>
                <a:cs typeface="Segoe UI"/>
              </a:rPr>
              <a:t>e</a:t>
            </a:r>
            <a:r>
              <a:rPr sz="1800" b="1" dirty="0">
                <a:latin typeface="Segoe UI"/>
                <a:cs typeface="Segoe UI"/>
              </a:rPr>
              <a:t>  </a:t>
            </a:r>
            <a:r>
              <a:rPr sz="1800" b="1" spc="-5" dirty="0">
                <a:latin typeface="Segoe UI"/>
                <a:cs typeface="Segoe UI"/>
              </a:rPr>
              <a:t>instruction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à</a:t>
            </a:r>
            <a:r>
              <a:rPr sz="1800" b="1" spc="-90" dirty="0">
                <a:latin typeface="Segoe UI"/>
                <a:cs typeface="Segoe UI"/>
              </a:rPr>
              <a:t> </a:t>
            </a:r>
            <a:r>
              <a:rPr sz="1800" b="1" spc="-60" dirty="0" err="1">
                <a:latin typeface="Segoe UI"/>
                <a:cs typeface="Segoe UI"/>
              </a:rPr>
              <a:t>exécuter</a:t>
            </a:r>
            <a:r>
              <a:rPr sz="1800" b="1" spc="-60" dirty="0">
                <a:latin typeface="Segoe UI"/>
                <a:cs typeface="Segoe UI"/>
              </a:rPr>
              <a:t>.</a:t>
            </a:r>
            <a:endParaRPr sz="18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00" b="1" dirty="0">
                <a:latin typeface="Segoe UI"/>
                <a:cs typeface="Segoe UI"/>
              </a:rPr>
              <a:t>*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u="heavy" spc="-65" dirty="0" err="1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Taille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=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13</a:t>
            </a:r>
            <a:r>
              <a:rPr sz="1800" b="1" dirty="0">
                <a:latin typeface="Segoe UI"/>
                <a:cs typeface="Segoe UI"/>
              </a:rPr>
              <a:t> </a:t>
            </a:r>
            <a:r>
              <a:rPr sz="1800" b="1" spc="-5" dirty="0">
                <a:latin typeface="Segoe UI"/>
                <a:cs typeface="Segoe UI"/>
              </a:rPr>
              <a:t>bits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,</a:t>
            </a:r>
          </a:p>
        </p:txBody>
      </p:sp>
      <p:sp>
        <p:nvSpPr>
          <p:cNvPr id="5" name="object 5"/>
          <p:cNvSpPr/>
          <p:nvPr/>
        </p:nvSpPr>
        <p:spPr>
          <a:xfrm>
            <a:off x="9675114" y="3132708"/>
            <a:ext cx="866140" cy="304800"/>
          </a:xfrm>
          <a:custGeom>
            <a:avLst/>
            <a:gdLst/>
            <a:ahLst/>
            <a:cxnLst/>
            <a:rect l="l" t="t" r="r" b="b"/>
            <a:pathLst>
              <a:path w="866140" h="304800">
                <a:moveTo>
                  <a:pt x="865632" y="0"/>
                </a:moveTo>
                <a:lnTo>
                  <a:pt x="359664" y="0"/>
                </a:lnTo>
                <a:lnTo>
                  <a:pt x="120396" y="0"/>
                </a:lnTo>
                <a:lnTo>
                  <a:pt x="0" y="0"/>
                </a:lnTo>
                <a:lnTo>
                  <a:pt x="0" y="304800"/>
                </a:lnTo>
                <a:lnTo>
                  <a:pt x="120396" y="304800"/>
                </a:lnTo>
                <a:lnTo>
                  <a:pt x="359664" y="304800"/>
                </a:lnTo>
                <a:lnTo>
                  <a:pt x="865632" y="304800"/>
                </a:lnTo>
                <a:lnTo>
                  <a:pt x="8656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0457" y="3144723"/>
            <a:ext cx="4632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80">
                <a:latin typeface="Segoe UI"/>
                <a:cs typeface="Segoe UI"/>
              </a:rPr>
              <a:t>=</a:t>
            </a:r>
            <a:r>
              <a:rPr sz="1800">
                <a:latin typeface="Segoe UI"/>
                <a:cs typeface="Segoe UI"/>
              </a:rPr>
              <a:t>&gt;</a:t>
            </a:r>
            <a:r>
              <a:rPr sz="1800" spc="-350">
                <a:latin typeface="Segoe UI"/>
                <a:cs typeface="Segoe UI"/>
              </a:rPr>
              <a:t> </a:t>
            </a:r>
            <a:r>
              <a:rPr sz="1800" spc="-90">
                <a:latin typeface="Segoe UI"/>
                <a:cs typeface="Segoe UI"/>
              </a:rPr>
              <a:t>d</a:t>
            </a:r>
            <a:r>
              <a:rPr sz="1800" spc="-85">
                <a:latin typeface="Segoe UI"/>
                <a:cs typeface="Segoe UI"/>
              </a:rPr>
              <a:t>on</a:t>
            </a:r>
            <a:r>
              <a:rPr sz="1800">
                <a:latin typeface="Segoe UI"/>
                <a:cs typeface="Segoe UI"/>
              </a:rPr>
              <a:t>c</a:t>
            </a:r>
            <a:r>
              <a:rPr sz="1800" spc="-175">
                <a:latin typeface="Segoe UI"/>
                <a:cs typeface="Segoe UI"/>
              </a:rPr>
              <a:t> </a:t>
            </a:r>
            <a:r>
              <a:rPr sz="1800" spc="5">
                <a:latin typeface="Segoe UI"/>
                <a:cs typeface="Segoe UI"/>
              </a:rPr>
              <a:t>i</a:t>
            </a:r>
            <a:r>
              <a:rPr sz="1800">
                <a:latin typeface="Segoe UI"/>
                <a:cs typeface="Segoe UI"/>
              </a:rPr>
              <a:t>l</a:t>
            </a:r>
            <a:r>
              <a:rPr sz="1800" spc="30">
                <a:latin typeface="Segoe UI"/>
                <a:cs typeface="Segoe UI"/>
              </a:rPr>
              <a:t> </a:t>
            </a:r>
            <a:r>
              <a:rPr sz="1800" spc="-55">
                <a:latin typeface="Segoe UI"/>
                <a:cs typeface="Segoe UI"/>
              </a:rPr>
              <a:t>pe</a:t>
            </a:r>
            <a:r>
              <a:rPr sz="1800" spc="-50">
                <a:latin typeface="Segoe UI"/>
                <a:cs typeface="Segoe UI"/>
              </a:rPr>
              <a:t>r</a:t>
            </a:r>
            <a:r>
              <a:rPr sz="1800" spc="-55">
                <a:latin typeface="Segoe UI"/>
                <a:cs typeface="Segoe UI"/>
              </a:rPr>
              <a:t>me</a:t>
            </a:r>
            <a:r>
              <a:rPr sz="1800">
                <a:latin typeface="Segoe UI"/>
                <a:cs typeface="Segoe UI"/>
              </a:rPr>
              <a:t>t</a:t>
            </a:r>
            <a:r>
              <a:rPr sz="1800" spc="-75">
                <a:latin typeface="Segoe UI"/>
                <a:cs typeface="Segoe UI"/>
              </a:rPr>
              <a:t> </a:t>
            </a:r>
            <a:r>
              <a:rPr sz="1800" spc="-105">
                <a:latin typeface="Segoe UI"/>
                <a:cs typeface="Segoe UI"/>
              </a:rPr>
              <a:t>d</a:t>
            </a:r>
            <a:r>
              <a:rPr sz="1800" spc="-200">
                <a:latin typeface="Segoe UI"/>
                <a:cs typeface="Segoe UI"/>
              </a:rPr>
              <a:t>’</a:t>
            </a:r>
            <a:r>
              <a:rPr sz="1800" spc="-105">
                <a:latin typeface="Segoe UI"/>
                <a:cs typeface="Segoe UI"/>
              </a:rPr>
              <a:t>ad</a:t>
            </a:r>
            <a:r>
              <a:rPr sz="1800" spc="-125">
                <a:latin typeface="Segoe UI"/>
                <a:cs typeface="Segoe UI"/>
              </a:rPr>
              <a:t>r</a:t>
            </a:r>
            <a:r>
              <a:rPr sz="1800" spc="-105">
                <a:latin typeface="Segoe UI"/>
                <a:cs typeface="Segoe UI"/>
              </a:rPr>
              <a:t>e</a:t>
            </a:r>
            <a:r>
              <a:rPr sz="1800" spc="-95">
                <a:latin typeface="Segoe UI"/>
                <a:cs typeface="Segoe UI"/>
              </a:rPr>
              <a:t>ss</a:t>
            </a:r>
            <a:r>
              <a:rPr sz="1800" spc="-105">
                <a:latin typeface="Segoe UI"/>
                <a:cs typeface="Segoe UI"/>
              </a:rPr>
              <a:t>e</a:t>
            </a:r>
            <a:r>
              <a:rPr sz="1800">
                <a:latin typeface="Segoe UI"/>
                <a:cs typeface="Segoe UI"/>
              </a:rPr>
              <a:t>r</a:t>
            </a:r>
            <a:r>
              <a:rPr sz="1800" spc="-235">
                <a:latin typeface="Segoe UI"/>
                <a:cs typeface="Segoe UI"/>
              </a:rPr>
              <a:t> </a:t>
            </a:r>
            <a:r>
              <a:rPr sz="1800" spc="-25">
                <a:latin typeface="Segoe UI"/>
                <a:cs typeface="Segoe UI"/>
              </a:rPr>
              <a:t>2</a:t>
            </a:r>
            <a:r>
              <a:rPr sz="1800" spc="-37" baseline="20833">
                <a:latin typeface="Segoe UI"/>
                <a:cs typeface="Segoe UI"/>
              </a:rPr>
              <a:t>1</a:t>
            </a:r>
            <a:r>
              <a:rPr sz="1800" baseline="20833">
                <a:latin typeface="Segoe UI"/>
                <a:cs typeface="Segoe UI"/>
              </a:rPr>
              <a:t>3 </a:t>
            </a:r>
            <a:r>
              <a:rPr sz="1800" spc="-67" baseline="20833">
                <a:latin typeface="Segoe UI"/>
                <a:cs typeface="Segoe UI"/>
              </a:rPr>
              <a:t> </a:t>
            </a:r>
            <a:r>
              <a:rPr sz="1800" spc="-5">
                <a:latin typeface="Segoe UI"/>
                <a:cs typeface="Segoe UI"/>
              </a:rPr>
              <a:t>mot</a:t>
            </a:r>
            <a:r>
              <a:rPr sz="1800">
                <a:latin typeface="Segoe UI"/>
                <a:cs typeface="Segoe UI"/>
              </a:rPr>
              <a:t>s=</a:t>
            </a:r>
            <a:r>
              <a:rPr sz="1800" spc="-15">
                <a:latin typeface="Segoe UI"/>
                <a:cs typeface="Segoe UI"/>
              </a:rPr>
              <a:t> </a:t>
            </a:r>
            <a:r>
              <a:rPr sz="1800" spc="-5">
                <a:latin typeface="Segoe UI"/>
                <a:cs typeface="Segoe UI"/>
              </a:rPr>
              <a:t>8</a:t>
            </a:r>
            <a:r>
              <a:rPr sz="1800">
                <a:latin typeface="Segoe UI"/>
                <a:cs typeface="Segoe UI"/>
              </a:rPr>
              <a:t>K</a:t>
            </a:r>
            <a:r>
              <a:rPr sz="1800" spc="-290">
                <a:latin typeface="Segoe UI"/>
                <a:cs typeface="Segoe UI"/>
              </a:rPr>
              <a:t> </a:t>
            </a:r>
            <a:r>
              <a:rPr sz="1800" spc="-5">
                <a:latin typeface="Segoe UI"/>
                <a:cs typeface="Segoe UI"/>
              </a:rPr>
              <a:t>mots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0457" y="3520185"/>
            <a:ext cx="486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1334" algn="l"/>
              </a:tabLst>
            </a:pPr>
            <a:r>
              <a:rPr sz="1800">
                <a:latin typeface="Segoe UI"/>
                <a:cs typeface="Segoe UI"/>
              </a:rPr>
              <a:t>=&gt;	</a:t>
            </a:r>
            <a:r>
              <a:rPr sz="1800" spc="5">
                <a:latin typeface="Segoe UI"/>
                <a:cs typeface="Segoe UI"/>
              </a:rPr>
              <a:t>2</a:t>
            </a:r>
            <a:r>
              <a:rPr sz="1800" spc="7" baseline="20833">
                <a:latin typeface="Segoe UI"/>
                <a:cs typeface="Segoe UI"/>
              </a:rPr>
              <a:t>13</a:t>
            </a:r>
            <a:r>
              <a:rPr sz="1800" spc="22" baseline="20833">
                <a:latin typeface="Segoe UI"/>
                <a:cs typeface="Segoe UI"/>
              </a:rPr>
              <a:t> </a:t>
            </a:r>
            <a:r>
              <a:rPr sz="1800">
                <a:latin typeface="Segoe UI"/>
                <a:cs typeface="Segoe UI"/>
              </a:rPr>
              <a:t>*</a:t>
            </a:r>
            <a:r>
              <a:rPr sz="1800" spc="-15">
                <a:latin typeface="Segoe UI"/>
                <a:cs typeface="Segoe UI"/>
              </a:rPr>
              <a:t> </a:t>
            </a:r>
            <a:r>
              <a:rPr sz="1800" spc="-5">
                <a:latin typeface="Segoe UI"/>
                <a:cs typeface="Segoe UI"/>
              </a:rPr>
              <a:t>14bits=</a:t>
            </a:r>
            <a:r>
              <a:rPr sz="1800" spc="-25">
                <a:latin typeface="Segoe UI"/>
                <a:cs typeface="Segoe UI"/>
              </a:rPr>
              <a:t> </a:t>
            </a:r>
            <a:r>
              <a:rPr sz="1800" spc="5">
                <a:latin typeface="Segoe UI"/>
                <a:cs typeface="Segoe UI"/>
              </a:rPr>
              <a:t>2</a:t>
            </a:r>
            <a:r>
              <a:rPr sz="1800" spc="7" baseline="20833">
                <a:latin typeface="Segoe UI"/>
                <a:cs typeface="Segoe UI"/>
              </a:rPr>
              <a:t>3</a:t>
            </a:r>
            <a:r>
              <a:rPr sz="1800" spc="22" baseline="20833">
                <a:latin typeface="Segoe UI"/>
                <a:cs typeface="Segoe UI"/>
              </a:rPr>
              <a:t> </a:t>
            </a:r>
            <a:r>
              <a:rPr sz="1800">
                <a:latin typeface="Segoe UI"/>
                <a:cs typeface="Segoe UI"/>
              </a:rPr>
              <a:t>*</a:t>
            </a:r>
            <a:r>
              <a:rPr sz="1800" spc="-15">
                <a:latin typeface="Segoe UI"/>
                <a:cs typeface="Segoe UI"/>
              </a:rPr>
              <a:t> </a:t>
            </a:r>
            <a:r>
              <a:rPr sz="1800" spc="5">
                <a:latin typeface="Segoe UI"/>
                <a:cs typeface="Segoe UI"/>
              </a:rPr>
              <a:t>2</a:t>
            </a:r>
            <a:r>
              <a:rPr sz="1800" spc="7" baseline="20833">
                <a:latin typeface="Segoe UI"/>
                <a:cs typeface="Segoe UI"/>
              </a:rPr>
              <a:t>10</a:t>
            </a:r>
            <a:r>
              <a:rPr sz="1800" spc="30" baseline="20833">
                <a:latin typeface="Segoe UI"/>
                <a:cs typeface="Segoe UI"/>
              </a:rPr>
              <a:t> </a:t>
            </a:r>
            <a:r>
              <a:rPr sz="1800">
                <a:latin typeface="Segoe UI"/>
                <a:cs typeface="Segoe UI"/>
              </a:rPr>
              <a:t>*</a:t>
            </a:r>
            <a:r>
              <a:rPr sz="1800" spc="-15">
                <a:latin typeface="Segoe UI"/>
                <a:cs typeface="Segoe UI"/>
              </a:rPr>
              <a:t> </a:t>
            </a:r>
            <a:r>
              <a:rPr sz="1800" spc="-5">
                <a:latin typeface="Segoe UI"/>
                <a:cs typeface="Segoe UI"/>
              </a:rPr>
              <a:t>14bits</a:t>
            </a:r>
            <a:r>
              <a:rPr sz="1800" spc="5">
                <a:latin typeface="Segoe UI"/>
                <a:cs typeface="Segoe UI"/>
              </a:rPr>
              <a:t> </a:t>
            </a:r>
            <a:r>
              <a:rPr sz="1800">
                <a:latin typeface="Segoe UI"/>
                <a:cs typeface="Segoe UI"/>
              </a:rPr>
              <a:t>=</a:t>
            </a:r>
            <a:r>
              <a:rPr sz="1800" spc="-15">
                <a:latin typeface="Segoe UI"/>
                <a:cs typeface="Segoe UI"/>
              </a:rPr>
              <a:t> </a:t>
            </a:r>
            <a:r>
              <a:rPr sz="1800" spc="-5">
                <a:latin typeface="Segoe UI"/>
                <a:cs typeface="Segoe UI"/>
              </a:rPr>
              <a:t>8K</a:t>
            </a:r>
            <a:r>
              <a:rPr sz="1800" spc="5">
                <a:latin typeface="Segoe UI"/>
                <a:cs typeface="Segoe UI"/>
              </a:rPr>
              <a:t> </a:t>
            </a:r>
            <a:r>
              <a:rPr sz="1800">
                <a:latin typeface="Segoe UI"/>
                <a:cs typeface="Segoe UI"/>
              </a:rPr>
              <a:t>*</a:t>
            </a:r>
            <a:r>
              <a:rPr sz="1800" spc="-15">
                <a:latin typeface="Segoe UI"/>
                <a:cs typeface="Segoe UI"/>
              </a:rPr>
              <a:t> </a:t>
            </a:r>
            <a:r>
              <a:rPr sz="1800" spc="-5">
                <a:latin typeface="Segoe UI"/>
                <a:cs typeface="Segoe UI"/>
              </a:rPr>
              <a:t>14</a:t>
            </a:r>
            <a:r>
              <a:rPr sz="1800" spc="335">
                <a:latin typeface="Segoe UI"/>
                <a:cs typeface="Segoe UI"/>
              </a:rPr>
              <a:t> </a:t>
            </a:r>
            <a:r>
              <a:rPr sz="1800" spc="-5">
                <a:latin typeface="Segoe UI"/>
                <a:cs typeface="Segoe UI"/>
              </a:rPr>
              <a:t>bits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8657" y="3876802"/>
            <a:ext cx="1379855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sz="1800">
                <a:latin typeface="Segoe UI"/>
                <a:cs typeface="Segoe UI"/>
              </a:rPr>
              <a:t>Or</a:t>
            </a:r>
            <a:r>
              <a:rPr sz="1800" spc="-70">
                <a:latin typeface="Segoe UI"/>
                <a:cs typeface="Segoe UI"/>
              </a:rPr>
              <a:t> </a:t>
            </a:r>
            <a:r>
              <a:rPr sz="1800" spc="-10">
                <a:latin typeface="Segoe UI"/>
                <a:cs typeface="Segoe UI"/>
              </a:rPr>
              <a:t>seulement </a:t>
            </a:r>
            <a:r>
              <a:rPr sz="1800" spc="-480">
                <a:latin typeface="Segoe UI"/>
                <a:cs typeface="Segoe UI"/>
              </a:rPr>
              <a:t> </a:t>
            </a:r>
            <a:r>
              <a:rPr sz="1800" spc="-5">
                <a:latin typeface="Segoe UI"/>
                <a:cs typeface="Segoe UI"/>
              </a:rPr>
              <a:t>16F84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1819" y="3880992"/>
            <a:ext cx="94234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00"/>
              </a:spcBef>
            </a:pPr>
            <a:r>
              <a:rPr sz="1800" b="1" spc="-5">
                <a:latin typeface="Segoe UI"/>
                <a:cs typeface="Segoe UI"/>
              </a:rPr>
              <a:t>1K</a:t>
            </a:r>
            <a:r>
              <a:rPr sz="1800" b="1" spc="-50">
                <a:latin typeface="Segoe UI"/>
                <a:cs typeface="Segoe UI"/>
              </a:rPr>
              <a:t> </a:t>
            </a:r>
            <a:r>
              <a:rPr sz="1800" b="1" spc="-5">
                <a:latin typeface="Segoe UI"/>
                <a:cs typeface="Segoe UI"/>
              </a:rPr>
              <a:t>mots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1967" y="3893566"/>
            <a:ext cx="278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Segoe UI"/>
                <a:cs typeface="Segoe UI"/>
              </a:rPr>
              <a:t>est</a:t>
            </a:r>
            <a:r>
              <a:rPr sz="1800" spc="-5">
                <a:latin typeface="Segoe UI"/>
                <a:cs typeface="Segoe UI"/>
              </a:rPr>
              <a:t> implémentable</a:t>
            </a:r>
            <a:r>
              <a:rPr sz="1800" spc="-50">
                <a:latin typeface="Segoe UI"/>
                <a:cs typeface="Segoe UI"/>
              </a:rPr>
              <a:t> </a:t>
            </a:r>
            <a:r>
              <a:rPr sz="1800" spc="-20">
                <a:latin typeface="Segoe UI"/>
                <a:cs typeface="Segoe UI"/>
              </a:rPr>
              <a:t>avec</a:t>
            </a:r>
            <a:r>
              <a:rPr sz="1800" spc="-55">
                <a:latin typeface="Segoe UI"/>
                <a:cs typeface="Segoe UI"/>
              </a:rPr>
              <a:t> </a:t>
            </a:r>
            <a:r>
              <a:rPr sz="1800" spc="-5">
                <a:latin typeface="Segoe UI"/>
                <a:cs typeface="Segoe UI"/>
              </a:rPr>
              <a:t>PIC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87684" y="5021707"/>
            <a:ext cx="978535" cy="338455"/>
          </a:xfrm>
          <a:custGeom>
            <a:avLst/>
            <a:gdLst/>
            <a:ahLst/>
            <a:cxnLst/>
            <a:rect l="l" t="t" r="r" b="b"/>
            <a:pathLst>
              <a:path w="978534" h="338454">
                <a:moveTo>
                  <a:pt x="978408" y="0"/>
                </a:moveTo>
                <a:lnTo>
                  <a:pt x="205740" y="0"/>
                </a:lnTo>
                <a:lnTo>
                  <a:pt x="0" y="0"/>
                </a:lnTo>
                <a:lnTo>
                  <a:pt x="0" y="338328"/>
                </a:lnTo>
                <a:lnTo>
                  <a:pt x="205740" y="338328"/>
                </a:lnTo>
                <a:lnTo>
                  <a:pt x="978408" y="338328"/>
                </a:lnTo>
                <a:lnTo>
                  <a:pt x="9784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74377" y="5036058"/>
            <a:ext cx="49244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Segoe UI"/>
                <a:cs typeface="Segoe UI"/>
              </a:rPr>
              <a:t>La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pil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e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spc="-15" dirty="0" err="1">
                <a:latin typeface="Segoe UI"/>
                <a:cs typeface="Segoe UI"/>
              </a:rPr>
              <a:t>c</a:t>
            </a:r>
            <a:r>
              <a:rPr sz="2000" spc="-10" dirty="0" err="1">
                <a:latin typeface="Segoe UI"/>
                <a:cs typeface="Segoe UI"/>
              </a:rPr>
              <a:t>ont</a:t>
            </a:r>
            <a:r>
              <a:rPr sz="2000" spc="-20" dirty="0" err="1">
                <a:latin typeface="Segoe UI"/>
                <a:cs typeface="Segoe UI"/>
              </a:rPr>
              <a:t>ie</a:t>
            </a:r>
            <a:r>
              <a:rPr sz="2000" spc="-10" dirty="0" err="1">
                <a:latin typeface="Segoe UI"/>
                <a:cs typeface="Segoe UI"/>
              </a:rPr>
              <a:t>n</a:t>
            </a:r>
            <a:r>
              <a:rPr sz="2000" dirty="0" err="1">
                <a:latin typeface="Segoe UI"/>
                <a:cs typeface="Segoe UI"/>
              </a:rPr>
              <a:t>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8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50" dirty="0" err="1">
                <a:latin typeface="Segoe UI"/>
                <a:cs typeface="Segoe UI"/>
              </a:rPr>
              <a:t>v</a:t>
            </a:r>
            <a:r>
              <a:rPr sz="2000" spc="-15" dirty="0" err="1">
                <a:latin typeface="Segoe UI"/>
                <a:cs typeface="Segoe UI"/>
              </a:rPr>
              <a:t>a</a:t>
            </a:r>
            <a:r>
              <a:rPr sz="2000" spc="-20" dirty="0" err="1">
                <a:latin typeface="Segoe UI"/>
                <a:cs typeface="Segoe UI"/>
              </a:rPr>
              <a:t>le</a:t>
            </a:r>
            <a:r>
              <a:rPr sz="2000" spc="-10" dirty="0" err="1">
                <a:latin typeface="Segoe UI"/>
                <a:cs typeface="Segoe UI"/>
              </a:rPr>
              <a:t>u</a:t>
            </a:r>
            <a:r>
              <a:rPr sz="2000" dirty="0" err="1">
                <a:latin typeface="Segoe UI"/>
                <a:cs typeface="Segoe UI"/>
              </a:rPr>
              <a:t>r</a:t>
            </a:r>
            <a:r>
              <a:rPr sz="2000" spc="-15" dirty="0" err="1">
                <a:latin typeface="Segoe UI"/>
                <a:cs typeface="Segoe UI"/>
              </a:rPr>
              <a:t>s</a:t>
            </a:r>
            <a:r>
              <a:rPr sz="2000" dirty="0">
                <a:latin typeface="Segoe UI"/>
                <a:cs typeface="Segoe UI"/>
              </a:rPr>
              <a:t>: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C</a:t>
            </a:r>
            <a:r>
              <a:rPr sz="2000" dirty="0">
                <a:latin typeface="Segoe UI"/>
                <a:cs typeface="Segoe UI"/>
              </a:rPr>
              <a:t>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5" dirty="0" err="1">
                <a:latin typeface="Segoe UI"/>
                <a:cs typeface="Segoe UI"/>
              </a:rPr>
              <a:t>s</a:t>
            </a:r>
            <a:r>
              <a:rPr sz="2000" spc="-10" dirty="0" err="1">
                <a:latin typeface="Segoe UI"/>
                <a:cs typeface="Segoe UI"/>
              </a:rPr>
              <a:t>on</a:t>
            </a:r>
            <a:r>
              <a:rPr sz="2000" dirty="0" err="1">
                <a:latin typeface="Segoe UI"/>
                <a:cs typeface="Segoe UI"/>
              </a:rPr>
              <a:t>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de</a:t>
            </a:r>
            <a:r>
              <a:rPr sz="2000" dirty="0">
                <a:latin typeface="Segoe UI"/>
                <a:cs typeface="Segoe UI"/>
              </a:rPr>
              <a:t>s</a:t>
            </a:r>
            <a:r>
              <a:rPr sz="2000" spc="-175" dirty="0">
                <a:latin typeface="Segoe UI"/>
                <a:cs typeface="Segoe UI"/>
              </a:rPr>
              <a:t> </a:t>
            </a:r>
            <a:r>
              <a:rPr sz="2000" spc="-5" dirty="0">
                <a:latin typeface="Segoe UI"/>
                <a:cs typeface="Segoe UI"/>
              </a:rPr>
              <a:t>z</a:t>
            </a:r>
            <a:r>
              <a:rPr sz="2000" spc="-20" dirty="0">
                <a:latin typeface="Segoe UI"/>
                <a:cs typeface="Segoe UI"/>
              </a:rPr>
              <a:t>o</a:t>
            </a:r>
            <a:r>
              <a:rPr sz="2000" spc="-10" dirty="0">
                <a:latin typeface="Segoe UI"/>
                <a:cs typeface="Segoe UI"/>
              </a:rPr>
              <a:t>n</a:t>
            </a:r>
            <a:r>
              <a:rPr sz="2000" spc="-20" dirty="0">
                <a:latin typeface="Segoe UI"/>
                <a:cs typeface="Segoe UI"/>
              </a:rPr>
              <a:t>e</a:t>
            </a:r>
            <a:r>
              <a:rPr sz="2000" dirty="0">
                <a:latin typeface="Segoe UI"/>
                <a:cs typeface="Segoe UI"/>
              </a:rPr>
              <a:t>s</a:t>
            </a:r>
          </a:p>
          <a:p>
            <a:pPr marL="12700">
              <a:lnSpc>
                <a:spcPct val="100000"/>
              </a:lnSpc>
            </a:pPr>
            <a:r>
              <a:rPr sz="2000" spc="-135" dirty="0" err="1">
                <a:latin typeface="Segoe UI"/>
                <a:cs typeface="Segoe UI"/>
              </a:rPr>
              <a:t>r</a:t>
            </a:r>
            <a:r>
              <a:rPr sz="2000" spc="-114" dirty="0" err="1">
                <a:latin typeface="Segoe UI"/>
                <a:cs typeface="Segoe UI"/>
              </a:rPr>
              <a:t>é</a:t>
            </a:r>
            <a:r>
              <a:rPr sz="2000" spc="-110" dirty="0" err="1">
                <a:latin typeface="Segoe UI"/>
                <a:cs typeface="Segoe UI"/>
              </a:rPr>
              <a:t>s</a:t>
            </a:r>
            <a:r>
              <a:rPr sz="2000" spc="-114" dirty="0" err="1">
                <a:latin typeface="Segoe UI"/>
                <a:cs typeface="Segoe UI"/>
              </a:rPr>
              <a:t>e</a:t>
            </a:r>
            <a:r>
              <a:rPr sz="2000" spc="-30" dirty="0" err="1">
                <a:latin typeface="Segoe UI"/>
                <a:cs typeface="Segoe UI"/>
              </a:rPr>
              <a:t>r</a:t>
            </a:r>
            <a:r>
              <a:rPr sz="2000" spc="-125" dirty="0" err="1">
                <a:latin typeface="Segoe UI"/>
                <a:cs typeface="Segoe UI"/>
              </a:rPr>
              <a:t>v</a:t>
            </a:r>
            <a:r>
              <a:rPr sz="2000" spc="-114" dirty="0" err="1">
                <a:latin typeface="Segoe UI"/>
                <a:cs typeface="Segoe UI"/>
              </a:rPr>
              <a:t>ée</a:t>
            </a:r>
            <a:r>
              <a:rPr sz="2000" dirty="0" err="1">
                <a:latin typeface="Segoe UI"/>
                <a:cs typeface="Segoe UI"/>
              </a:rPr>
              <a:t>s</a:t>
            </a:r>
            <a:r>
              <a:rPr sz="2000" spc="-215" dirty="0">
                <a:latin typeface="Segoe UI"/>
                <a:cs typeface="Segoe UI"/>
              </a:rPr>
              <a:t> </a:t>
            </a:r>
            <a:r>
              <a:rPr sz="2000" spc="-90" dirty="0">
                <a:latin typeface="Segoe UI"/>
                <a:cs typeface="Segoe UI"/>
              </a:rPr>
              <a:t>p</a:t>
            </a:r>
            <a:r>
              <a:rPr sz="2000" spc="-65" dirty="0">
                <a:latin typeface="Segoe UI"/>
                <a:cs typeface="Segoe UI"/>
              </a:rPr>
              <a:t>a</a:t>
            </a:r>
            <a:r>
              <a:rPr sz="2000" dirty="0">
                <a:latin typeface="Segoe UI"/>
                <a:cs typeface="Segoe UI"/>
              </a:rPr>
              <a:t>r</a:t>
            </a:r>
            <a:r>
              <a:rPr sz="2000" spc="-140" dirty="0">
                <a:latin typeface="Segoe UI"/>
                <a:cs typeface="Segoe UI"/>
              </a:rPr>
              <a:t> </a:t>
            </a:r>
            <a:r>
              <a:rPr sz="2000" spc="-55" dirty="0">
                <a:latin typeface="Segoe UI"/>
                <a:cs typeface="Segoe UI"/>
              </a:rPr>
              <a:t>l</a:t>
            </a:r>
            <a:r>
              <a:rPr sz="2000" dirty="0">
                <a:latin typeface="Segoe UI"/>
                <a:cs typeface="Segoe UI"/>
              </a:rPr>
              <a:t>e</a:t>
            </a:r>
            <a:r>
              <a:rPr sz="2000" spc="-100" dirty="0">
                <a:latin typeface="Segoe UI"/>
                <a:cs typeface="Segoe UI"/>
              </a:rPr>
              <a:t> </a:t>
            </a:r>
            <a:r>
              <a:rPr sz="2000" spc="-120" dirty="0" err="1">
                <a:latin typeface="Segoe UI"/>
                <a:cs typeface="Segoe UI"/>
              </a:rPr>
              <a:t>sys</a:t>
            </a:r>
            <a:r>
              <a:rPr sz="2000" spc="-130" dirty="0" err="1">
                <a:latin typeface="Segoe UI"/>
                <a:cs typeface="Segoe UI"/>
              </a:rPr>
              <a:t>t</a:t>
            </a:r>
            <a:r>
              <a:rPr sz="2000" spc="-125" dirty="0" err="1">
                <a:latin typeface="Segoe UI"/>
                <a:cs typeface="Segoe UI"/>
              </a:rPr>
              <a:t>èm</a:t>
            </a:r>
            <a:r>
              <a:rPr sz="2000" dirty="0" err="1">
                <a:latin typeface="Segoe UI"/>
                <a:cs typeface="Segoe UI"/>
              </a:rPr>
              <a:t>e</a:t>
            </a:r>
            <a:r>
              <a:rPr sz="2000" spc="-254" dirty="0">
                <a:latin typeface="Segoe UI"/>
                <a:cs typeface="Segoe UI"/>
              </a:rPr>
              <a:t> </a:t>
            </a:r>
            <a:r>
              <a:rPr sz="2000" spc="-130" dirty="0">
                <a:latin typeface="Segoe UI"/>
                <a:cs typeface="Segoe UI"/>
              </a:rPr>
              <a:t>(</a:t>
            </a:r>
            <a:r>
              <a:rPr sz="2000" spc="-150" dirty="0">
                <a:latin typeface="Segoe UI"/>
                <a:cs typeface="Segoe UI"/>
              </a:rPr>
              <a:t>p</a:t>
            </a:r>
            <a:r>
              <a:rPr sz="2000" spc="-120" dirty="0">
                <a:latin typeface="Segoe UI"/>
                <a:cs typeface="Segoe UI"/>
              </a:rPr>
              <a:t>a</a:t>
            </a:r>
            <a:r>
              <a:rPr sz="2000" dirty="0">
                <a:latin typeface="Segoe UI"/>
                <a:cs typeface="Segoe UI"/>
              </a:rPr>
              <a:t>s</a:t>
            </a:r>
            <a:r>
              <a:rPr sz="2000" spc="-320" dirty="0">
                <a:latin typeface="Segoe UI"/>
                <a:cs typeface="Segoe UI"/>
              </a:rPr>
              <a:t> </a:t>
            </a:r>
            <a:r>
              <a:rPr sz="2000" spc="-130" dirty="0" err="1">
                <a:latin typeface="Segoe UI"/>
                <a:cs typeface="Segoe UI"/>
              </a:rPr>
              <a:t>d</a:t>
            </a:r>
            <a:r>
              <a:rPr sz="2000" spc="-220" dirty="0" err="1">
                <a:latin typeface="Segoe UI"/>
                <a:cs typeface="Segoe UI"/>
              </a:rPr>
              <a:t>’</a:t>
            </a:r>
            <a:r>
              <a:rPr sz="2000" spc="-120" dirty="0" err="1">
                <a:latin typeface="Segoe UI"/>
                <a:cs typeface="Segoe UI"/>
              </a:rPr>
              <a:t>a</a:t>
            </a:r>
            <a:r>
              <a:rPr sz="2000" spc="-130" dirty="0" err="1">
                <a:latin typeface="Segoe UI"/>
                <a:cs typeface="Segoe UI"/>
              </a:rPr>
              <a:t>d</a:t>
            </a:r>
            <a:r>
              <a:rPr sz="2000" spc="-150" dirty="0" err="1">
                <a:latin typeface="Segoe UI"/>
                <a:cs typeface="Segoe UI"/>
              </a:rPr>
              <a:t>r</a:t>
            </a:r>
            <a:r>
              <a:rPr sz="2000" spc="-125" dirty="0" err="1">
                <a:latin typeface="Segoe UI"/>
                <a:cs typeface="Segoe UI"/>
              </a:rPr>
              <a:t>e</a:t>
            </a:r>
            <a:r>
              <a:rPr sz="2000" b="1" spc="-30" dirty="0" err="1">
                <a:latin typeface="Segoe UI"/>
                <a:cs typeface="Segoe UI"/>
              </a:rPr>
              <a:t>s</a:t>
            </a:r>
            <a:r>
              <a:rPr lang="fr-FR" sz="2000" b="1" spc="60" dirty="0">
                <a:latin typeface="Segoe UI"/>
                <a:cs typeface="Segoe UI"/>
              </a:rPr>
              <a:t>s</a:t>
            </a:r>
            <a:r>
              <a:rPr sz="2000" spc="-125" dirty="0" err="1">
                <a:latin typeface="Segoe UI"/>
                <a:cs typeface="Segoe UI"/>
              </a:rPr>
              <a:t>e</a:t>
            </a:r>
            <a:r>
              <a:rPr sz="2000" spc="-120" dirty="0" err="1">
                <a:latin typeface="Segoe UI"/>
                <a:cs typeface="Segoe UI"/>
              </a:rPr>
              <a:t>s</a:t>
            </a:r>
            <a:r>
              <a:rPr sz="2000" spc="-114" dirty="0">
                <a:latin typeface="Segoe UI"/>
                <a:cs typeface="Segoe UI"/>
              </a:rPr>
              <a:t>)</a:t>
            </a:r>
            <a:r>
              <a:rPr sz="2000" dirty="0">
                <a:latin typeface="Segoe UI"/>
                <a:cs typeface="Segoe UI"/>
              </a:rPr>
              <a:t>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5314" y="139732"/>
            <a:ext cx="1088324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Pile </a:t>
            </a:r>
            <a:r>
              <a:rPr spc="-5" dirty="0"/>
              <a:t>et</a:t>
            </a:r>
            <a:r>
              <a:rPr spc="-15" dirty="0"/>
              <a:t> </a:t>
            </a:r>
            <a:r>
              <a:rPr spc="-15" dirty="0" err="1"/>
              <a:t>compteur</a:t>
            </a:r>
            <a:r>
              <a:rPr spc="5" dirty="0"/>
              <a:t> </a:t>
            </a:r>
            <a:r>
              <a:rPr spc="-10" dirty="0"/>
              <a:t>ordinal</a:t>
            </a:r>
            <a:r>
              <a:rPr spc="15" dirty="0"/>
              <a:t> </a:t>
            </a:r>
            <a:r>
              <a:rPr spc="-5" dirty="0" err="1"/>
              <a:t>ou</a:t>
            </a:r>
            <a:r>
              <a:rPr spc="15" dirty="0"/>
              <a:t> </a:t>
            </a:r>
            <a:r>
              <a:rPr spc="-20" dirty="0"/>
              <a:t>Program</a:t>
            </a:r>
            <a:r>
              <a:rPr spc="-15" dirty="0"/>
              <a:t> </a:t>
            </a:r>
            <a:r>
              <a:rPr spc="-20" dirty="0"/>
              <a:t>Counter</a:t>
            </a:r>
            <a:r>
              <a:rPr spc="-50" dirty="0"/>
              <a:t> </a:t>
            </a:r>
            <a:r>
              <a:rPr spc="-1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1342997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7479" y="1777166"/>
            <a:ext cx="7896453" cy="2946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1800" spc="-90" dirty="0" err="1">
                <a:latin typeface="Segoe UI"/>
                <a:cs typeface="Segoe UI"/>
              </a:rPr>
              <a:t>Une</a:t>
            </a:r>
            <a:r>
              <a:rPr sz="1800" spc="-90" dirty="0">
                <a:latin typeface="Segoe UI"/>
                <a:cs typeface="Segoe UI"/>
              </a:rPr>
              <a:t> </a:t>
            </a:r>
            <a:r>
              <a:rPr sz="1800" spc="-60" dirty="0" err="1">
                <a:latin typeface="Segoe UI"/>
                <a:cs typeface="Segoe UI"/>
              </a:rPr>
              <a:t>fois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lang="fr-FR" sz="1800" spc="-60" dirty="0">
                <a:latin typeface="Segoe UI"/>
                <a:cs typeface="Segoe UI"/>
              </a:rPr>
              <a:t>l’</a:t>
            </a:r>
            <a:r>
              <a:rPr sz="1800" spc="-30" dirty="0">
                <a:latin typeface="Segoe UI"/>
                <a:cs typeface="Segoe UI"/>
              </a:rPr>
              <a:t>instruction </a:t>
            </a:r>
            <a:r>
              <a:rPr sz="1800" dirty="0">
                <a:latin typeface="Segoe UI"/>
                <a:cs typeface="Segoe UI"/>
              </a:rPr>
              <a:t>à </a:t>
            </a:r>
            <a:r>
              <a:rPr sz="1800" spc="-100" dirty="0" err="1">
                <a:latin typeface="Segoe UI"/>
                <a:cs typeface="Segoe UI"/>
              </a:rPr>
              <a:t>exécuter</a:t>
            </a:r>
            <a:r>
              <a:rPr sz="1800" spc="-100" dirty="0">
                <a:latin typeface="Segoe UI"/>
                <a:cs typeface="Segoe UI"/>
              </a:rPr>
              <a:t> </a:t>
            </a:r>
            <a:r>
              <a:rPr sz="1800" spc="-95" dirty="0" err="1">
                <a:latin typeface="Segoe UI"/>
                <a:cs typeface="Segoe UI"/>
              </a:rPr>
              <a:t>reconnue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spc="-65" dirty="0">
                <a:latin typeface="Segoe UI"/>
                <a:cs typeface="Segoe UI"/>
              </a:rPr>
              <a:t>via </a:t>
            </a:r>
            <a:r>
              <a:rPr sz="1800" spc="-90" dirty="0">
                <a:latin typeface="Segoe UI"/>
                <a:cs typeface="Segoe UI"/>
              </a:rPr>
              <a:t>son </a:t>
            </a:r>
            <a:r>
              <a:rPr sz="1800" spc="-130" dirty="0">
                <a:latin typeface="Segoe UI"/>
                <a:cs typeface="Segoe UI"/>
              </a:rPr>
              <a:t>a</a:t>
            </a:r>
            <a:r>
              <a:rPr lang="fr-FR" sz="1800" spc="-130" dirty="0">
                <a:latin typeface="Segoe UI"/>
                <a:cs typeface="Segoe UI"/>
              </a:rPr>
              <a:t>d</a:t>
            </a:r>
            <a:r>
              <a:rPr sz="1800" spc="-130" dirty="0" err="1">
                <a:latin typeface="Segoe UI"/>
                <a:cs typeface="Segoe UI"/>
              </a:rPr>
              <a:t>resse</a:t>
            </a:r>
            <a:r>
              <a:rPr sz="1800" spc="-130" dirty="0">
                <a:latin typeface="Segoe UI"/>
                <a:cs typeface="Segoe UI"/>
              </a:rPr>
              <a:t> </a:t>
            </a:r>
            <a:r>
              <a:rPr sz="1800" spc="-65" dirty="0" err="1">
                <a:latin typeface="Segoe UI"/>
                <a:cs typeface="Segoe UI"/>
              </a:rPr>
              <a:t>dictée</a:t>
            </a:r>
            <a:r>
              <a:rPr sz="1800" spc="-65" dirty="0">
                <a:latin typeface="Segoe UI"/>
                <a:cs typeface="Segoe UI"/>
              </a:rPr>
              <a:t> </a:t>
            </a:r>
            <a:r>
              <a:rPr sz="1800" spc="-55" dirty="0">
                <a:latin typeface="Segoe UI"/>
                <a:cs typeface="Segoe UI"/>
              </a:rPr>
              <a:t>par </a:t>
            </a:r>
            <a:r>
              <a:rPr sz="1800" spc="-35" dirty="0">
                <a:latin typeface="Segoe UI"/>
                <a:cs typeface="Segoe UI"/>
              </a:rPr>
              <a:t>le </a:t>
            </a:r>
            <a:r>
              <a:rPr sz="1800" spc="-60" dirty="0" err="1">
                <a:latin typeface="Segoe UI"/>
                <a:cs typeface="Segoe UI"/>
              </a:rPr>
              <a:t>compteur</a:t>
            </a:r>
            <a:r>
              <a:rPr sz="1800" spc="-60" dirty="0">
                <a:latin typeface="Segoe UI"/>
                <a:cs typeface="Segoe UI"/>
              </a:rPr>
              <a:t> </a:t>
            </a:r>
            <a:r>
              <a:rPr sz="1800" spc="-55" dirty="0">
                <a:latin typeface="Segoe UI"/>
                <a:cs typeface="Segoe UI"/>
              </a:rPr>
              <a:t>ordinal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(PC), son </a:t>
            </a:r>
            <a:r>
              <a:rPr sz="1800" b="1" spc="-10" dirty="0">
                <a:latin typeface="Segoe UI"/>
                <a:cs typeface="Segoe UI"/>
              </a:rPr>
              <a:t>code </a:t>
            </a:r>
            <a:r>
              <a:rPr sz="1800" spc="-10" dirty="0" err="1">
                <a:latin typeface="Segoe UI"/>
                <a:cs typeface="Segoe UI"/>
              </a:rPr>
              <a:t>est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spc="-480" dirty="0">
                <a:latin typeface="Segoe UI"/>
                <a:cs typeface="Segoe UI"/>
              </a:rPr>
              <a:t> </a:t>
            </a:r>
            <a:r>
              <a:rPr sz="1800" spc="-30" dirty="0" err="1">
                <a:latin typeface="Segoe UI"/>
                <a:cs typeface="Segoe UI"/>
              </a:rPr>
              <a:t>transféré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sur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spc="-5" dirty="0">
                <a:latin typeface="Segoe UI"/>
                <a:cs typeface="Segoe UI"/>
              </a:rPr>
              <a:t>le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b="1" spc="-125" dirty="0" err="1">
                <a:solidFill>
                  <a:srgbClr val="FF0000"/>
                </a:solidFill>
                <a:latin typeface="Segoe UI"/>
                <a:cs typeface="Segoe UI"/>
              </a:rPr>
              <a:t>Registre</a:t>
            </a:r>
            <a:r>
              <a:rPr sz="1800" b="1" spc="-2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25" dirty="0" err="1">
                <a:solidFill>
                  <a:srgbClr val="FF0000"/>
                </a:solidFill>
                <a:latin typeface="Segoe UI"/>
                <a:cs typeface="Segoe UI"/>
              </a:rPr>
              <a:t>d’instruction</a:t>
            </a:r>
            <a:r>
              <a:rPr sz="1800" b="1" spc="-30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(</a:t>
            </a:r>
            <a:r>
              <a:rPr sz="1800" spc="-150" dirty="0">
                <a:latin typeface="Segoe UI"/>
                <a:cs typeface="Segoe UI"/>
              </a:rPr>
              <a:t> </a:t>
            </a:r>
            <a:r>
              <a:rPr lang="fr-FR" spc="-45" dirty="0">
                <a:latin typeface="Segoe UI"/>
                <a:cs typeface="Segoe UI"/>
              </a:rPr>
              <a:t>de </a:t>
            </a:r>
            <a:r>
              <a:rPr sz="1800" spc="-45" dirty="0" err="1">
                <a:latin typeface="Segoe UI"/>
                <a:cs typeface="Segoe UI"/>
              </a:rPr>
              <a:t>taille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=14</a:t>
            </a:r>
            <a:r>
              <a:rPr sz="1800" spc="-220" dirty="0">
                <a:latin typeface="Segoe UI"/>
                <a:cs typeface="Segoe UI"/>
              </a:rPr>
              <a:t> </a:t>
            </a:r>
            <a:r>
              <a:rPr sz="1800" spc="-60" dirty="0">
                <a:latin typeface="Segoe UI"/>
                <a:cs typeface="Segoe UI"/>
              </a:rPr>
              <a:t>bits=</a:t>
            </a:r>
            <a:r>
              <a:rPr sz="1800" spc="-155" dirty="0">
                <a:latin typeface="Segoe UI"/>
                <a:cs typeface="Segoe UI"/>
              </a:rPr>
              <a:t> </a:t>
            </a:r>
            <a:r>
              <a:rPr sz="1800" spc="-35" dirty="0" err="1">
                <a:latin typeface="Segoe UI"/>
                <a:cs typeface="Segoe UI"/>
              </a:rPr>
              <a:t>taille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65" dirty="0" err="1">
                <a:latin typeface="Segoe UI"/>
                <a:cs typeface="Segoe UI"/>
              </a:rPr>
              <a:t>d’une</a:t>
            </a:r>
            <a:r>
              <a:rPr sz="1800" spc="28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instruction)</a:t>
            </a:r>
            <a:endParaRPr lang="fr-FR" dirty="0">
              <a:latin typeface="Segoe UI"/>
              <a:cs typeface="Segoe UI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endParaRPr lang="fr-FR" sz="1800" dirty="0">
              <a:latin typeface="Segoe UI"/>
              <a:cs typeface="Segoe UI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Segoe UI"/>
                <a:cs typeface="Segoe UI"/>
              </a:rPr>
              <a:t>A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10" dirty="0" err="1">
                <a:latin typeface="Segoe UI"/>
                <a:cs typeface="Segoe UI"/>
              </a:rPr>
              <a:t>partir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40" dirty="0">
                <a:latin typeface="Segoe UI"/>
                <a:cs typeface="Segoe UI"/>
              </a:rPr>
              <a:t>du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100" dirty="0">
                <a:latin typeface="Segoe UI"/>
                <a:cs typeface="Segoe UI"/>
              </a:rPr>
              <a:t>code</a:t>
            </a:r>
            <a:r>
              <a:rPr sz="1800" spc="-95" dirty="0">
                <a:latin typeface="Segoe UI"/>
                <a:cs typeface="Segoe UI"/>
              </a:rPr>
              <a:t> </a:t>
            </a:r>
            <a:r>
              <a:rPr sz="1800" spc="-55" dirty="0">
                <a:latin typeface="Segoe UI"/>
                <a:cs typeface="Segoe UI"/>
              </a:rPr>
              <a:t>de</a:t>
            </a:r>
            <a:r>
              <a:rPr sz="1800" spc="-50" dirty="0">
                <a:latin typeface="Segoe UI"/>
                <a:cs typeface="Segoe UI"/>
              </a:rPr>
              <a:t> </a:t>
            </a:r>
            <a:r>
              <a:rPr sz="1800" spc="-25" dirty="0" err="1">
                <a:latin typeface="Segoe UI"/>
                <a:cs typeface="Segoe UI"/>
              </a:rPr>
              <a:t>l’instruction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,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spc="-35" dirty="0">
                <a:latin typeface="Segoe UI"/>
                <a:cs typeface="Segoe UI"/>
              </a:rPr>
              <a:t>le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b="1" spc="-15" dirty="0" err="1">
                <a:solidFill>
                  <a:srgbClr val="FF0000"/>
                </a:solidFill>
                <a:latin typeface="Segoe UI"/>
                <a:cs typeface="Segoe UI"/>
              </a:rPr>
              <a:t>décodeur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spc="-30" dirty="0" err="1">
                <a:latin typeface="Segoe UI"/>
                <a:cs typeface="Segoe UI"/>
              </a:rPr>
              <a:t>va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5" dirty="0" err="1">
                <a:latin typeface="Segoe UI"/>
                <a:cs typeface="Segoe UI"/>
              </a:rPr>
              <a:t>analyser</a:t>
            </a:r>
            <a:r>
              <a:rPr sz="1800" spc="-10" dirty="0">
                <a:latin typeface="Segoe UI"/>
                <a:cs typeface="Segoe UI"/>
              </a:rPr>
              <a:t> et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15" dirty="0" err="1">
                <a:latin typeface="Segoe UI"/>
                <a:cs typeface="Segoe UI"/>
              </a:rPr>
              <a:t>dégager</a:t>
            </a:r>
            <a:r>
              <a:rPr sz="1800" spc="-10" dirty="0">
                <a:latin typeface="Segoe UI"/>
                <a:cs typeface="Segoe UI"/>
              </a:rPr>
              <a:t> les 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55" dirty="0" err="1">
                <a:latin typeface="Segoe UI"/>
                <a:cs typeface="Segoe UI"/>
              </a:rPr>
              <a:t>informations</a:t>
            </a:r>
            <a:r>
              <a:rPr sz="1800" spc="-55" dirty="0">
                <a:latin typeface="Segoe UI"/>
                <a:cs typeface="Segoe UI"/>
              </a:rPr>
              <a:t> </a:t>
            </a:r>
            <a:r>
              <a:rPr sz="1800" spc="-135" dirty="0" err="1">
                <a:latin typeface="Segoe UI"/>
                <a:cs typeface="Segoe UI"/>
              </a:rPr>
              <a:t>nécessaires</a:t>
            </a:r>
            <a:r>
              <a:rPr sz="1800" spc="-130" dirty="0">
                <a:latin typeface="Segoe UI"/>
                <a:cs typeface="Segoe UI"/>
              </a:rPr>
              <a:t> </a:t>
            </a:r>
            <a:r>
              <a:rPr sz="1800" spc="-75" dirty="0">
                <a:latin typeface="Segoe UI"/>
                <a:cs typeface="Segoe UI"/>
              </a:rPr>
              <a:t>(types </a:t>
            </a:r>
            <a:r>
              <a:rPr sz="1800" spc="-60" dirty="0">
                <a:latin typeface="Segoe UI"/>
                <a:cs typeface="Segoe UI"/>
              </a:rPr>
              <a:t>de </a:t>
            </a:r>
            <a:r>
              <a:rPr sz="1800" spc="-70" dirty="0" err="1">
                <a:latin typeface="Segoe UI"/>
                <a:cs typeface="Segoe UI"/>
              </a:rPr>
              <a:t>l’opération</a:t>
            </a:r>
            <a:r>
              <a:rPr sz="1800" spc="-70" dirty="0">
                <a:latin typeface="Segoe UI"/>
                <a:cs typeface="Segoe UI"/>
              </a:rPr>
              <a:t>, </a:t>
            </a:r>
            <a:r>
              <a:rPr sz="1800" spc="-90" dirty="0" err="1">
                <a:latin typeface="Segoe UI"/>
                <a:cs typeface="Segoe UI"/>
              </a:rPr>
              <a:t>l’emplacement</a:t>
            </a:r>
            <a:r>
              <a:rPr sz="1800" spc="-90" dirty="0">
                <a:latin typeface="Segoe UI"/>
                <a:cs typeface="Segoe UI"/>
              </a:rPr>
              <a:t> </a:t>
            </a:r>
            <a:r>
              <a:rPr sz="1800" spc="-105" dirty="0">
                <a:latin typeface="Segoe UI"/>
                <a:cs typeface="Segoe UI"/>
              </a:rPr>
              <a:t>des</a:t>
            </a:r>
            <a:r>
              <a:rPr sz="1800" spc="-100" dirty="0">
                <a:latin typeface="Segoe UI"/>
                <a:cs typeface="Segoe UI"/>
              </a:rPr>
              <a:t> </a:t>
            </a:r>
            <a:r>
              <a:rPr sz="1800" spc="-20" dirty="0" err="1">
                <a:latin typeface="Segoe UI"/>
                <a:cs typeface="Segoe UI"/>
              </a:rPr>
              <a:t>opérandes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et </a:t>
            </a:r>
            <a:r>
              <a:rPr sz="1800" spc="-5" dirty="0">
                <a:latin typeface="Segoe UI"/>
                <a:cs typeface="Segoe UI"/>
              </a:rPr>
              <a:t>du </a:t>
            </a:r>
            <a:r>
              <a:rPr sz="1800" dirty="0">
                <a:latin typeface="Segoe UI"/>
                <a:cs typeface="Segoe UI"/>
              </a:rPr>
              <a:t> </a:t>
            </a:r>
            <a:r>
              <a:rPr sz="1800" spc="-20" dirty="0" err="1">
                <a:latin typeface="Segoe UI"/>
                <a:cs typeface="Segoe UI"/>
              </a:rPr>
              <a:t>résultat</a:t>
            </a:r>
            <a:r>
              <a:rPr sz="1800" spc="-20" dirty="0">
                <a:latin typeface="Segoe UI"/>
                <a:cs typeface="Segoe UI"/>
              </a:rPr>
              <a:t>)</a:t>
            </a:r>
            <a:r>
              <a:rPr lang="fr-FR" sz="1800" spc="-20" dirty="0">
                <a:latin typeface="Segoe UI"/>
                <a:cs typeface="Segoe UI"/>
              </a:rPr>
              <a:t> à l’exécution de celle-ci.</a:t>
            </a:r>
            <a:endParaRPr sz="1800" dirty="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0992" y="1695805"/>
            <a:ext cx="2169999" cy="41015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5481" y="6415836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200" dirty="0">
                <a:solidFill>
                  <a:srgbClr val="878787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73728" y="487364"/>
            <a:ext cx="623397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 err="1"/>
              <a:t>Registre</a:t>
            </a:r>
            <a:r>
              <a:rPr spc="-60" dirty="0"/>
              <a:t> </a:t>
            </a:r>
            <a:r>
              <a:rPr spc="-5" dirty="0" err="1"/>
              <a:t>d’instruction</a:t>
            </a:r>
            <a:r>
              <a:rPr spc="-5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591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3864" y="22864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lvl="1" indent="0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SzPct val="78571"/>
              <a:buNone/>
              <a:tabLst>
                <a:tab pos="356870" algn="l"/>
                <a:tab pos="357505" algn="l"/>
              </a:tabLst>
            </a:pPr>
            <a:r>
              <a:rPr lang="fr-FR" sz="2800" spc="-10" dirty="0">
                <a:solidFill>
                  <a:srgbClr val="FF0000"/>
                </a:solidFill>
                <a:latin typeface="Arial MT"/>
                <a:cs typeface="Arial MT"/>
              </a:rPr>
              <a:t>B- Manipulation</a:t>
            </a:r>
            <a:endParaRPr lang="fr-FR" sz="2800" spc="-10" dirty="0">
              <a:solidFill>
                <a:srgbClr val="00002A"/>
              </a:solidFill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SzPct val="78571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fr-FR" spc="-5" dirty="0">
                <a:solidFill>
                  <a:srgbClr val="00002A"/>
                </a:solidFill>
                <a:latin typeface="Arial MT"/>
                <a:cs typeface="Arial MT"/>
              </a:rPr>
              <a:t>TP</a:t>
            </a:r>
            <a:r>
              <a:rPr lang="fr-FR" spc="-105" dirty="0">
                <a:solidFill>
                  <a:srgbClr val="00002A"/>
                </a:solidFill>
                <a:latin typeface="Arial MT"/>
                <a:cs typeface="Arial MT"/>
              </a:rPr>
              <a:t> </a:t>
            </a:r>
            <a:r>
              <a:rPr lang="fr-FR" dirty="0">
                <a:solidFill>
                  <a:srgbClr val="00002A"/>
                </a:solidFill>
                <a:latin typeface="Arial MT"/>
                <a:cs typeface="Arial MT"/>
              </a:rPr>
              <a:t>n°2: Programmation en C et débogage</a:t>
            </a:r>
            <a:br>
              <a:rPr lang="fr-FR" dirty="0">
                <a:solidFill>
                  <a:srgbClr val="00002A"/>
                </a:solidFill>
                <a:latin typeface="Arial MT"/>
                <a:cs typeface="Arial MT"/>
              </a:rPr>
            </a:br>
            <a:r>
              <a:rPr lang="fr-FR" dirty="0">
                <a:solidFill>
                  <a:srgbClr val="00002A"/>
                </a:solidFill>
                <a:latin typeface="Arial MT"/>
                <a:cs typeface="Arial MT"/>
              </a:rPr>
              <a:t>Application: Pupitre de Jeu</a:t>
            </a:r>
            <a:endParaRPr lang="fr-FR" dirty="0">
              <a:latin typeface="Arial MT"/>
              <a:cs typeface="Arial M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68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609" y="242295"/>
            <a:ext cx="10515600" cy="1325563"/>
          </a:xfrm>
        </p:spPr>
        <p:txBody>
          <a:bodyPr/>
          <a:lstStyle/>
          <a:p>
            <a:r>
              <a:rPr lang="fr-FR" dirty="0"/>
              <a:t>   Manipulation: Pupitre de jeu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9050" y="1542197"/>
            <a:ext cx="7820168" cy="52816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3864" y="22864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065" indent="0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SzPct val="78571"/>
              <a:buNone/>
              <a:tabLst>
                <a:tab pos="356870" algn="l"/>
                <a:tab pos="357505" algn="l"/>
              </a:tabLst>
            </a:pPr>
            <a:r>
              <a:rPr lang="fr-FR" spc="-10" dirty="0">
                <a:solidFill>
                  <a:srgbClr val="00002A"/>
                </a:solidFill>
                <a:latin typeface="Arial MT"/>
                <a:cs typeface="Arial MT"/>
              </a:rPr>
              <a:t>    </a:t>
            </a:r>
            <a:r>
              <a:rPr lang="fr-FR" spc="-10" dirty="0">
                <a:solidFill>
                  <a:srgbClr val="FF0000"/>
                </a:solidFill>
                <a:latin typeface="Arial MT"/>
                <a:cs typeface="Arial MT"/>
              </a:rPr>
              <a:t>A- L’architecture interne du PIC16F84A</a:t>
            </a: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SzPct val="78571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fr-FR" spc="-10" dirty="0">
                <a:solidFill>
                  <a:srgbClr val="00002A"/>
                </a:solidFill>
                <a:latin typeface="Arial MT"/>
                <a:cs typeface="Arial MT"/>
              </a:rPr>
              <a:t>L’Unité Arithmétique et Logique</a:t>
            </a: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SzPct val="78571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fr-FR" spc="-10" dirty="0">
                <a:solidFill>
                  <a:srgbClr val="00002A"/>
                </a:solidFill>
                <a:latin typeface="Arial MT"/>
                <a:cs typeface="Arial MT"/>
              </a:rPr>
              <a:t>La mémoire de programme </a:t>
            </a: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SzPct val="78571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fr-FR" spc="-10" dirty="0">
                <a:solidFill>
                  <a:srgbClr val="00002A"/>
                </a:solidFill>
                <a:latin typeface="Arial MT"/>
                <a:cs typeface="Arial MT"/>
              </a:rPr>
              <a:t>Les blocs en relation avec la mémoire de programme</a:t>
            </a:r>
            <a:endParaRPr lang="fr-FR" spc="-5" dirty="0">
              <a:solidFill>
                <a:srgbClr val="00002A"/>
              </a:solidFill>
              <a:latin typeface="Arial MT"/>
              <a:cs typeface="Arial MT"/>
            </a:endParaRPr>
          </a:p>
          <a:p>
            <a:pPr marL="814070" lvl="1" indent="-344805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SzPct val="78571"/>
              <a:buFont typeface="Wingdings" panose="05000000000000000000" pitchFamily="2" charset="2"/>
              <a:buChar char="§"/>
              <a:tabLst>
                <a:tab pos="356870" algn="l"/>
                <a:tab pos="357505" algn="l"/>
              </a:tabLst>
            </a:pPr>
            <a:r>
              <a:rPr lang="fr-FR" spc="-5" dirty="0">
                <a:solidFill>
                  <a:srgbClr val="00002A"/>
                </a:solidFill>
                <a:latin typeface="Arial MT"/>
                <a:cs typeface="Arial MT"/>
              </a:rPr>
              <a:t>Compteur ordinale (program </a:t>
            </a:r>
            <a:r>
              <a:rPr lang="fr-FR" spc="-5" dirty="0" err="1">
                <a:solidFill>
                  <a:srgbClr val="00002A"/>
                </a:solidFill>
                <a:latin typeface="Arial MT"/>
                <a:cs typeface="Arial MT"/>
              </a:rPr>
              <a:t>counter</a:t>
            </a:r>
            <a:r>
              <a:rPr lang="fr-FR" spc="-5" dirty="0">
                <a:solidFill>
                  <a:srgbClr val="00002A"/>
                </a:solidFill>
                <a:latin typeface="Arial MT"/>
                <a:cs typeface="Arial MT"/>
              </a:rPr>
              <a:t>) &amp; la pile</a:t>
            </a:r>
          </a:p>
          <a:p>
            <a:pPr marL="814070" lvl="1" indent="-344805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SzPct val="78571"/>
              <a:buFont typeface="Wingdings" panose="05000000000000000000" pitchFamily="2" charset="2"/>
              <a:buChar char="§"/>
              <a:tabLst>
                <a:tab pos="356870" algn="l"/>
                <a:tab pos="357505" algn="l"/>
              </a:tabLst>
            </a:pPr>
            <a:r>
              <a:rPr lang="fr-FR" spc="-5" dirty="0">
                <a:solidFill>
                  <a:srgbClr val="00002A"/>
                </a:solidFill>
                <a:latin typeface="Arial MT"/>
                <a:cs typeface="Arial MT"/>
              </a:rPr>
              <a:t>Le registre d’instruction</a:t>
            </a:r>
          </a:p>
          <a:p>
            <a:pPr marL="469265" lvl="1" indent="0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SzPct val="78571"/>
              <a:buNone/>
              <a:tabLst>
                <a:tab pos="356870" algn="l"/>
                <a:tab pos="357505" algn="l"/>
              </a:tabLst>
            </a:pPr>
            <a:r>
              <a:rPr lang="fr-FR" sz="2800" spc="-10" dirty="0">
                <a:solidFill>
                  <a:srgbClr val="FF0000"/>
                </a:solidFill>
                <a:latin typeface="Arial MT"/>
                <a:cs typeface="Arial MT"/>
              </a:rPr>
              <a:t>B- Manipulation</a:t>
            </a:r>
            <a:endParaRPr lang="fr-FR" sz="2800" spc="-10" dirty="0">
              <a:solidFill>
                <a:srgbClr val="00002A"/>
              </a:solidFill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99CC"/>
              </a:buClr>
              <a:buSzPct val="78571"/>
              <a:buFont typeface="Wingdings"/>
              <a:buChar char=""/>
              <a:tabLst>
                <a:tab pos="356870" algn="l"/>
                <a:tab pos="357505" algn="l"/>
              </a:tabLst>
            </a:pPr>
            <a:r>
              <a:rPr lang="fr-FR" spc="-5" dirty="0">
                <a:solidFill>
                  <a:srgbClr val="00002A"/>
                </a:solidFill>
                <a:latin typeface="Arial MT"/>
                <a:cs typeface="Arial MT"/>
              </a:rPr>
              <a:t>TP</a:t>
            </a:r>
            <a:r>
              <a:rPr lang="fr-FR" spc="-105" dirty="0">
                <a:solidFill>
                  <a:srgbClr val="00002A"/>
                </a:solidFill>
                <a:latin typeface="Arial MT"/>
                <a:cs typeface="Arial MT"/>
              </a:rPr>
              <a:t> </a:t>
            </a:r>
            <a:r>
              <a:rPr lang="fr-FR" dirty="0">
                <a:solidFill>
                  <a:srgbClr val="00002A"/>
                </a:solidFill>
                <a:latin typeface="Arial MT"/>
                <a:cs typeface="Arial MT"/>
              </a:rPr>
              <a:t>n°2: Programmation en C et débogage</a:t>
            </a:r>
            <a:br>
              <a:rPr lang="fr-FR" dirty="0">
                <a:solidFill>
                  <a:srgbClr val="00002A"/>
                </a:solidFill>
                <a:latin typeface="Arial MT"/>
                <a:cs typeface="Arial MT"/>
              </a:rPr>
            </a:br>
            <a:r>
              <a:rPr lang="fr-FR" dirty="0">
                <a:solidFill>
                  <a:srgbClr val="00002A"/>
                </a:solidFill>
                <a:latin typeface="Arial MT"/>
                <a:cs typeface="Arial MT"/>
              </a:rPr>
              <a:t>Application: Pupitre de Jeu</a:t>
            </a:r>
            <a:endParaRPr lang="fr-FR" dirty="0">
              <a:latin typeface="Arial MT"/>
              <a:cs typeface="Arial M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6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6D62-D084-7EDB-02BA-6BE1AA13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8E42-0362-9139-1C78-D2109CBC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D418E-9F15-7EB6-D793-DF3F31BE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26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587" y="1607566"/>
            <a:ext cx="10562167" cy="244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12900" lvl="1" indent="-229235">
              <a:buFont typeface="Arial"/>
              <a:buChar char="–"/>
              <a:tabLst>
                <a:tab pos="1613535" algn="l"/>
              </a:tabLst>
            </a:pPr>
            <a:endParaRPr lang="fr-FR" sz="2000" spc="-5" dirty="0">
              <a:cs typeface="Calibri"/>
            </a:endParaRPr>
          </a:p>
          <a:p>
            <a:pPr marL="1612900" lvl="1" indent="-229235">
              <a:buFont typeface="Arial"/>
              <a:buChar char="–"/>
              <a:tabLst>
                <a:tab pos="1613535" algn="l"/>
              </a:tabLst>
            </a:pPr>
            <a:r>
              <a:rPr lang="fr-FR" sz="2000" spc="-5" dirty="0">
                <a:cs typeface="Calibri"/>
              </a:rPr>
              <a:t>Unité arithmétique </a:t>
            </a:r>
            <a:r>
              <a:rPr lang="fr-FR" sz="2000" spc="-10" dirty="0">
                <a:cs typeface="Calibri"/>
              </a:rPr>
              <a:t>et </a:t>
            </a:r>
            <a:r>
              <a:rPr lang="fr-FR" sz="2000" spc="-5" dirty="0">
                <a:cs typeface="Calibri"/>
              </a:rPr>
              <a:t>logique(UAL): </a:t>
            </a:r>
            <a:r>
              <a:rPr lang="fr-FR" sz="2000" spc="-10" dirty="0">
                <a:cs typeface="Calibri"/>
              </a:rPr>
              <a:t>Chargée </a:t>
            </a:r>
            <a:r>
              <a:rPr lang="fr-FR" sz="2000" spc="-5" dirty="0">
                <a:cs typeface="Calibri"/>
              </a:rPr>
              <a:t>d’ </a:t>
            </a:r>
            <a:r>
              <a:rPr lang="fr-FR" sz="2000" spc="-15" dirty="0" err="1">
                <a:cs typeface="Calibri"/>
              </a:rPr>
              <a:t>éxécuter</a:t>
            </a:r>
            <a:r>
              <a:rPr lang="fr-FR" sz="2000" spc="-15" dirty="0">
                <a:cs typeface="Calibri"/>
              </a:rPr>
              <a:t> </a:t>
            </a:r>
            <a:r>
              <a:rPr lang="fr-FR" sz="2000" spc="-5" dirty="0">
                <a:cs typeface="Calibri"/>
              </a:rPr>
              <a:t>les  </a:t>
            </a:r>
            <a:r>
              <a:rPr lang="fr-FR" sz="2000" spc="-10" dirty="0">
                <a:cs typeface="Calibri"/>
              </a:rPr>
              <a:t>opérations </a:t>
            </a:r>
            <a:r>
              <a:rPr lang="fr-FR" sz="2000" spc="-5" dirty="0">
                <a:cs typeface="Calibri"/>
              </a:rPr>
              <a:t>arithmétiques</a:t>
            </a:r>
            <a:br>
              <a:rPr lang="fr-FR" sz="2000" spc="-5" dirty="0">
                <a:cs typeface="Calibri"/>
              </a:rPr>
            </a:br>
            <a:r>
              <a:rPr lang="fr-FR" sz="2000" dirty="0">
                <a:cs typeface="Calibri"/>
              </a:rPr>
              <a:t>(addition, </a:t>
            </a:r>
            <a:r>
              <a:rPr lang="fr-FR" sz="2000" spc="-5" dirty="0">
                <a:cs typeface="Calibri"/>
              </a:rPr>
              <a:t>soustraction, division,…)  </a:t>
            </a:r>
            <a:r>
              <a:rPr lang="fr-FR" sz="2000" spc="-10" dirty="0">
                <a:cs typeface="Calibri"/>
              </a:rPr>
              <a:t>et </a:t>
            </a:r>
            <a:r>
              <a:rPr lang="fr-FR" sz="2000" dirty="0">
                <a:cs typeface="Calibri"/>
              </a:rPr>
              <a:t>logiques ( </a:t>
            </a:r>
            <a:r>
              <a:rPr lang="fr-FR" sz="2000" spc="-70" dirty="0">
                <a:cs typeface="Calibri"/>
              </a:rPr>
              <a:t>ET, </a:t>
            </a:r>
            <a:r>
              <a:rPr lang="fr-FR" sz="2000" dirty="0">
                <a:cs typeface="Calibri"/>
              </a:rPr>
              <a:t>Non, </a:t>
            </a:r>
            <a:r>
              <a:rPr lang="fr-FR" sz="2000" spc="-5" dirty="0">
                <a:cs typeface="Calibri"/>
              </a:rPr>
              <a:t>AND,….</a:t>
            </a:r>
            <a:r>
              <a:rPr lang="fr-FR" sz="2000" spc="-25" dirty="0">
                <a:cs typeface="Calibri"/>
              </a:rPr>
              <a:t> </a:t>
            </a:r>
            <a:r>
              <a:rPr lang="fr-FR" sz="2000" spc="-5" dirty="0">
                <a:cs typeface="Calibri"/>
              </a:rPr>
              <a:t>).</a:t>
            </a:r>
            <a:endParaRPr lang="fr-FR" sz="2000" dirty="0">
              <a:cs typeface="Calibri"/>
            </a:endParaRPr>
          </a:p>
          <a:p>
            <a:pPr marL="1612900" lvl="1" indent="-229235">
              <a:buFont typeface="Arial"/>
              <a:buChar char="–"/>
              <a:tabLst>
                <a:tab pos="1613535" algn="l"/>
              </a:tabLst>
            </a:pPr>
            <a:endParaRPr lang="fr-FR" sz="2000" spc="-5" dirty="0">
              <a:cs typeface="Calibri"/>
            </a:endParaRPr>
          </a:p>
          <a:p>
            <a:pPr marL="1612900" lvl="1" indent="-229235">
              <a:lnSpc>
                <a:spcPct val="100000"/>
              </a:lnSpc>
              <a:buFont typeface="Arial"/>
              <a:buChar char="–"/>
              <a:tabLst>
                <a:tab pos="1613535" algn="l"/>
              </a:tabLst>
            </a:pPr>
            <a:r>
              <a:rPr lang="fr-FR" sz="2000" spc="-5" dirty="0">
                <a:cs typeface="Calibri"/>
              </a:rPr>
              <a:t>Unité </a:t>
            </a:r>
            <a:r>
              <a:rPr lang="fr-FR" sz="2000" dirty="0">
                <a:cs typeface="Calibri"/>
              </a:rPr>
              <a:t>de</a:t>
            </a:r>
            <a:r>
              <a:rPr lang="fr-FR" sz="2000" spc="-5" dirty="0">
                <a:cs typeface="Calibri"/>
              </a:rPr>
              <a:t> </a:t>
            </a:r>
            <a:r>
              <a:rPr lang="fr-FR" sz="2000" spc="-10" dirty="0">
                <a:cs typeface="Calibri"/>
              </a:rPr>
              <a:t>contrôle:  émet </a:t>
            </a:r>
            <a:r>
              <a:rPr lang="fr-FR" spc="-10" dirty="0">
                <a:latin typeface="Segoe UI"/>
                <a:cs typeface="Segoe UI"/>
              </a:rPr>
              <a:t>les</a:t>
            </a:r>
            <a:r>
              <a:rPr lang="fr-FR" spc="100" dirty="0">
                <a:latin typeface="Segoe UI"/>
                <a:cs typeface="Segoe UI"/>
              </a:rPr>
              <a:t> </a:t>
            </a:r>
            <a:r>
              <a:rPr lang="fr-FR" b="1" spc="-10" dirty="0">
                <a:latin typeface="Segoe UI"/>
                <a:cs typeface="Segoe UI"/>
              </a:rPr>
              <a:t>signaux</a:t>
            </a:r>
            <a:r>
              <a:rPr lang="fr-FR" b="1" spc="695" dirty="0">
                <a:latin typeface="Segoe UI"/>
                <a:cs typeface="Segoe UI"/>
              </a:rPr>
              <a:t> </a:t>
            </a:r>
            <a:r>
              <a:rPr lang="fr-FR" b="1" spc="-10" dirty="0">
                <a:latin typeface="Segoe UI"/>
                <a:cs typeface="Segoe UI"/>
              </a:rPr>
              <a:t>nécessaires</a:t>
            </a:r>
            <a:r>
              <a:rPr lang="fr-FR" b="1" spc="90" dirty="0">
                <a:latin typeface="Segoe UI"/>
                <a:cs typeface="Segoe UI"/>
              </a:rPr>
              <a:t> </a:t>
            </a:r>
            <a:r>
              <a:rPr lang="fr-FR" spc="-10" dirty="0">
                <a:latin typeface="Segoe UI"/>
                <a:cs typeface="Segoe UI"/>
              </a:rPr>
              <a:t>aux </a:t>
            </a:r>
            <a:r>
              <a:rPr lang="fr-FR" spc="-30" dirty="0">
                <a:latin typeface="Segoe UI"/>
                <a:cs typeface="Segoe UI"/>
              </a:rPr>
              <a:t>différentes</a:t>
            </a:r>
            <a:r>
              <a:rPr lang="fr-FR" spc="-25" dirty="0">
                <a:latin typeface="Segoe UI"/>
                <a:cs typeface="Segoe UI"/>
              </a:rPr>
              <a:t> </a:t>
            </a:r>
            <a:r>
              <a:rPr lang="fr-FR" spc="-20" dirty="0">
                <a:latin typeface="Segoe UI"/>
                <a:cs typeface="Segoe UI"/>
              </a:rPr>
              <a:t>entités</a:t>
            </a:r>
            <a:r>
              <a:rPr lang="fr-FR" spc="-15" dirty="0">
                <a:latin typeface="Segoe UI"/>
                <a:cs typeface="Segoe UI"/>
              </a:rPr>
              <a:t> (bus</a:t>
            </a:r>
            <a:r>
              <a:rPr lang="fr-FR" spc="-10" dirty="0">
                <a:latin typeface="Segoe UI"/>
                <a:cs typeface="Segoe UI"/>
              </a:rPr>
              <a:t> </a:t>
            </a:r>
            <a:r>
              <a:rPr lang="fr-FR" spc="-15" dirty="0">
                <a:latin typeface="Segoe UI"/>
                <a:cs typeface="Segoe UI"/>
              </a:rPr>
              <a:t>adresse,</a:t>
            </a:r>
            <a:r>
              <a:rPr lang="fr-FR" spc="-10" dirty="0">
                <a:latin typeface="Segoe UI"/>
                <a:cs typeface="Segoe UI"/>
              </a:rPr>
              <a:t> bus </a:t>
            </a:r>
            <a:r>
              <a:rPr lang="fr-FR" spc="-5" dirty="0">
                <a:latin typeface="Segoe UI"/>
                <a:cs typeface="Segoe UI"/>
              </a:rPr>
              <a:t>de </a:t>
            </a:r>
            <a:r>
              <a:rPr lang="fr-FR" spc="-15" dirty="0">
                <a:latin typeface="Segoe UI"/>
                <a:cs typeface="Segoe UI"/>
              </a:rPr>
              <a:t>données,</a:t>
            </a:r>
            <a:r>
              <a:rPr lang="fr-FR" spc="-10" dirty="0">
                <a:latin typeface="Segoe UI"/>
                <a:cs typeface="Segoe UI"/>
              </a:rPr>
              <a:t> </a:t>
            </a:r>
            <a:r>
              <a:rPr lang="fr-FR" spc="-25" dirty="0">
                <a:latin typeface="Segoe UI"/>
                <a:cs typeface="Segoe UI"/>
              </a:rPr>
              <a:t>UAL..)</a:t>
            </a:r>
            <a:r>
              <a:rPr lang="fr-FR" spc="-20" dirty="0">
                <a:latin typeface="Segoe UI"/>
                <a:cs typeface="Segoe UI"/>
              </a:rPr>
              <a:t> </a:t>
            </a:r>
            <a:r>
              <a:rPr lang="fr-FR" spc="-15" dirty="0">
                <a:latin typeface="Segoe UI"/>
                <a:cs typeface="Segoe UI"/>
              </a:rPr>
              <a:t>pour</a:t>
            </a:r>
            <a:r>
              <a:rPr lang="fr-FR" spc="-10" dirty="0">
                <a:latin typeface="Segoe UI"/>
                <a:cs typeface="Segoe UI"/>
              </a:rPr>
              <a:t> assurer l’exécution </a:t>
            </a:r>
            <a:r>
              <a:rPr lang="fr-FR" b="1" spc="-5" dirty="0">
                <a:latin typeface="Segoe UI"/>
                <a:cs typeface="Segoe UI"/>
              </a:rPr>
              <a:t>des</a:t>
            </a:r>
            <a:r>
              <a:rPr lang="fr-FR" b="1" spc="45" dirty="0">
                <a:latin typeface="Segoe UI"/>
                <a:cs typeface="Segoe UI"/>
              </a:rPr>
              <a:t> </a:t>
            </a:r>
            <a:r>
              <a:rPr lang="fr-FR" b="1" spc="-15" dirty="0">
                <a:latin typeface="Segoe UI"/>
                <a:cs typeface="Segoe UI"/>
              </a:rPr>
              <a:t>opérations</a:t>
            </a:r>
            <a:r>
              <a:rPr lang="fr-FR" spc="-15" dirty="0">
                <a:latin typeface="Segoe UI"/>
                <a:cs typeface="Segoe UI"/>
              </a:rPr>
              <a:t>.</a:t>
            </a:r>
            <a:endParaRPr lang="fr-FR" dirty="0">
              <a:latin typeface="Segoe UI"/>
              <a:cs typeface="Segoe UI"/>
            </a:endParaRPr>
          </a:p>
          <a:p>
            <a:pPr marL="1612900" lvl="1" indent="-229235">
              <a:lnSpc>
                <a:spcPct val="100000"/>
              </a:lnSpc>
              <a:buFont typeface="Arial"/>
              <a:buChar char="–"/>
              <a:tabLst>
                <a:tab pos="1613535" algn="l"/>
              </a:tabLst>
            </a:pPr>
            <a:endParaRPr lang="fr-FR" sz="2000" dirty="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buFont typeface="Arial"/>
              <a:buChar char="–"/>
              <a:tabLst>
                <a:tab pos="1613535" algn="l"/>
              </a:tabLst>
            </a:pPr>
            <a:r>
              <a:rPr lang="fr-FR" sz="2000" dirty="0">
                <a:latin typeface="Calibri"/>
                <a:cs typeface="Calibri"/>
              </a:rPr>
              <a:t>Un ensemble de registre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647490" y="6377892"/>
            <a:ext cx="545253" cy="414655"/>
            <a:chOff x="8735617" y="6377891"/>
            <a:chExt cx="408940" cy="414655"/>
          </a:xfrm>
        </p:grpSpPr>
        <p:sp>
          <p:nvSpPr>
            <p:cNvPr id="13" name="object 13"/>
            <p:cNvSpPr/>
            <p:nvPr/>
          </p:nvSpPr>
          <p:spPr>
            <a:xfrm>
              <a:off x="8735617" y="6377891"/>
              <a:ext cx="408382" cy="4146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6876" y="6429400"/>
              <a:ext cx="330200" cy="311150"/>
            </a:xfrm>
            <a:custGeom>
              <a:avLst/>
              <a:gdLst/>
              <a:ahLst/>
              <a:cxnLst/>
              <a:rect l="l" t="t" r="r" b="b"/>
              <a:pathLst>
                <a:path w="330200" h="311150">
                  <a:moveTo>
                    <a:pt x="165100" y="0"/>
                  </a:moveTo>
                  <a:lnTo>
                    <a:pt x="112914" y="7930"/>
                  </a:lnTo>
                  <a:lnTo>
                    <a:pt x="67592" y="30015"/>
                  </a:lnTo>
                  <a:lnTo>
                    <a:pt x="31853" y="63691"/>
                  </a:lnTo>
                  <a:lnTo>
                    <a:pt x="8416" y="106398"/>
                  </a:lnTo>
                  <a:lnTo>
                    <a:pt x="0" y="155574"/>
                  </a:lnTo>
                  <a:lnTo>
                    <a:pt x="8416" y="204745"/>
                  </a:lnTo>
                  <a:lnTo>
                    <a:pt x="31853" y="247451"/>
                  </a:lnTo>
                  <a:lnTo>
                    <a:pt x="67592" y="281127"/>
                  </a:lnTo>
                  <a:lnTo>
                    <a:pt x="112914" y="303213"/>
                  </a:lnTo>
                  <a:lnTo>
                    <a:pt x="165100" y="311144"/>
                  </a:lnTo>
                  <a:lnTo>
                    <a:pt x="217285" y="303213"/>
                  </a:lnTo>
                  <a:lnTo>
                    <a:pt x="262607" y="281127"/>
                  </a:lnTo>
                  <a:lnTo>
                    <a:pt x="298346" y="247451"/>
                  </a:lnTo>
                  <a:lnTo>
                    <a:pt x="321783" y="204745"/>
                  </a:lnTo>
                  <a:lnTo>
                    <a:pt x="330200" y="155574"/>
                  </a:lnTo>
                  <a:lnTo>
                    <a:pt x="321783" y="106398"/>
                  </a:lnTo>
                  <a:lnTo>
                    <a:pt x="298346" y="63691"/>
                  </a:lnTo>
                  <a:lnTo>
                    <a:pt x="262607" y="30015"/>
                  </a:lnTo>
                  <a:lnTo>
                    <a:pt x="217285" y="793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564" y="6453403"/>
            <a:ext cx="34205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4</a:t>
            </a:fld>
            <a:endParaRPr dirty="0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Cœur du processeur</a:t>
            </a:r>
          </a:p>
        </p:txBody>
      </p:sp>
    </p:spTree>
    <p:extLst>
      <p:ext uri="{BB962C8B-B14F-4D97-AF65-F5344CB8AC3E}">
        <p14:creationId xmlns:p14="http://schemas.microsoft.com/office/powerpoint/2010/main" val="256866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01598" y="308332"/>
            <a:ext cx="2656032" cy="100908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527" y="2311181"/>
            <a:ext cx="12151360" cy="1365885"/>
            <a:chOff x="45527" y="1435415"/>
            <a:chExt cx="12151360" cy="1365885"/>
          </a:xfrm>
        </p:grpSpPr>
        <p:sp>
          <p:nvSpPr>
            <p:cNvPr id="4" name="object 4"/>
            <p:cNvSpPr/>
            <p:nvPr/>
          </p:nvSpPr>
          <p:spPr>
            <a:xfrm>
              <a:off x="50292" y="1440179"/>
              <a:ext cx="12141835" cy="1356360"/>
            </a:xfrm>
            <a:custGeom>
              <a:avLst/>
              <a:gdLst/>
              <a:ahLst/>
              <a:cxnLst/>
              <a:rect l="l" t="t" r="r" b="b"/>
              <a:pathLst>
                <a:path w="12141835" h="1356360">
                  <a:moveTo>
                    <a:pt x="0" y="1356360"/>
                  </a:moveTo>
                  <a:lnTo>
                    <a:pt x="12141708" y="1356360"/>
                  </a:lnTo>
                  <a:lnTo>
                    <a:pt x="12141708" y="0"/>
                  </a:lnTo>
                  <a:lnTo>
                    <a:pt x="0" y="0"/>
                  </a:lnTo>
                  <a:lnTo>
                    <a:pt x="0" y="135636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2" y="1440179"/>
              <a:ext cx="12141835" cy="1356360"/>
            </a:xfrm>
            <a:custGeom>
              <a:avLst/>
              <a:gdLst/>
              <a:ahLst/>
              <a:cxnLst/>
              <a:rect l="l" t="t" r="r" b="b"/>
              <a:pathLst>
                <a:path w="12141835" h="1356360">
                  <a:moveTo>
                    <a:pt x="0" y="1356360"/>
                  </a:moveTo>
                  <a:lnTo>
                    <a:pt x="12141708" y="1356360"/>
                  </a:lnTo>
                </a:path>
                <a:path w="12141835" h="1356360">
                  <a:moveTo>
                    <a:pt x="12141708" y="0"/>
                  </a:moveTo>
                  <a:lnTo>
                    <a:pt x="0" y="0"/>
                  </a:lnTo>
                  <a:lnTo>
                    <a:pt x="0" y="135636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109106" y="2828731"/>
            <a:ext cx="330835" cy="311150"/>
          </a:xfrm>
          <a:custGeom>
            <a:avLst/>
            <a:gdLst/>
            <a:ahLst/>
            <a:cxnLst/>
            <a:rect l="l" t="t" r="r" b="b"/>
            <a:pathLst>
              <a:path w="330835" h="311150">
                <a:moveTo>
                  <a:pt x="165353" y="0"/>
                </a:moveTo>
                <a:lnTo>
                  <a:pt x="113092" y="7924"/>
                </a:lnTo>
                <a:lnTo>
                  <a:pt x="67702" y="29992"/>
                </a:lnTo>
                <a:lnTo>
                  <a:pt x="31906" y="63642"/>
                </a:lnTo>
                <a:lnTo>
                  <a:pt x="8430" y="106314"/>
                </a:lnTo>
                <a:lnTo>
                  <a:pt x="0" y="155447"/>
                </a:lnTo>
                <a:lnTo>
                  <a:pt x="8430" y="204581"/>
                </a:lnTo>
                <a:lnTo>
                  <a:pt x="31906" y="247253"/>
                </a:lnTo>
                <a:lnTo>
                  <a:pt x="67702" y="280903"/>
                </a:lnTo>
                <a:lnTo>
                  <a:pt x="113092" y="302971"/>
                </a:lnTo>
                <a:lnTo>
                  <a:pt x="165353" y="310895"/>
                </a:lnTo>
                <a:lnTo>
                  <a:pt x="217615" y="302971"/>
                </a:lnTo>
                <a:lnTo>
                  <a:pt x="263005" y="280903"/>
                </a:lnTo>
                <a:lnTo>
                  <a:pt x="298801" y="247253"/>
                </a:lnTo>
                <a:lnTo>
                  <a:pt x="322277" y="204581"/>
                </a:lnTo>
                <a:lnTo>
                  <a:pt x="330707" y="155447"/>
                </a:lnTo>
                <a:lnTo>
                  <a:pt x="322277" y="106314"/>
                </a:lnTo>
                <a:lnTo>
                  <a:pt x="298801" y="63642"/>
                </a:lnTo>
                <a:lnTo>
                  <a:pt x="263005" y="29992"/>
                </a:lnTo>
                <a:lnTo>
                  <a:pt x="217615" y="7924"/>
                </a:lnTo>
                <a:lnTo>
                  <a:pt x="1653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12890" y="2764698"/>
            <a:ext cx="8783392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fr-FR" spc="-5" dirty="0"/>
              <a:t>L’Unité Arithmétique et Logique</a:t>
            </a:r>
            <a:endParaRPr spc="-10" dirty="0">
              <a:solidFill>
                <a:srgbClr val="000000"/>
              </a:solidFill>
            </a:endParaRPr>
          </a:p>
        </p:txBody>
      </p:sp>
      <p:pic>
        <p:nvPicPr>
          <p:cNvPr id="16" name="object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35402" y="4374617"/>
            <a:ext cx="4233672" cy="2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1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99" y="115571"/>
            <a:ext cx="113080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67090" algn="l"/>
              </a:tabLst>
            </a:pPr>
            <a:r>
              <a:rPr sz="4000" dirty="0">
                <a:uFill>
                  <a:solidFill>
                    <a:srgbClr val="FF0000"/>
                  </a:solidFill>
                </a:uFill>
                <a:latin typeface="+mn-lt"/>
              </a:rPr>
              <a:t> </a:t>
            </a:r>
            <a:r>
              <a:rPr sz="4000" spc="-260" dirty="0">
                <a:uFill>
                  <a:solidFill>
                    <a:srgbClr val="FF0000"/>
                  </a:solidFill>
                </a:uFill>
                <a:latin typeface="+mn-lt"/>
              </a:rPr>
              <a:t> </a:t>
            </a:r>
            <a:r>
              <a:rPr sz="4000" spc="-20" dirty="0">
                <a:uFill>
                  <a:solidFill>
                    <a:srgbClr val="FF0000"/>
                  </a:solidFill>
                </a:uFill>
                <a:latin typeface="+mn-lt"/>
              </a:rPr>
              <a:t>Architecture </a:t>
            </a:r>
            <a:r>
              <a:rPr sz="4000" spc="-15" dirty="0">
                <a:uFill>
                  <a:solidFill>
                    <a:srgbClr val="FF0000"/>
                  </a:solidFill>
                </a:uFill>
                <a:latin typeface="+mn-lt"/>
              </a:rPr>
              <a:t>interne </a:t>
            </a:r>
            <a:r>
              <a:rPr sz="4000" dirty="0">
                <a:uFill>
                  <a:solidFill>
                    <a:srgbClr val="FF0000"/>
                  </a:solidFill>
                </a:uFill>
                <a:latin typeface="+mn-lt"/>
              </a:rPr>
              <a:t>du</a:t>
            </a:r>
            <a:r>
              <a:rPr sz="4000" spc="-70" dirty="0">
                <a:uFill>
                  <a:solidFill>
                    <a:srgbClr val="FF0000"/>
                  </a:solidFill>
                </a:uFill>
                <a:latin typeface="+mn-lt"/>
              </a:rPr>
              <a:t> </a:t>
            </a:r>
            <a:r>
              <a:rPr sz="4000" spc="-5" dirty="0">
                <a:uFill>
                  <a:solidFill>
                    <a:srgbClr val="FF0000"/>
                  </a:solidFill>
                </a:uFill>
                <a:latin typeface="+mn-lt"/>
              </a:rPr>
              <a:t>PIC16F84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7716" y="0"/>
            <a:ext cx="11144284" cy="6584975"/>
            <a:chOff x="785787" y="0"/>
            <a:chExt cx="8358213" cy="6584975"/>
          </a:xfrm>
        </p:grpSpPr>
        <p:sp>
          <p:nvSpPr>
            <p:cNvPr id="4" name="object 4"/>
            <p:cNvSpPr/>
            <p:nvPr/>
          </p:nvSpPr>
          <p:spPr>
            <a:xfrm>
              <a:off x="785787" y="791362"/>
              <a:ext cx="8331200" cy="57936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34400" y="0"/>
              <a:ext cx="609600" cy="7857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564" y="6453403"/>
            <a:ext cx="34205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6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6441745" y="4258101"/>
            <a:ext cx="2156345" cy="1760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587" y="1607566"/>
            <a:ext cx="10562167" cy="1921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3413" marR="5080" indent="-360363">
              <a:buFont typeface="Arial" panose="020B0604020202020204" pitchFamily="34" charset="0"/>
              <a:buChar char="•"/>
              <a:tabLst>
                <a:tab pos="1669414" algn="l"/>
                <a:tab pos="1670050" algn="l"/>
              </a:tabLst>
            </a:pPr>
            <a:r>
              <a:rPr lang="fr-FR" sz="2000" dirty="0"/>
              <a:t>PIC16F84: Architecture à accumulateur:</a:t>
            </a:r>
          </a:p>
          <a:p>
            <a:pPr marL="982663" marR="5080" algn="ctr">
              <a:tabLst>
                <a:tab pos="1669414" algn="l"/>
                <a:tab pos="1670050" algn="l"/>
              </a:tabLst>
            </a:pPr>
            <a:r>
              <a:rPr lang="fr-FR" sz="2000" b="1" dirty="0"/>
              <a:t>Toutes les opérations arithmétiques et logiques</a:t>
            </a:r>
            <a:r>
              <a:rPr lang="fr-FR" sz="2000" dirty="0"/>
              <a:t> sont effectuées </a:t>
            </a:r>
            <a:br>
              <a:rPr lang="fr-FR" sz="2000" dirty="0"/>
            </a:br>
            <a:r>
              <a:rPr lang="fr-FR" sz="2000" b="1" dirty="0"/>
              <a:t>en utilisant un seul registre spécial </a:t>
            </a:r>
            <a:r>
              <a:rPr lang="fr-FR" sz="2000" dirty="0"/>
              <a:t>appelé "accumulateur". </a:t>
            </a:r>
          </a:p>
          <a:p>
            <a:pPr marL="633413" marR="5080" lvl="1" indent="-3603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669414" algn="l"/>
                <a:tab pos="1670050" algn="l"/>
              </a:tabLst>
            </a:pPr>
            <a:endParaRPr lang="fr-FR" sz="2000" dirty="0">
              <a:latin typeface="Calibri"/>
              <a:cs typeface="Calibri"/>
            </a:endParaRPr>
          </a:p>
          <a:p>
            <a:pPr marL="633413" marR="5080" lvl="1" indent="-3603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669414" algn="l"/>
                <a:tab pos="1670050" algn="l"/>
              </a:tabLst>
            </a:pPr>
            <a:r>
              <a:rPr lang="fr-FR" sz="2000" dirty="0">
                <a:latin typeface="Calibri"/>
                <a:cs typeface="Calibri"/>
              </a:rPr>
              <a:t>Terminologie </a:t>
            </a:r>
            <a:r>
              <a:rPr lang="fr-FR" sz="2000" dirty="0" err="1">
                <a:latin typeface="Calibri"/>
                <a:cs typeface="Calibri"/>
              </a:rPr>
              <a:t>Microship</a:t>
            </a:r>
            <a:r>
              <a:rPr lang="fr-FR" sz="2000" dirty="0">
                <a:latin typeface="Calibri"/>
                <a:cs typeface="Calibri"/>
              </a:rPr>
              <a:t>: l’accumulateur = </a:t>
            </a:r>
            <a:r>
              <a:rPr lang="fr-FR" sz="2000" dirty="0">
                <a:solidFill>
                  <a:srgbClr val="FF0000"/>
                </a:solidFill>
                <a:latin typeface="Calibri"/>
                <a:cs typeface="Calibri"/>
              </a:rPr>
              <a:t>Registre de travail </a:t>
            </a:r>
            <a:r>
              <a:rPr lang="fr-FR" sz="2000" i="1" dirty="0">
                <a:latin typeface="Calibri"/>
                <a:cs typeface="Calibri"/>
              </a:rPr>
              <a:t>W</a:t>
            </a:r>
            <a:r>
              <a:rPr lang="fr-FR" sz="2000" dirty="0">
                <a:latin typeface="Calibri"/>
                <a:cs typeface="Calibri"/>
              </a:rPr>
              <a:t>: </a:t>
            </a:r>
            <a:r>
              <a:rPr lang="fr-FR" sz="2000" i="1" dirty="0" err="1">
                <a:latin typeface="Calibri"/>
                <a:cs typeface="Calibri"/>
              </a:rPr>
              <a:t>Working</a:t>
            </a:r>
            <a:r>
              <a:rPr lang="fr-FR" sz="2000" i="1" dirty="0">
                <a:latin typeface="Calibri"/>
                <a:cs typeface="Calibri"/>
              </a:rPr>
              <a:t> </a:t>
            </a:r>
            <a:r>
              <a:rPr lang="fr-FR" sz="2000" i="1" dirty="0" err="1">
                <a:latin typeface="Calibri"/>
                <a:cs typeface="Calibri"/>
              </a:rPr>
              <a:t>register</a:t>
            </a:r>
            <a:endParaRPr sz="2000" i="1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647490" y="6377892"/>
            <a:ext cx="545253" cy="414655"/>
            <a:chOff x="8735617" y="6377891"/>
            <a:chExt cx="408940" cy="414655"/>
          </a:xfrm>
        </p:grpSpPr>
        <p:sp>
          <p:nvSpPr>
            <p:cNvPr id="13" name="object 13"/>
            <p:cNvSpPr/>
            <p:nvPr/>
          </p:nvSpPr>
          <p:spPr>
            <a:xfrm>
              <a:off x="8735617" y="6377891"/>
              <a:ext cx="408382" cy="4146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6876" y="6429400"/>
              <a:ext cx="330200" cy="311150"/>
            </a:xfrm>
            <a:custGeom>
              <a:avLst/>
              <a:gdLst/>
              <a:ahLst/>
              <a:cxnLst/>
              <a:rect l="l" t="t" r="r" b="b"/>
              <a:pathLst>
                <a:path w="330200" h="311150">
                  <a:moveTo>
                    <a:pt x="165100" y="0"/>
                  </a:moveTo>
                  <a:lnTo>
                    <a:pt x="112914" y="7930"/>
                  </a:lnTo>
                  <a:lnTo>
                    <a:pt x="67592" y="30015"/>
                  </a:lnTo>
                  <a:lnTo>
                    <a:pt x="31853" y="63691"/>
                  </a:lnTo>
                  <a:lnTo>
                    <a:pt x="8416" y="106398"/>
                  </a:lnTo>
                  <a:lnTo>
                    <a:pt x="0" y="155574"/>
                  </a:lnTo>
                  <a:lnTo>
                    <a:pt x="8416" y="204745"/>
                  </a:lnTo>
                  <a:lnTo>
                    <a:pt x="31853" y="247451"/>
                  </a:lnTo>
                  <a:lnTo>
                    <a:pt x="67592" y="281127"/>
                  </a:lnTo>
                  <a:lnTo>
                    <a:pt x="112914" y="303213"/>
                  </a:lnTo>
                  <a:lnTo>
                    <a:pt x="165100" y="311144"/>
                  </a:lnTo>
                  <a:lnTo>
                    <a:pt x="217285" y="303213"/>
                  </a:lnTo>
                  <a:lnTo>
                    <a:pt x="262607" y="281127"/>
                  </a:lnTo>
                  <a:lnTo>
                    <a:pt x="298346" y="247451"/>
                  </a:lnTo>
                  <a:lnTo>
                    <a:pt x="321783" y="204745"/>
                  </a:lnTo>
                  <a:lnTo>
                    <a:pt x="330200" y="155574"/>
                  </a:lnTo>
                  <a:lnTo>
                    <a:pt x="321783" y="106398"/>
                  </a:lnTo>
                  <a:lnTo>
                    <a:pt x="298346" y="63691"/>
                  </a:lnTo>
                  <a:lnTo>
                    <a:pt x="262607" y="30015"/>
                  </a:lnTo>
                  <a:lnTo>
                    <a:pt x="217285" y="7930"/>
                  </a:lnTo>
                  <a:lnTo>
                    <a:pt x="165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11169564" y="6453403"/>
            <a:ext cx="34205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dirty="0"/>
              <a:pPr marL="38100">
                <a:lnSpc>
                  <a:spcPts val="1435"/>
                </a:lnSpc>
              </a:pPr>
              <a:t>7</a:t>
            </a:fld>
            <a:endParaRPr dirty="0"/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Fonctionnement de l’UAL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964" y="3278873"/>
            <a:ext cx="3383172" cy="2915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bject 2"/>
          <p:cNvSpPr txBox="1"/>
          <p:nvPr/>
        </p:nvSpPr>
        <p:spPr>
          <a:xfrm>
            <a:off x="714588" y="3409102"/>
            <a:ext cx="7733376" cy="22294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0" marR="5080" lvl="1">
              <a:tabLst>
                <a:tab pos="1669414" algn="l"/>
                <a:tab pos="1670050" algn="l"/>
              </a:tabLst>
            </a:pPr>
            <a:endParaRPr lang="fr-FR" sz="2000" spc="-110" dirty="0">
              <a:latin typeface="Segoe UI"/>
              <a:cs typeface="Segoe UI"/>
            </a:endParaRPr>
          </a:p>
          <a:p>
            <a:pPr marL="633413" marR="5080" lvl="1" indent="-360363">
              <a:buFont typeface="Arial" panose="020B0604020202020204" pitchFamily="34" charset="0"/>
              <a:buChar char="•"/>
              <a:tabLst>
                <a:tab pos="1669414" algn="l"/>
                <a:tab pos="1670050" algn="l"/>
              </a:tabLst>
            </a:pPr>
            <a:r>
              <a:rPr lang="fr-FR" sz="2000" dirty="0"/>
              <a:t>Après l’exécution d’une instruction, l’UAL modifie le </a:t>
            </a:r>
            <a:r>
              <a:rPr lang="fr-FR" sz="2000" dirty="0">
                <a:solidFill>
                  <a:srgbClr val="FF0000"/>
                </a:solidFill>
              </a:rPr>
              <a:t>registre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FF0000"/>
                </a:solidFill>
              </a:rPr>
              <a:t>STATUS</a:t>
            </a:r>
            <a:r>
              <a:rPr lang="fr-FR" sz="2000" dirty="0"/>
              <a:t> (Registre d’Etat) indiquant l’issue de celle-ci.</a:t>
            </a:r>
            <a:br>
              <a:rPr lang="fr-FR" sz="2000" dirty="0"/>
            </a:br>
            <a:r>
              <a:rPr lang="fr-FR" sz="2000" dirty="0"/>
              <a:t>(exemple: </a:t>
            </a:r>
            <a:r>
              <a:rPr lang="fr-FR" sz="2000" b="1" dirty="0"/>
              <a:t>Bit Z</a:t>
            </a:r>
            <a:r>
              <a:rPr lang="fr-FR" sz="2000" dirty="0"/>
              <a:t>: résultat </a:t>
            </a:r>
            <a:r>
              <a:rPr lang="fr-FR" sz="2000" dirty="0" err="1"/>
              <a:t>null</a:t>
            </a:r>
            <a:r>
              <a:rPr lang="fr-FR" sz="2000" dirty="0"/>
              <a:t> ou pas, </a:t>
            </a:r>
            <a:r>
              <a:rPr lang="fr-FR" sz="2000" b="1" dirty="0"/>
              <a:t>Bit C</a:t>
            </a:r>
            <a:r>
              <a:rPr lang="fr-FR" sz="2000" dirty="0"/>
              <a:t>:débordement ou pas…)</a:t>
            </a:r>
          </a:p>
          <a:p>
            <a:pPr marL="633413" marR="5080" lvl="1" indent="-360363">
              <a:buFont typeface="Arial" panose="020B0604020202020204" pitchFamily="34" charset="0"/>
              <a:buChar char="•"/>
              <a:tabLst>
                <a:tab pos="1669414" algn="l"/>
                <a:tab pos="1670050" algn="l"/>
              </a:tabLst>
            </a:pPr>
            <a:endParaRPr lang="fr-FR" sz="2000" dirty="0"/>
          </a:p>
          <a:p>
            <a:pPr marL="633413" marR="5080" lvl="1" indent="-3603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669414" algn="l"/>
                <a:tab pos="1670050" algn="l"/>
              </a:tabLst>
            </a:pPr>
            <a:endParaRPr sz="2000" i="1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467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7695-1353-6095-8E6D-0ACA0F81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B34C-EC05-F465-24CE-065A2C25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CC66E-70A1-25F5-57AD-20ECD68E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50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9301598" y="308332"/>
            <a:ext cx="2656032" cy="100908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527" y="2311181"/>
            <a:ext cx="12151360" cy="1365885"/>
            <a:chOff x="45527" y="1435415"/>
            <a:chExt cx="12151360" cy="1365885"/>
          </a:xfrm>
        </p:grpSpPr>
        <p:sp>
          <p:nvSpPr>
            <p:cNvPr id="4" name="object 4"/>
            <p:cNvSpPr/>
            <p:nvPr/>
          </p:nvSpPr>
          <p:spPr>
            <a:xfrm>
              <a:off x="50292" y="1440179"/>
              <a:ext cx="12141835" cy="1356360"/>
            </a:xfrm>
            <a:custGeom>
              <a:avLst/>
              <a:gdLst/>
              <a:ahLst/>
              <a:cxnLst/>
              <a:rect l="l" t="t" r="r" b="b"/>
              <a:pathLst>
                <a:path w="12141835" h="1356360">
                  <a:moveTo>
                    <a:pt x="0" y="1356360"/>
                  </a:moveTo>
                  <a:lnTo>
                    <a:pt x="12141708" y="1356360"/>
                  </a:lnTo>
                  <a:lnTo>
                    <a:pt x="12141708" y="0"/>
                  </a:lnTo>
                  <a:lnTo>
                    <a:pt x="0" y="0"/>
                  </a:lnTo>
                  <a:lnTo>
                    <a:pt x="0" y="135636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2" y="1440179"/>
              <a:ext cx="12141835" cy="1356360"/>
            </a:xfrm>
            <a:custGeom>
              <a:avLst/>
              <a:gdLst/>
              <a:ahLst/>
              <a:cxnLst/>
              <a:rect l="l" t="t" r="r" b="b"/>
              <a:pathLst>
                <a:path w="12141835" h="1356360">
                  <a:moveTo>
                    <a:pt x="0" y="1356360"/>
                  </a:moveTo>
                  <a:lnTo>
                    <a:pt x="12141708" y="1356360"/>
                  </a:lnTo>
                </a:path>
                <a:path w="12141835" h="1356360">
                  <a:moveTo>
                    <a:pt x="12141708" y="0"/>
                  </a:moveTo>
                  <a:lnTo>
                    <a:pt x="0" y="0"/>
                  </a:lnTo>
                  <a:lnTo>
                    <a:pt x="0" y="1356360"/>
                  </a:lnTo>
                </a:path>
              </a:pathLst>
            </a:custGeom>
            <a:ln w="9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109106" y="2828731"/>
            <a:ext cx="330835" cy="311150"/>
          </a:xfrm>
          <a:custGeom>
            <a:avLst/>
            <a:gdLst/>
            <a:ahLst/>
            <a:cxnLst/>
            <a:rect l="l" t="t" r="r" b="b"/>
            <a:pathLst>
              <a:path w="330835" h="311150">
                <a:moveTo>
                  <a:pt x="165353" y="0"/>
                </a:moveTo>
                <a:lnTo>
                  <a:pt x="113092" y="7924"/>
                </a:lnTo>
                <a:lnTo>
                  <a:pt x="67702" y="29992"/>
                </a:lnTo>
                <a:lnTo>
                  <a:pt x="31906" y="63642"/>
                </a:lnTo>
                <a:lnTo>
                  <a:pt x="8430" y="106314"/>
                </a:lnTo>
                <a:lnTo>
                  <a:pt x="0" y="155447"/>
                </a:lnTo>
                <a:lnTo>
                  <a:pt x="8430" y="204581"/>
                </a:lnTo>
                <a:lnTo>
                  <a:pt x="31906" y="247253"/>
                </a:lnTo>
                <a:lnTo>
                  <a:pt x="67702" y="280903"/>
                </a:lnTo>
                <a:lnTo>
                  <a:pt x="113092" y="302971"/>
                </a:lnTo>
                <a:lnTo>
                  <a:pt x="165353" y="310895"/>
                </a:lnTo>
                <a:lnTo>
                  <a:pt x="217615" y="302971"/>
                </a:lnTo>
                <a:lnTo>
                  <a:pt x="263005" y="280903"/>
                </a:lnTo>
                <a:lnTo>
                  <a:pt x="298801" y="247253"/>
                </a:lnTo>
                <a:lnTo>
                  <a:pt x="322277" y="204581"/>
                </a:lnTo>
                <a:lnTo>
                  <a:pt x="330707" y="155447"/>
                </a:lnTo>
                <a:lnTo>
                  <a:pt x="322277" y="106314"/>
                </a:lnTo>
                <a:lnTo>
                  <a:pt x="298801" y="63642"/>
                </a:lnTo>
                <a:lnTo>
                  <a:pt x="263005" y="29992"/>
                </a:lnTo>
                <a:lnTo>
                  <a:pt x="217615" y="7924"/>
                </a:lnTo>
                <a:lnTo>
                  <a:pt x="16535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12890" y="2764698"/>
            <a:ext cx="8783392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fr-FR" spc="-5" dirty="0"/>
              <a:t>La</a:t>
            </a:r>
            <a:r>
              <a:rPr lang="fr-FR" dirty="0"/>
              <a:t> </a:t>
            </a:r>
            <a:r>
              <a:rPr lang="fr-FR" spc="-10" dirty="0"/>
              <a:t>mémoire</a:t>
            </a:r>
            <a:r>
              <a:rPr lang="fr-FR" spc="15" dirty="0"/>
              <a:t> de </a:t>
            </a:r>
            <a:r>
              <a:rPr lang="fr-FR" spc="-10" dirty="0"/>
              <a:t>programme</a:t>
            </a:r>
            <a:r>
              <a:rPr lang="fr-FR" spc="30" dirty="0"/>
              <a:t> </a:t>
            </a:r>
            <a:r>
              <a:rPr lang="fr-FR" spc="-10" dirty="0"/>
              <a:t>(Flash)</a:t>
            </a:r>
            <a:endParaRPr spc="-10" dirty="0">
              <a:solidFill>
                <a:srgbClr val="000000"/>
              </a:solidFill>
            </a:endParaRPr>
          </a:p>
        </p:txBody>
      </p:sp>
      <p:pic>
        <p:nvPicPr>
          <p:cNvPr id="16" name="object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35402" y="4374617"/>
            <a:ext cx="4233672" cy="2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8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779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Calibri Light</vt:lpstr>
      <vt:lpstr>Segoe UI</vt:lpstr>
      <vt:lpstr>Times New Roman</vt:lpstr>
      <vt:lpstr>Wingdings</vt:lpstr>
      <vt:lpstr>Office Theme</vt:lpstr>
      <vt:lpstr>Restructuration sur la mémoire de programme PIC 16F84A  </vt:lpstr>
      <vt:lpstr>Plan</vt:lpstr>
      <vt:lpstr>PowerPoint Presentation</vt:lpstr>
      <vt:lpstr>   Cœur du processeur</vt:lpstr>
      <vt:lpstr>L’Unité Arithmétique et Logique</vt:lpstr>
      <vt:lpstr>  Architecture interne du PIC16F84 </vt:lpstr>
      <vt:lpstr>  Fonctionnement de l’UAL</vt:lpstr>
      <vt:lpstr>PowerPoint Presentation</vt:lpstr>
      <vt:lpstr>La mémoire de programme (Flash)</vt:lpstr>
      <vt:lpstr>  Architecture interne du PIC16F84 </vt:lpstr>
      <vt:lpstr>La mémoire programme:</vt:lpstr>
      <vt:lpstr>PowerPoint Presentation</vt:lpstr>
      <vt:lpstr>Adresses d’une case mémoire programme</vt:lpstr>
      <vt:lpstr>Case mémoire programme</vt:lpstr>
      <vt:lpstr>La compteur ordinal &amp; le registre d’instruction</vt:lpstr>
      <vt:lpstr>Pile et compteur ordinal ou Program Counter PC</vt:lpstr>
      <vt:lpstr>Registre d’instruction:</vt:lpstr>
      <vt:lpstr>Plan</vt:lpstr>
      <vt:lpstr>   Manipulation: Pupitre de jeu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Halim</dc:creator>
  <cp:lastModifiedBy>Rym ben smida</cp:lastModifiedBy>
  <cp:revision>157</cp:revision>
  <dcterms:created xsi:type="dcterms:W3CDTF">2015-03-06T15:17:24Z</dcterms:created>
  <dcterms:modified xsi:type="dcterms:W3CDTF">2024-09-25T06:47:29Z</dcterms:modified>
</cp:coreProperties>
</file>