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866BA-7AAA-4C6E-BCC3-DBC1EFAB5CFB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75737-3AAA-447F-8167-F36A3A11DF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46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8D56D-D28F-4F0B-A67A-33D7B724AFD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NIST DEFINIT 3 modèles de services et 4 modèles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deploiment</a:t>
            </a:r>
            <a:endParaRPr lang="fr-FR" baseline="0" dirty="0" smtClean="0"/>
          </a:p>
          <a:p>
            <a:r>
              <a:rPr lang="fr-FR" baseline="0" dirty="0" smtClean="0"/>
              <a:t>Concernant   </a:t>
            </a:r>
            <a:r>
              <a:rPr lang="fr-FR" dirty="0" err="1" smtClean="0"/>
              <a:t>Saas</a:t>
            </a:r>
            <a:r>
              <a:rPr lang="fr-FR" dirty="0" smtClean="0"/>
              <a:t>  </a:t>
            </a:r>
            <a:r>
              <a:rPr lang="fr-FR" dirty="0" err="1" smtClean="0"/>
              <a:t>exple</a:t>
            </a:r>
            <a:r>
              <a:rPr lang="fr-FR" dirty="0" smtClean="0"/>
              <a:t> </a:t>
            </a:r>
            <a:r>
              <a:rPr lang="fr-FR" dirty="0" err="1" smtClean="0"/>
              <a:t>salesforce</a:t>
            </a:r>
            <a:r>
              <a:rPr lang="fr-FR" dirty="0" smtClean="0"/>
              <a:t>, </a:t>
            </a:r>
            <a:r>
              <a:rPr lang="fr-FR" dirty="0" err="1" smtClean="0"/>
              <a:t>gmal</a:t>
            </a:r>
            <a:r>
              <a:rPr lang="fr-FR" dirty="0" smtClean="0"/>
              <a:t>,…..</a:t>
            </a:r>
          </a:p>
          <a:p>
            <a:r>
              <a:rPr lang="fr-FR" dirty="0" err="1" smtClean="0"/>
              <a:t>PaaS</a:t>
            </a:r>
            <a:r>
              <a:rPr lang="fr-FR" dirty="0" smtClean="0"/>
              <a:t> </a:t>
            </a:r>
            <a:r>
              <a:rPr lang="fr-FR" dirty="0" err="1" smtClean="0"/>
              <a:t>exple</a:t>
            </a:r>
            <a:r>
              <a:rPr lang="fr-FR" dirty="0" smtClean="0"/>
              <a:t>   Google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, Windows Azure</a:t>
            </a:r>
          </a:p>
          <a:p>
            <a:r>
              <a:rPr lang="fr-FR" dirty="0" err="1" smtClean="0"/>
              <a:t>IaaS</a:t>
            </a:r>
            <a:r>
              <a:rPr lang="fr-FR" dirty="0" smtClean="0"/>
              <a:t> </a:t>
            </a:r>
            <a:r>
              <a:rPr lang="fr-FR" dirty="0" err="1" smtClean="0"/>
              <a:t>exple</a:t>
            </a:r>
            <a:r>
              <a:rPr lang="fr-FR" dirty="0" smtClean="0"/>
              <a:t>   Amazon, </a:t>
            </a:r>
            <a:r>
              <a:rPr lang="fr-FR" dirty="0" err="1" smtClean="0"/>
              <a:t>Openstack</a:t>
            </a:r>
            <a:r>
              <a:rPr lang="fr-FR" dirty="0" smtClean="0"/>
              <a:t>, </a:t>
            </a:r>
            <a:r>
              <a:rPr lang="fr-FR" dirty="0" err="1" smtClean="0"/>
              <a:t>cloudstack</a:t>
            </a:r>
            <a:endParaRPr lang="fr-FR" dirty="0" smtClean="0"/>
          </a:p>
          <a:p>
            <a:endParaRPr lang="fr-FR" dirty="0" smtClean="0"/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privé:Ses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 sont gérés et fournis par l'organisation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hybride: C’est la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ombinaison des services fournis par le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privé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parle aussi du </a:t>
            </a:r>
            <a:r>
              <a:rPr lang="fr-FR" dirty="0" err="1" smtClean="0"/>
              <a:t>everything</a:t>
            </a:r>
            <a:r>
              <a:rPr lang="fr-FR" baseline="0" dirty="0" smtClean="0"/>
              <a:t> as a service, 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Lock</a:t>
            </a:r>
            <a:r>
              <a:rPr lang="fr-FR" dirty="0" smtClean="0"/>
              <a:t>-in: Quand il y a des coûts importants pour les fournisseurs de commutateurs de nuages</a:t>
            </a:r>
          </a:p>
          <a:p>
            <a:r>
              <a:rPr lang="fr-FR" dirty="0" smtClean="0"/>
              <a:t>Portabilité: Possibilité de déplacer l'application, des données, d'un </a:t>
            </a:r>
            <a:r>
              <a:rPr lang="fr-FR" dirty="0" err="1" smtClean="0"/>
              <a:t>cloud</a:t>
            </a:r>
            <a:r>
              <a:rPr lang="fr-FR" dirty="0" smtClean="0"/>
              <a:t> à l'autre</a:t>
            </a:r>
          </a:p>
          <a:p>
            <a:r>
              <a:rPr lang="fr-FR" dirty="0" smtClean="0"/>
              <a:t>Interopérabilité: Capacité de nuage différente de communiquer ensemble</a:t>
            </a:r>
          </a:p>
          <a:p>
            <a:r>
              <a:rPr lang="fr-FR" dirty="0" smtClean="0"/>
              <a:t>Fédération: Capacité de réunir les services de différents fournisseurs de </a:t>
            </a:r>
            <a:r>
              <a:rPr lang="fr-FR" dirty="0" err="1" smtClean="0"/>
              <a:t>cloud</a:t>
            </a:r>
            <a:r>
              <a:rPr lang="fr-FR" dirty="0" smtClean="0"/>
              <a:t> pour fournir une solution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0DC73-E76C-415C-A942-BF7D9D7BD2A0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92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9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4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0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1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2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82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33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9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B9EC2-3361-4190-A60D-CCE2066CA3D3}" type="datetimeFigureOut">
              <a:rPr lang="fr-FR" smtClean="0"/>
              <a:t>06/03/2017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B44EB-260E-4304-B075-994E6580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2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Fondements du </a:t>
            </a:r>
            <a:r>
              <a:rPr lang="fr-FR" dirty="0" err="1" smtClean="0"/>
              <a:t>CLoud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Asma BEN LETAIFA</a:t>
            </a:r>
          </a:p>
          <a:p>
            <a:endParaRPr lang="fr-FR" dirty="0" smtClean="0"/>
          </a:p>
          <a:p>
            <a:r>
              <a:rPr lang="fr-FR" dirty="0" smtClean="0"/>
              <a:t>SIRT- 2016-2017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90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4.Cloud </a:t>
            </a:r>
            <a:r>
              <a:rPr lang="fr-FR" sz="3200" dirty="0" err="1" smtClean="0"/>
              <a:t>Computing</a:t>
            </a:r>
            <a:r>
              <a:rPr lang="fr-FR" sz="3200" dirty="0" smtClean="0"/>
              <a:t>: Modèles de service </a:t>
            </a:r>
            <a:endParaRPr lang="fr-FR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767" y="1340768"/>
            <a:ext cx="597057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90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720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Modèle de prestation de service représente une forme moderne d'informatique utilitaire « 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utility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 » et d'hébergement. </a:t>
            </a:r>
          </a:p>
          <a:p>
            <a:pP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Gérer les ressources informatiques (la constitution de réseaux, le stockage, les serveurs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virtualisés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consommateur n'a pas à gérer ou contrôler l'infrastructure du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sous-jacente, mais il a le contrôle sur les systèmes d'exploitation, le stockage et les applications déployées. 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Amazon EC2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Windows Azure,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Rackspace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Google Compute Engine,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4.1 Modèles de service:  </a:t>
            </a:r>
            <a:r>
              <a:rPr lang="fr-FR" sz="3200" dirty="0" err="1" smtClean="0"/>
              <a:t>IaaS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 Infrastructure as a Service </a:t>
            </a: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85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Considérer la plateforme comme un service</a:t>
            </a:r>
          </a:p>
          <a:p>
            <a:pP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Faciliter le développement et le déploiement des applications sans la gestion de l'infrastructure sous-jacente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Cette plate-forme se compose de logiciels d'infrastructure et comprend généralement une base de données, middleware et des outils de développement. </a:t>
            </a:r>
          </a:p>
          <a:p>
            <a:pP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Ce type de service fonctionne généralement à un niveau d'abstraction élevé afin que les utilisateurs puissent  gérer et contrôler les moyens qu'ils déploient dans ces environnements. 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Exemples :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fr-FR" b="1" dirty="0" err="1" smtClean="0">
                <a:solidFill>
                  <a:srgbClr val="000000"/>
                </a:solidFill>
                <a:latin typeface="Times New Roman"/>
              </a:rPr>
              <a:t>penshift</a:t>
            </a:r>
            <a:r>
              <a:rPr lang="fr-FR" b="1" dirty="0" smtClean="0">
                <a:solidFill>
                  <a:srgbClr val="000000"/>
                </a:solidFill>
                <a:latin typeface="Times New Roman"/>
              </a:rPr>
              <a:t> de </a:t>
            </a:r>
            <a:r>
              <a:rPr lang="fr-FR" b="1" dirty="0" err="1" smtClean="0">
                <a:solidFill>
                  <a:srgbClr val="000000"/>
                </a:solidFill>
                <a:latin typeface="Times New Roman"/>
              </a:rPr>
              <a:t>Redhat</a:t>
            </a:r>
            <a:r>
              <a:rPr lang="fr-FR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fr-FR" dirty="0" err="1" smtClean="0">
                <a:solidFill>
                  <a:srgbClr val="000000"/>
                </a:solidFill>
                <a:latin typeface="Times New Roman"/>
              </a:rPr>
              <a:t>Bluemix</a:t>
            </a:r>
            <a:r>
              <a:rPr lang="fr-FR" dirty="0" smtClean="0">
                <a:solidFill>
                  <a:srgbClr val="000000"/>
                </a:solidFill>
                <a:latin typeface="Times New Roman"/>
              </a:rPr>
              <a:t> d’IBM, </a:t>
            </a:r>
            <a:r>
              <a:rPr lang="fr-FR" dirty="0" err="1" smtClean="0">
                <a:solidFill>
                  <a:srgbClr val="000000"/>
                </a:solidFill>
                <a:latin typeface="Times New Roman"/>
              </a:rPr>
              <a:t>Heroku</a:t>
            </a:r>
            <a:r>
              <a:rPr lang="fr-FR" dirty="0" smtClean="0">
                <a:solidFill>
                  <a:srgbClr val="000000"/>
                </a:solidFill>
                <a:latin typeface="Times New Roman"/>
              </a:rPr>
              <a:t> de </a:t>
            </a:r>
            <a:r>
              <a:rPr lang="fr-FR" dirty="0" err="1" smtClean="0">
                <a:solidFill>
                  <a:srgbClr val="000000"/>
                </a:solidFill>
                <a:latin typeface="Times New Roman"/>
              </a:rPr>
              <a:t>SalesForce</a:t>
            </a:r>
            <a:r>
              <a:rPr lang="fr-FR" dirty="0" smtClean="0">
                <a:solidFill>
                  <a:srgbClr val="000000"/>
                </a:solidFill>
                <a:latin typeface="Times New Roman"/>
              </a:rPr>
              <a:t>, Google </a:t>
            </a:r>
            <a:r>
              <a:rPr lang="fr-FR" dirty="0" err="1" smtClean="0">
                <a:solidFill>
                  <a:srgbClr val="000000"/>
                </a:solidFill>
                <a:latin typeface="Times New Roman"/>
              </a:rPr>
              <a:t>App</a:t>
            </a:r>
            <a:r>
              <a:rPr lang="fr-FR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Times New Roman"/>
              </a:rPr>
              <a:t>Engine</a:t>
            </a:r>
            <a:r>
              <a:rPr lang="fr-FR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fr-FR" dirty="0" err="1" smtClean="0">
                <a:solidFill>
                  <a:srgbClr val="000000"/>
                </a:solidFill>
                <a:latin typeface="Times New Roman"/>
              </a:rPr>
              <a:t>cloud</a:t>
            </a:r>
            <a:r>
              <a:rPr lang="fr-FR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Times New Roman"/>
              </a:rPr>
              <a:t>fundry</a:t>
            </a:r>
            <a:r>
              <a:rPr lang="fr-FR" dirty="0" smtClean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4.2 Modèles de service: </a:t>
            </a:r>
            <a:r>
              <a:rPr lang="fr-FR" sz="3200" dirty="0" err="1" smtClean="0"/>
              <a:t>PaaS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Platform as a Service </a:t>
            </a:r>
            <a:r>
              <a:rPr lang="fr-FR" sz="3200" dirty="0" err="1" smtClean="0"/>
              <a:t>PaaS</a:t>
            </a: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36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applications ou logiciels hébergés sont consommés directement par les utilisateurs. </a:t>
            </a:r>
          </a:p>
          <a:p>
            <a:pP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consommateurs ne contrôlent que la manière avec laquelle ils utilisent les services du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fournisseurs de services se chargent de maintenir et de gérer les logiciels, les données et l'infrastructure sous-jacente.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Exemples: Google Docs, Mail,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Salesforce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CRM,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DropBox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4.3Modèles de service: </a:t>
            </a:r>
            <a:r>
              <a:rPr lang="fr-FR" sz="3600" dirty="0" err="1" smtClean="0"/>
              <a:t>SaaS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 Software as a Service 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20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4.4 </a:t>
            </a:r>
            <a:r>
              <a:rPr lang="fr-FR" dirty="0" err="1" smtClean="0"/>
              <a:t>XaaS</a:t>
            </a:r>
            <a:r>
              <a:rPr lang="fr-FR" dirty="0" smtClean="0"/>
              <a:t>: </a:t>
            </a:r>
            <a:r>
              <a:rPr lang="fr-FR" dirty="0" err="1" smtClean="0"/>
              <a:t>Everything</a:t>
            </a:r>
            <a:r>
              <a:rPr lang="fr-FR" dirty="0" smtClean="0"/>
              <a:t> as a Service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812032" y="1397000"/>
          <a:ext cx="5640288" cy="461988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8615"/>
                <a:gridCol w="29716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Abréviation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Communication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as a Service</a:t>
                      </a:r>
                    </a:p>
                  </a:txBody>
                  <a:tcPr/>
                </a:tc>
              </a:tr>
              <a:tr h="642248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DaaS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Data as a Service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Desktop as a Service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DBaaS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DataBase</a:t>
                      </a:r>
                      <a:r>
                        <a:rPr lang="fr-FR" dirty="0" smtClean="0"/>
                        <a:t> as a Service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DCaaS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DataCenter</a:t>
                      </a:r>
                      <a:r>
                        <a:rPr lang="fr-FR" dirty="0" smtClean="0"/>
                        <a:t> as a Service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HaaS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Hardware a as Service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MaaS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Management as a Service</a:t>
                      </a:r>
                    </a:p>
                    <a:p>
                      <a:pPr algn="ctr"/>
                      <a:r>
                        <a:rPr lang="fr-FR" dirty="0" smtClean="0"/>
                        <a:t>Monitoring as a Service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NaaS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Network as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a Service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RaaS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Resource as a Service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SaaS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Storage as a Service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XaaS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Everything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as a Service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4.3 Modèles de service</a:t>
            </a:r>
            <a:endParaRPr lang="fr-F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6412992" cy="454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5672286"/>
            <a:ext cx="2516254" cy="10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3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Ressources en self-service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et adaptation automatique à la demande</a:t>
            </a:r>
            <a:br>
              <a:rPr lang="fr-FR" sz="2800" dirty="0" smtClean="0">
                <a:latin typeface="Times New Roman" pitchFamily="18" charset="0"/>
                <a:cs typeface="Times New Roman" pitchFamily="18" charset="0"/>
              </a:rPr>
            </a:b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Agilité, flexibilité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 : Capacité à adapter ses ressources à la demande, en fonction de l'évolution de son activité</a:t>
            </a:r>
          </a:p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Réduction des coûts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 : Mutualisation des ressources physiques, réduction des coûts de possession et d'exploitation</a:t>
            </a:r>
          </a:p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Productivité 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Déploiement plus rapide de nouvelles solutions riches en fonctionnalités</a:t>
            </a:r>
          </a:p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Mobilité 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Capacité à travailler et à collaborer de n'importe où dans les mêmes conditions qu'au sein de l'entreprise. Accès à ses ressources via tout type d'équipement.</a:t>
            </a:r>
          </a:p>
          <a:p>
            <a:pPr algn="just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5.Avantages du Cloud </a:t>
            </a:r>
            <a:r>
              <a:rPr lang="fr-FR" sz="3200" dirty="0" err="1" smtClean="0"/>
              <a:t>computing</a:t>
            </a: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35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000" dirty="0" smtClean="0"/>
              <a:t>Séance1 (3H</a:t>
            </a:r>
            <a:r>
              <a:rPr lang="fr-FR" sz="2000" dirty="0" smtClean="0"/>
              <a:t>) </a:t>
            </a:r>
            <a:r>
              <a:rPr lang="fr-FR" sz="2000" dirty="0" err="1" smtClean="0"/>
              <a:t>IaaS</a:t>
            </a:r>
            <a:endParaRPr lang="fr-FR" sz="2000" dirty="0" smtClean="0"/>
          </a:p>
          <a:p>
            <a:pPr lvl="1"/>
            <a:r>
              <a:rPr lang="fr-FR" sz="1600" dirty="0" smtClean="0"/>
              <a:t>Cours </a:t>
            </a:r>
          </a:p>
          <a:p>
            <a:pPr lvl="1"/>
            <a:r>
              <a:rPr lang="fr-FR" sz="1600" dirty="0" smtClean="0"/>
              <a:t>TP0 git/</a:t>
            </a:r>
            <a:r>
              <a:rPr lang="fr-FR" sz="1600" dirty="0" err="1" smtClean="0"/>
              <a:t>github</a:t>
            </a:r>
            <a:r>
              <a:rPr lang="fr-FR" sz="1600" dirty="0" smtClean="0"/>
              <a:t> : Clonage de l’application </a:t>
            </a:r>
            <a:r>
              <a:rPr lang="fr-FR" sz="1600" dirty="0" err="1" smtClean="0"/>
              <a:t>Private</a:t>
            </a:r>
            <a:r>
              <a:rPr lang="fr-FR" sz="1600" dirty="0" smtClean="0"/>
              <a:t> Chat</a:t>
            </a:r>
          </a:p>
          <a:p>
            <a:pPr lvl="1"/>
            <a:r>
              <a:rPr lang="fr-FR" sz="1600" dirty="0"/>
              <a:t>Déploiement de </a:t>
            </a:r>
            <a:r>
              <a:rPr lang="fr-FR" sz="1600" dirty="0" err="1" smtClean="0"/>
              <a:t>PrivateChat</a:t>
            </a:r>
            <a:r>
              <a:rPr lang="fr-FR" sz="1600" dirty="0" smtClean="0"/>
              <a:t>/</a:t>
            </a:r>
            <a:r>
              <a:rPr lang="fr-FR" sz="1600" dirty="0" err="1" smtClean="0"/>
              <a:t>your_Game</a:t>
            </a:r>
            <a:r>
              <a:rPr lang="fr-FR" sz="1600" dirty="0" smtClean="0"/>
              <a:t> sur </a:t>
            </a:r>
            <a:r>
              <a:rPr lang="fr-FR" sz="1600" dirty="0" err="1" smtClean="0"/>
              <a:t>IaaS</a:t>
            </a:r>
            <a:r>
              <a:rPr lang="fr-FR" sz="1600" dirty="0" smtClean="0"/>
              <a:t> : Amazon</a:t>
            </a:r>
          </a:p>
          <a:p>
            <a:r>
              <a:rPr lang="fr-FR" sz="2000" dirty="0" smtClean="0"/>
              <a:t>Séance2 </a:t>
            </a:r>
            <a:r>
              <a:rPr lang="fr-FR" sz="2000" dirty="0"/>
              <a:t>(3H</a:t>
            </a:r>
            <a:r>
              <a:rPr lang="fr-FR" sz="2000" dirty="0" smtClean="0"/>
              <a:t>) </a:t>
            </a:r>
            <a:r>
              <a:rPr lang="fr-FR" sz="2000" dirty="0" err="1" smtClean="0"/>
              <a:t>PaaS</a:t>
            </a:r>
            <a:endParaRPr lang="fr-FR" sz="2000" dirty="0" smtClean="0"/>
          </a:p>
          <a:p>
            <a:pPr lvl="1"/>
            <a:r>
              <a:rPr lang="fr-FR" sz="1600" dirty="0" smtClean="0"/>
              <a:t>TP2 : Déploiement de </a:t>
            </a:r>
            <a:r>
              <a:rPr lang="fr-FR" sz="1600" dirty="0" err="1" smtClean="0"/>
              <a:t>PrivateChat</a:t>
            </a:r>
            <a:r>
              <a:rPr lang="fr-FR" sz="1600" dirty="0" smtClean="0"/>
              <a:t>/</a:t>
            </a:r>
            <a:r>
              <a:rPr lang="fr-FR" sz="1600" dirty="0" err="1" smtClean="0"/>
              <a:t>your_Gam</a:t>
            </a:r>
            <a:r>
              <a:rPr lang="fr-FR" sz="1600" dirty="0" smtClean="0"/>
              <a:t> sur </a:t>
            </a:r>
            <a:r>
              <a:rPr lang="fr-FR" sz="1600" dirty="0" err="1" smtClean="0"/>
              <a:t>PaaS_Openshift</a:t>
            </a:r>
            <a:r>
              <a:rPr lang="fr-FR" sz="1600" dirty="0" smtClean="0"/>
              <a:t> de </a:t>
            </a:r>
            <a:r>
              <a:rPr lang="fr-FR" sz="1600" dirty="0" err="1" smtClean="0"/>
              <a:t>Redhat</a:t>
            </a:r>
            <a:endParaRPr lang="fr-FR" sz="1600" dirty="0" smtClean="0"/>
          </a:p>
          <a:p>
            <a:pPr lvl="1"/>
            <a:r>
              <a:rPr lang="fr-FR" sz="1600" dirty="0" smtClean="0"/>
              <a:t>TP3 : </a:t>
            </a:r>
            <a:r>
              <a:rPr lang="fr-FR" sz="1600" dirty="0"/>
              <a:t>Déploiement de </a:t>
            </a:r>
            <a:r>
              <a:rPr lang="fr-FR" sz="1600" dirty="0" err="1" smtClean="0"/>
              <a:t>PrivateChat</a:t>
            </a:r>
            <a:r>
              <a:rPr lang="fr-FR" sz="1600" dirty="0" smtClean="0"/>
              <a:t>/</a:t>
            </a:r>
            <a:r>
              <a:rPr lang="fr-FR" sz="1600" dirty="0" err="1" smtClean="0"/>
              <a:t>your_Gam</a:t>
            </a:r>
            <a:r>
              <a:rPr lang="fr-FR" sz="1600" dirty="0" smtClean="0"/>
              <a:t> sur </a:t>
            </a:r>
            <a:r>
              <a:rPr lang="fr-FR" sz="1600" dirty="0" err="1"/>
              <a:t>PaaS</a:t>
            </a:r>
            <a:r>
              <a:rPr lang="fr-FR" sz="1600" dirty="0"/>
              <a:t> </a:t>
            </a:r>
            <a:r>
              <a:rPr lang="fr-FR" sz="1600" dirty="0" smtClean="0"/>
              <a:t>_</a:t>
            </a:r>
            <a:r>
              <a:rPr lang="fr-FR" sz="1600" dirty="0" err="1" smtClean="0"/>
              <a:t>Bluemix</a:t>
            </a:r>
            <a:r>
              <a:rPr lang="fr-FR" sz="1600" dirty="0" smtClean="0"/>
              <a:t> d’IBM</a:t>
            </a:r>
          </a:p>
          <a:p>
            <a:pPr lvl="1"/>
            <a:r>
              <a:rPr lang="fr-FR" sz="1600" dirty="0" smtClean="0"/>
              <a:t>TP4 : </a:t>
            </a:r>
            <a:r>
              <a:rPr lang="fr-FR" sz="1600" dirty="0"/>
              <a:t>Déploiement de </a:t>
            </a:r>
            <a:r>
              <a:rPr lang="fr-FR" sz="1600" dirty="0" err="1" smtClean="0"/>
              <a:t>PrivateChat</a:t>
            </a:r>
            <a:r>
              <a:rPr lang="fr-FR" sz="1600" dirty="0" smtClean="0"/>
              <a:t>/</a:t>
            </a:r>
            <a:r>
              <a:rPr lang="fr-FR" sz="1600" dirty="0" err="1" smtClean="0"/>
              <a:t>your_Gam</a:t>
            </a:r>
            <a:r>
              <a:rPr lang="fr-FR" sz="1600" dirty="0" smtClean="0"/>
              <a:t> sur </a:t>
            </a:r>
            <a:r>
              <a:rPr lang="fr-FR" sz="1600" dirty="0" err="1"/>
              <a:t>PaaS</a:t>
            </a:r>
            <a:r>
              <a:rPr lang="fr-FR" sz="1600" dirty="0"/>
              <a:t> </a:t>
            </a:r>
            <a:r>
              <a:rPr lang="fr-FR" sz="1600" dirty="0" smtClean="0"/>
              <a:t>_</a:t>
            </a:r>
            <a:r>
              <a:rPr lang="fr-FR" sz="1600" dirty="0" err="1" smtClean="0"/>
              <a:t>Heroku</a:t>
            </a:r>
            <a:r>
              <a:rPr lang="fr-FR" sz="1600" dirty="0" smtClean="0"/>
              <a:t> de Sales Force</a:t>
            </a:r>
          </a:p>
          <a:p>
            <a:r>
              <a:rPr lang="fr-FR" sz="2000" dirty="0" smtClean="0"/>
              <a:t>Séance3 </a:t>
            </a:r>
            <a:r>
              <a:rPr lang="fr-FR" sz="2000" dirty="0"/>
              <a:t>(3H</a:t>
            </a:r>
            <a:r>
              <a:rPr lang="fr-FR" sz="2000" dirty="0" smtClean="0"/>
              <a:t>) </a:t>
            </a:r>
            <a:r>
              <a:rPr lang="fr-FR" sz="2000" dirty="0" err="1" smtClean="0"/>
              <a:t>BaaS</a:t>
            </a:r>
            <a:endParaRPr lang="fr-FR" sz="2000" dirty="0" smtClean="0"/>
          </a:p>
          <a:p>
            <a:pPr lvl="1"/>
            <a:r>
              <a:rPr lang="fr-FR" sz="1600" dirty="0" smtClean="0"/>
              <a:t>TP5 : </a:t>
            </a:r>
            <a:r>
              <a:rPr lang="fr-FR" sz="1600" dirty="0"/>
              <a:t>Déploiement de </a:t>
            </a:r>
            <a:r>
              <a:rPr lang="fr-FR" sz="1600" dirty="0" err="1" smtClean="0"/>
              <a:t>l’app</a:t>
            </a:r>
            <a:r>
              <a:rPr lang="fr-FR" sz="1600" dirty="0" smtClean="0"/>
              <a:t> Chat sur </a:t>
            </a:r>
            <a:r>
              <a:rPr lang="fr-FR" sz="1600" dirty="0" err="1"/>
              <a:t>PaaS</a:t>
            </a:r>
            <a:r>
              <a:rPr lang="fr-FR" sz="1600" dirty="0"/>
              <a:t> </a:t>
            </a:r>
            <a:r>
              <a:rPr lang="fr-FR" sz="1600" dirty="0" smtClean="0"/>
              <a:t>sur </a:t>
            </a:r>
            <a:r>
              <a:rPr lang="fr-FR" sz="1600" dirty="0" err="1" smtClean="0"/>
              <a:t>BaaS</a:t>
            </a:r>
            <a:r>
              <a:rPr lang="fr-FR" sz="1600" dirty="0" err="1"/>
              <a:t>_</a:t>
            </a:r>
            <a:r>
              <a:rPr lang="fr-FR" sz="1600" dirty="0" err="1" smtClean="0"/>
              <a:t>Firebase</a:t>
            </a:r>
            <a:endParaRPr lang="fr-FR" sz="1600" dirty="0" smtClean="0"/>
          </a:p>
          <a:p>
            <a:r>
              <a:rPr lang="fr-FR" sz="2000" dirty="0" err="1" smtClean="0"/>
              <a:t>ToDo</a:t>
            </a:r>
            <a:r>
              <a:rPr lang="fr-FR" sz="2000" dirty="0" smtClean="0"/>
              <a:t> pour la semaine7 (1,5H)</a:t>
            </a:r>
          </a:p>
          <a:p>
            <a:pPr lvl="1"/>
            <a:r>
              <a:rPr lang="fr-FR" sz="1600" dirty="0" smtClean="0"/>
              <a:t>Déploiement de </a:t>
            </a:r>
            <a:r>
              <a:rPr lang="fr-FR" sz="1600" dirty="0" err="1" smtClean="0"/>
              <a:t>Your</a:t>
            </a:r>
            <a:r>
              <a:rPr lang="fr-FR" sz="1600" dirty="0" smtClean="0"/>
              <a:t> _Game sur </a:t>
            </a:r>
            <a:r>
              <a:rPr lang="fr-FR" sz="1600" dirty="0" err="1" smtClean="0"/>
              <a:t>Firebase</a:t>
            </a:r>
            <a:endParaRPr lang="fr-FR" sz="1600" dirty="0" smtClean="0"/>
          </a:p>
          <a:p>
            <a:pPr lvl="1"/>
            <a:r>
              <a:rPr lang="fr-FR" sz="1600" dirty="0" smtClean="0"/>
              <a:t>Ajout de fonctionnalités </a:t>
            </a:r>
          </a:p>
          <a:p>
            <a:pPr lvl="2"/>
            <a:r>
              <a:rPr lang="fr-FR" sz="1400" dirty="0" smtClean="0"/>
              <a:t>Authentification</a:t>
            </a:r>
            <a:endParaRPr lang="fr-FR" sz="1400" dirty="0" smtClean="0"/>
          </a:p>
          <a:p>
            <a:pPr lvl="2"/>
            <a:r>
              <a:rPr lang="fr-FR" sz="1400" dirty="0" smtClean="0"/>
              <a:t>Accès base de données</a:t>
            </a:r>
          </a:p>
          <a:p>
            <a:pPr lvl="2"/>
            <a:r>
              <a:rPr lang="fr-FR" sz="1400" dirty="0" smtClean="0"/>
              <a:t>Gestion des usagers</a:t>
            </a:r>
          </a:p>
          <a:p>
            <a:pPr lvl="2"/>
            <a:r>
              <a:rPr lang="fr-FR" sz="1400" dirty="0" smtClean="0"/>
              <a:t>Etc.</a:t>
            </a:r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8488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Autofit/>
          </a:bodyPr>
          <a:lstStyle/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Olivier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FLAUZAC, « Introduction à la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virtualisation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»</a:t>
            </a:r>
          </a:p>
          <a:p>
            <a:r>
              <a:rPr lang="en-US" sz="2400" dirty="0" smtClean="0">
                <a:latin typeface="Times New Roman" pitchFamily="18" charset="0"/>
                <a:ea typeface="Batang"/>
                <a:cs typeface="Times New Roman" pitchFamily="18" charset="0"/>
              </a:rPr>
              <a:t>Peter </a:t>
            </a:r>
            <a:r>
              <a:rPr lang="en-US" sz="2400" dirty="0" err="1" smtClean="0">
                <a:latin typeface="Times New Roman" pitchFamily="18" charset="0"/>
                <a:ea typeface="Batang"/>
                <a:cs typeface="Times New Roman" pitchFamily="18" charset="0"/>
              </a:rPr>
              <a:t>Mell</a:t>
            </a:r>
            <a:r>
              <a:rPr lang="en-US" sz="2400" dirty="0" smtClean="0">
                <a:latin typeface="Times New Roman" pitchFamily="18" charset="0"/>
                <a:ea typeface="Batang"/>
                <a:cs typeface="Times New Roman" pitchFamily="18" charset="0"/>
              </a:rPr>
              <a:t> and Tim </a:t>
            </a:r>
            <a:r>
              <a:rPr lang="en-US" sz="2400" dirty="0" err="1" smtClean="0">
                <a:latin typeface="Times New Roman" pitchFamily="18" charset="0"/>
                <a:ea typeface="Batang"/>
                <a:cs typeface="Times New Roman" pitchFamily="18" charset="0"/>
              </a:rPr>
              <a:t>Grance</a:t>
            </a:r>
            <a:r>
              <a:rPr lang="en-US" sz="2400" dirty="0" smtClean="0">
                <a:latin typeface="Times New Roman" pitchFamily="18" charset="0"/>
                <a:ea typeface="Batang"/>
                <a:cs typeface="Times New Roman" pitchFamily="18" charset="0"/>
              </a:rPr>
              <a:t>, “The NIST Definition of Cloud Computing”, National Institute of Standards and Technology, Information Technology Laboratory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Michael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Armbrust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et al. “Above the Clouds: A Berkeley View of Cloud Computing”, Electrical Engineering and Computer Sciences, University of California at Berkeley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Bibliographiques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6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Computing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624078" lvl="0" indent="-51435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1. Définition du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624078" lvl="0" indent="-51435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2. Caractéristiques du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624078" lvl="0" indent="-51435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3. Modèles de déploiement</a:t>
            </a:r>
          </a:p>
          <a:p>
            <a:pPr marL="624078" lvl="0" indent="-51435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4. Modèles de services</a:t>
            </a:r>
          </a:p>
          <a:p>
            <a:pPr marL="624078" lvl="0" indent="-51435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5. Avantages du Cloud</a:t>
            </a:r>
          </a:p>
          <a:p>
            <a:pPr marL="624078" lvl="0" indent="-514350">
              <a:buNone/>
            </a:pPr>
            <a:endParaRPr lang="fr-FR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lvl="0" indent="-514350">
              <a:buAutoNum type="arabicPeriod"/>
            </a:pPr>
            <a:endParaRPr lang="fr-FR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36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1.Pourquoi le Cloud </a:t>
            </a:r>
            <a:r>
              <a:rPr lang="fr-FR" sz="3200" dirty="0" err="1" smtClean="0"/>
              <a:t>Computing</a:t>
            </a:r>
            <a:r>
              <a:rPr lang="fr-FR" sz="3200" dirty="0" smtClean="0"/>
              <a:t> ?</a:t>
            </a:r>
            <a:endParaRPr lang="fr-FR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167" y="1556792"/>
            <a:ext cx="7145225" cy="4783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19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1.Pourquoi le Cloud </a:t>
            </a:r>
            <a:r>
              <a:rPr lang="fr-FR" sz="3200" dirty="0" err="1" smtClean="0"/>
              <a:t>Computing</a:t>
            </a:r>
            <a:r>
              <a:rPr lang="fr-FR" sz="3200" dirty="0" smtClean="0"/>
              <a:t> ?</a:t>
            </a:r>
            <a:endParaRPr lang="fr-FR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62" y="2166938"/>
            <a:ext cx="9076638" cy="299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09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1.Pourquoi le Cloud </a:t>
            </a:r>
            <a:r>
              <a:rPr lang="fr-FR" sz="3200" dirty="0" err="1" smtClean="0"/>
              <a:t>Computing</a:t>
            </a:r>
            <a:r>
              <a:rPr lang="fr-FR" sz="3200" dirty="0" smtClean="0"/>
              <a:t> ?</a:t>
            </a:r>
            <a:endParaRPr lang="fr-FR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50" y="1157288"/>
            <a:ext cx="8802738" cy="515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7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708920"/>
            <a:ext cx="6840760" cy="412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908720"/>
            <a:ext cx="9217024" cy="4525963"/>
          </a:xfrm>
        </p:spPr>
        <p:txBody>
          <a:bodyPr>
            <a:normAutofit/>
          </a:bodyPr>
          <a:lstStyle/>
          <a:p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Le Cloud </a:t>
            </a:r>
            <a:r>
              <a:rPr lang="fr-CA" sz="2400" dirty="0" err="1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 est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un modèle qui permet un accès omniprésent, pratique et à la demande à un réseau partagé et à un ensemble de ressources informatiques configurables (</a:t>
            </a:r>
            <a:r>
              <a:rPr lang="fr-FR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réseaux,  serveurs,  stockage, des applications et des services)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qui peuvent être provisionnées et libérées avec un minimum d’administration.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1.Cloud </a:t>
            </a:r>
            <a:r>
              <a:rPr lang="fr-FR" sz="3200" dirty="0" err="1" smtClean="0"/>
              <a:t>Computing</a:t>
            </a:r>
            <a:r>
              <a:rPr lang="fr-FR" sz="3200" dirty="0" smtClean="0"/>
              <a:t>: Définition</a:t>
            </a:r>
            <a:endParaRPr lang="fr-FR" sz="3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50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fr-FR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Elasticité des ressources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fr-FR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 accès simple via le réseau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fr-FR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 coûts contrôlés grâce à la mutualisation des ressources et aux effets d’échelle 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fr-FR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 SI plus agile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fr-FR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Une facturation à l’usage</a:t>
            </a:r>
            <a:r>
              <a:rPr lang="fr-FR" sz="3200" b="1" dirty="0" smtClean="0">
                <a:solidFill>
                  <a:prstClr val="black"/>
                </a:solidFill>
                <a:latin typeface="Calibri"/>
              </a:rPr>
              <a:t> 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2.Cloud </a:t>
            </a:r>
            <a:r>
              <a:rPr lang="fr-FR" sz="3200" dirty="0" err="1" smtClean="0"/>
              <a:t>Computing</a:t>
            </a:r>
            <a:r>
              <a:rPr lang="fr-FR" sz="3200" dirty="0" smtClean="0"/>
              <a:t>: Caractéristiques </a:t>
            </a: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10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2.Cloud </a:t>
            </a:r>
            <a:r>
              <a:rPr lang="fr-FR" sz="3200" dirty="0" err="1" smtClean="0"/>
              <a:t>Computing</a:t>
            </a:r>
            <a:r>
              <a:rPr lang="fr-FR" sz="3200" dirty="0" smtClean="0"/>
              <a:t>: Caractéristiques </a:t>
            </a:r>
            <a:endParaRPr lang="fr-FR" sz="3200" dirty="0"/>
          </a:p>
        </p:txBody>
      </p:sp>
      <p:sp>
        <p:nvSpPr>
          <p:cNvPr id="4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52026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pPr/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5892800" y="1883494"/>
            <a:ext cx="2997200" cy="20081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777777"/>
            </a:outerShdw>
          </a:effectLst>
        </p:spPr>
        <p:txBody>
          <a:bodyPr/>
          <a:lstStyle/>
          <a:p>
            <a:pPr algn="r"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685800" y="4517156"/>
            <a:ext cx="2997200" cy="20081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777777"/>
            </a:outerShdw>
          </a:effectLst>
        </p:spPr>
        <p:txBody>
          <a:bodyPr/>
          <a:lstStyle/>
          <a:p>
            <a:pPr algn="r">
              <a:defRPr/>
            </a:pPr>
            <a:endParaRPr lang="en-US" sz="1800">
              <a:latin typeface="Arial" pitchFamily="34" charset="0"/>
            </a:endParaRPr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3987800" y="1883494"/>
            <a:ext cx="2997200" cy="20081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777777"/>
            </a:outerShdw>
          </a:effectLst>
        </p:spPr>
        <p:txBody>
          <a:bodyPr/>
          <a:lstStyle/>
          <a:p>
            <a:pPr algn="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2171700" y="3210644"/>
            <a:ext cx="3784600" cy="25352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777777"/>
            </a:outerShdw>
          </a:effectLst>
        </p:spPr>
        <p:txBody>
          <a:bodyPr/>
          <a:lstStyle/>
          <a:p>
            <a:pPr algn="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9" name="Cloud"/>
          <p:cNvSpPr>
            <a:spLocks noChangeAspect="1" noEditPoints="1" noChangeArrowheads="1"/>
          </p:cNvSpPr>
          <p:nvPr/>
        </p:nvSpPr>
        <p:spPr bwMode="auto">
          <a:xfrm>
            <a:off x="1206500" y="2048594"/>
            <a:ext cx="2997200" cy="20081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777777"/>
            </a:outerShdw>
          </a:effectLst>
        </p:spPr>
        <p:txBody>
          <a:bodyPr/>
          <a:lstStyle/>
          <a:p>
            <a:pPr algn="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>
            <a:off x="5486400" y="3255094"/>
            <a:ext cx="2997200" cy="20081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777777"/>
            </a:outerShdw>
          </a:effectLst>
        </p:spPr>
        <p:txBody>
          <a:bodyPr/>
          <a:lstStyle/>
          <a:p>
            <a:pPr algn="r"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1" name="Picture 32" descr="bud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1425" y="5367115"/>
            <a:ext cx="15113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3"/>
          <p:cNvSpPr txBox="1">
            <a:spLocks noChangeArrowheads="1"/>
          </p:cNvSpPr>
          <p:nvPr/>
        </p:nvSpPr>
        <p:spPr bwMode="auto">
          <a:xfrm rot="20400000">
            <a:off x="1277993" y="2121486"/>
            <a:ext cx="1827103" cy="553998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/>
          <a:p>
            <a:r>
              <a:rPr lang="en-US" b="1" dirty="0" err="1" smtClean="0">
                <a:latin typeface="Arial" pitchFamily="34" charset="0"/>
              </a:rPr>
              <a:t>Virtualisation</a:t>
            </a:r>
            <a:endParaRPr lang="en-US" b="1" dirty="0">
              <a:latin typeface="Arial" pitchFamily="34" charset="0"/>
            </a:endParaRPr>
          </a:p>
        </p:txBody>
      </p: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2143127" y="2478808"/>
            <a:ext cx="2408239" cy="1603377"/>
            <a:chOff x="1350" y="1274"/>
            <a:chExt cx="1517" cy="1010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 rot="20362943">
              <a:off x="1350" y="1274"/>
              <a:ext cx="1136" cy="523"/>
            </a:xfrm>
            <a:prstGeom prst="rect">
              <a:avLst/>
            </a:prstGeom>
            <a:gradFill rotWithShape="1">
              <a:gsLst>
                <a:gs pos="0">
                  <a:srgbClr val="0A5804"/>
                </a:gs>
                <a:gs pos="100000">
                  <a:srgbClr val="009900"/>
                </a:gs>
              </a:gsLst>
              <a:lin ang="5400000" scaled="1"/>
            </a:gradFill>
            <a:ln w="9525" algn="ctr">
              <a:solidFill>
                <a:srgbClr val="0A5804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Haute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disponibilité</a:t>
              </a:r>
              <a:endParaRPr 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 rot="19434559">
              <a:off x="1665" y="1761"/>
              <a:ext cx="1202" cy="523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itchFamily="34" charset="0"/>
                </a:rPr>
                <a:t>Service Level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Arial" pitchFamily="34" charset="0"/>
                </a:rPr>
                <a:t>Agreements</a:t>
              </a:r>
            </a:p>
          </p:txBody>
        </p:sp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4238628" y="1799357"/>
            <a:ext cx="2744790" cy="1992314"/>
            <a:chOff x="3061" y="990"/>
            <a:chExt cx="1729" cy="1255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 rot="1140777">
              <a:off x="3061" y="1563"/>
              <a:ext cx="1469" cy="349"/>
            </a:xfrm>
            <a:prstGeom prst="rect">
              <a:avLst/>
            </a:prstGeom>
            <a:gradFill rotWithShape="1">
              <a:gsLst>
                <a:gs pos="0">
                  <a:srgbClr val="990033"/>
                </a:gs>
                <a:gs pos="100000">
                  <a:srgbClr val="CC0066"/>
                </a:gs>
              </a:gsLst>
              <a:lin ang="5400000" scaled="1"/>
            </a:gradFill>
            <a:ln w="9525" algn="ctr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Services mesurés</a:t>
              </a:r>
              <a:endParaRPr 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271" y="1896"/>
              <a:ext cx="682" cy="349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itchFamily="34" charset="0"/>
                </a:rPr>
                <a:t>Billing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 rot="20758609">
              <a:off x="3507" y="990"/>
              <a:ext cx="1283" cy="349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Pay as you use</a:t>
              </a:r>
              <a:endParaRPr 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700463" y="4128222"/>
            <a:ext cx="3967165" cy="968376"/>
            <a:chOff x="2331" y="2313"/>
            <a:chExt cx="2499" cy="610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 rot="390885">
              <a:off x="2331" y="2313"/>
              <a:ext cx="1178" cy="523"/>
            </a:xfrm>
            <a:prstGeom prst="rect">
              <a:avLst/>
            </a:prstGeom>
            <a:gradFill rotWithShape="1">
              <a:gsLst>
                <a:gs pos="0">
                  <a:srgbClr val="660066"/>
                </a:gs>
                <a:gs pos="100000">
                  <a:srgbClr val="9900CC"/>
                </a:gs>
              </a:gsLst>
              <a:lin ang="5400000" scaled="1"/>
            </a:gradFill>
            <a:ln w="9525" algn="ctr">
              <a:solidFill>
                <a:srgbClr val="660066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itchFamily="34" charset="0"/>
                </a:rPr>
                <a:t>Provisioning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À la demande</a:t>
              </a:r>
              <a:endParaRPr 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688" y="2400"/>
              <a:ext cx="1142" cy="523"/>
            </a:xfrm>
            <a:prstGeom prst="rect">
              <a:avLst/>
            </a:prstGeom>
            <a:gradFill rotWithShape="1">
              <a:gsLst>
                <a:gs pos="0">
                  <a:srgbClr val="000066"/>
                </a:gs>
                <a:gs pos="100000">
                  <a:srgbClr val="0033CC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Facilité d’utilisation</a:t>
              </a:r>
              <a:endParaRPr 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grpSp>
        <p:nvGrpSpPr>
          <p:cNvPr id="23" name="Group 59"/>
          <p:cNvGrpSpPr>
            <a:grpSpLocks/>
          </p:cNvGrpSpPr>
          <p:nvPr/>
        </p:nvGrpSpPr>
        <p:grpSpPr bwMode="auto">
          <a:xfrm>
            <a:off x="6477011" y="2208932"/>
            <a:ext cx="2049466" cy="1239838"/>
            <a:chOff x="4080" y="1104"/>
            <a:chExt cx="1291" cy="781"/>
          </a:xfrm>
        </p:grpSpPr>
        <p:sp>
          <p:nvSpPr>
            <p:cNvPr id="24" name="Text Box 42"/>
            <p:cNvSpPr txBox="1">
              <a:spLocks noChangeArrowheads="1"/>
            </p:cNvSpPr>
            <p:nvPr/>
          </p:nvSpPr>
          <p:spPr bwMode="auto">
            <a:xfrm>
              <a:off x="4080" y="1104"/>
              <a:ext cx="1291" cy="349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100000">
                  <a:srgbClr val="FF66FF"/>
                </a:gs>
              </a:gsLst>
              <a:lin ang="5400000" scaled="1"/>
            </a:gra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  <a:latin typeface="Arial" pitchFamily="34" charset="0"/>
                </a:rPr>
                <a:t>Mise à l’échelle</a:t>
              </a:r>
              <a:endParaRPr 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4560" y="1536"/>
              <a:ext cx="782" cy="349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Fiabilité</a:t>
              </a:r>
              <a:endParaRPr 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6" name="Text Box 48"/>
          <p:cNvSpPr txBox="1">
            <a:spLocks noChangeArrowheads="1"/>
          </p:cNvSpPr>
          <p:nvPr/>
        </p:nvSpPr>
        <p:spPr bwMode="auto">
          <a:xfrm rot="1140777">
            <a:off x="6612323" y="3672573"/>
            <a:ext cx="2305759" cy="553998"/>
          </a:xfrm>
          <a:prstGeom prst="rect">
            <a:avLst/>
          </a:pr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  <a:latin typeface="Arial" pitchFamily="34" charset="0"/>
              </a:rPr>
              <a:t>Energy Efficiency</a:t>
            </a:r>
            <a:endParaRPr lang="en-US" b="1" dirty="0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27" name="Group 53"/>
          <p:cNvGrpSpPr>
            <a:grpSpLocks/>
          </p:cNvGrpSpPr>
          <p:nvPr/>
        </p:nvGrpSpPr>
        <p:grpSpPr bwMode="auto">
          <a:xfrm>
            <a:off x="371475" y="4207599"/>
            <a:ext cx="2638425" cy="1806577"/>
            <a:chOff x="234" y="2363"/>
            <a:chExt cx="1662" cy="1138"/>
          </a:xfrm>
        </p:grpSpPr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 rot="20479985">
              <a:off x="586" y="2363"/>
              <a:ext cx="1263" cy="698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777777"/>
                </a:gs>
              </a:gsLst>
              <a:lin ang="5400000" scaled="1"/>
            </a:gradFill>
            <a:ln w="9525" algn="ctr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square" lIns="182880" tIns="137160" rIns="182880" bIns="13716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Mutualisation des ressources</a:t>
              </a:r>
              <a:endParaRPr 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 rot="21353102">
              <a:off x="234" y="3152"/>
              <a:ext cx="1662" cy="349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100000">
                  <a:srgbClr val="FF66FF"/>
                </a:gs>
              </a:gsLst>
              <a:lin ang="5400000" scaled="1"/>
            </a:gra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lIns="182880" tIns="137160" rIns="182880" bIns="13716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</a:rPr>
                <a:t>Réduction des coûts</a:t>
              </a:r>
              <a:endParaRPr 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2987824" y="4957374"/>
            <a:ext cx="1440160" cy="830997"/>
          </a:xfrm>
          <a:prstGeom prst="rect">
            <a:avLst/>
          </a:prstGeom>
          <a:solidFill>
            <a:srgbClr val="00FFFF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/>
          <a:p>
            <a:r>
              <a:rPr lang="en-US" b="1" dirty="0" smtClean="0">
                <a:latin typeface="Arial" pitchFamily="34" charset="0"/>
              </a:rPr>
              <a:t>Elasticité rapide</a:t>
            </a:r>
            <a:endParaRPr lang="en-US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3.Cloud </a:t>
            </a:r>
            <a:r>
              <a:rPr lang="fr-FR" sz="3200" b="1" dirty="0" err="1" smtClean="0"/>
              <a:t>computing</a:t>
            </a:r>
            <a:r>
              <a:rPr lang="fr-FR" sz="3200" dirty="0" smtClean="0"/>
              <a:t>: </a:t>
            </a:r>
            <a:br>
              <a:rPr lang="fr-FR" sz="3200" dirty="0" smtClean="0"/>
            </a:br>
            <a:r>
              <a:rPr lang="fr-FR" sz="3200" dirty="0" smtClean="0"/>
              <a:t>Modèles de déploiement</a:t>
            </a:r>
            <a:endParaRPr lang="fr-FR" sz="3200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52026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pPr/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2728" y="2682999"/>
            <a:ext cx="1113656" cy="73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5181" y="3979143"/>
            <a:ext cx="1209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2604" y="2971031"/>
            <a:ext cx="14859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4496" y="3907135"/>
            <a:ext cx="1438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08512" y="2034927"/>
            <a:ext cx="1438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9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04456" y="1890911"/>
            <a:ext cx="2444545" cy="145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0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20480" y="3907135"/>
            <a:ext cx="22193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179512" y="1340768"/>
            <a:ext cx="45365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Cloud Public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services sont livrés au client, via Internet, à partir d'un fournisseur de services tiers 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Cloud Privé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Ses services sont gérés et fournis par l'organisation.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* Il y a moins de restriction sur la bande passante réseau et moins de risques concernant la sécurité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Cloud hybride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C’est la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ombinaison des services fournis par le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public et le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privé c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Cloud communautaire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C’est la combinaison entre les services de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privé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761</Words>
  <Application>Microsoft Office PowerPoint</Application>
  <PresentationFormat>Affichage à l'écran (4:3)</PresentationFormat>
  <Paragraphs>167</Paragraphs>
  <Slides>18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Fondements du CLoud</vt:lpstr>
      <vt:lpstr>Plan</vt:lpstr>
      <vt:lpstr>1.Pourquoi le Cloud Computing ?</vt:lpstr>
      <vt:lpstr>1.Pourquoi le Cloud Computing ?</vt:lpstr>
      <vt:lpstr>1.Pourquoi le Cloud Computing ?</vt:lpstr>
      <vt:lpstr>1.Cloud Computing: Définition</vt:lpstr>
      <vt:lpstr>2.Cloud Computing: Caractéristiques </vt:lpstr>
      <vt:lpstr>2.Cloud Computing: Caractéristiques </vt:lpstr>
      <vt:lpstr>3.Cloud computing:  Modèles de déploiement</vt:lpstr>
      <vt:lpstr>4.Cloud Computing: Modèles de service </vt:lpstr>
      <vt:lpstr>4.1 Modèles de service:  IaaS  Infrastructure as a Service </vt:lpstr>
      <vt:lpstr>4.2 Modèles de service: PaaS Platform as a Service PaaS</vt:lpstr>
      <vt:lpstr>4.3Modèles de service: SaaS  Software as a Service </vt:lpstr>
      <vt:lpstr>4.4 XaaS: Everything as a Service</vt:lpstr>
      <vt:lpstr>4.3 Modèles de service</vt:lpstr>
      <vt:lpstr>5.Avantages du Cloud computing</vt:lpstr>
      <vt:lpstr>Déroulement des séances</vt:lpstr>
      <vt:lpstr>Ressources Bibliographiques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Fondements du CLoud</dc:title>
  <dc:creator> </dc:creator>
  <cp:lastModifiedBy> </cp:lastModifiedBy>
  <cp:revision>4</cp:revision>
  <dcterms:created xsi:type="dcterms:W3CDTF">2017-02-08T14:42:48Z</dcterms:created>
  <dcterms:modified xsi:type="dcterms:W3CDTF">2017-03-06T14:13:38Z</dcterms:modified>
</cp:coreProperties>
</file>