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2" r:id="rId10"/>
    <p:sldId id="267" r:id="rId11"/>
    <p:sldId id="268" r:id="rId12"/>
    <p:sldId id="269" r:id="rId13"/>
    <p:sldId id="274" r:id="rId14"/>
    <p:sldId id="280" r:id="rId15"/>
    <p:sldId id="275" r:id="rId16"/>
    <p:sldId id="276" r:id="rId17"/>
    <p:sldId id="277" r:id="rId18"/>
    <p:sldId id="278" r:id="rId19"/>
    <p:sldId id="279" r:id="rId20"/>
    <p:sldId id="273" r:id="rId21"/>
    <p:sldId id="270" r:id="rId22"/>
    <p:sldId id="271" r:id="rId23"/>
    <p:sldId id="272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4" d="100"/>
          <a:sy n="64" d="100"/>
        </p:scale>
        <p:origin x="-13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3684F-F5BD-43A1-87DA-F96F7AF9CE93}" type="datetimeFigureOut">
              <a:rPr lang="fr-FR" smtClean="0"/>
              <a:pPr/>
              <a:t>07/03/2017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BC421-E823-4174-93C3-F9CEA0CD45E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984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BC421-E823-4174-93C3-F9CEA0CD45EA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DF9C-CB25-42BB-B4D4-A88DFFB0EEF4}" type="datetimeFigureOut">
              <a:rPr lang="fr-FR" smtClean="0"/>
              <a:pPr/>
              <a:t>07/03/2017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8AE8-12AB-4FA0-BE16-0471C3F82D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DF9C-CB25-42BB-B4D4-A88DFFB0EEF4}" type="datetimeFigureOut">
              <a:rPr lang="fr-FR" smtClean="0"/>
              <a:pPr/>
              <a:t>07/03/2017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8AE8-12AB-4FA0-BE16-0471C3F82D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DF9C-CB25-42BB-B4D4-A88DFFB0EEF4}" type="datetimeFigureOut">
              <a:rPr lang="fr-FR" smtClean="0"/>
              <a:pPr/>
              <a:t>07/03/2017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8AE8-12AB-4FA0-BE16-0471C3F82D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DF9C-CB25-42BB-B4D4-A88DFFB0EEF4}" type="datetimeFigureOut">
              <a:rPr lang="fr-FR" smtClean="0"/>
              <a:pPr/>
              <a:t>07/03/2017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8AE8-12AB-4FA0-BE16-0471C3F82D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DF9C-CB25-42BB-B4D4-A88DFFB0EEF4}" type="datetimeFigureOut">
              <a:rPr lang="fr-FR" smtClean="0"/>
              <a:pPr/>
              <a:t>07/03/2017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8AE8-12AB-4FA0-BE16-0471C3F82D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DF9C-CB25-42BB-B4D4-A88DFFB0EEF4}" type="datetimeFigureOut">
              <a:rPr lang="fr-FR" smtClean="0"/>
              <a:pPr/>
              <a:t>07/03/2017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8AE8-12AB-4FA0-BE16-0471C3F82D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DF9C-CB25-42BB-B4D4-A88DFFB0EEF4}" type="datetimeFigureOut">
              <a:rPr lang="fr-FR" smtClean="0"/>
              <a:pPr/>
              <a:t>07/03/2017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8AE8-12AB-4FA0-BE16-0471C3F82D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DF9C-CB25-42BB-B4D4-A88DFFB0EEF4}" type="datetimeFigureOut">
              <a:rPr lang="fr-FR" smtClean="0"/>
              <a:pPr/>
              <a:t>07/03/2017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8AE8-12AB-4FA0-BE16-0471C3F82D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DF9C-CB25-42BB-B4D4-A88DFFB0EEF4}" type="datetimeFigureOut">
              <a:rPr lang="fr-FR" smtClean="0"/>
              <a:pPr/>
              <a:t>07/03/2017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8AE8-12AB-4FA0-BE16-0471C3F82D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DF9C-CB25-42BB-B4D4-A88DFFB0EEF4}" type="datetimeFigureOut">
              <a:rPr lang="fr-FR" smtClean="0"/>
              <a:pPr/>
              <a:t>07/03/2017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8AE8-12AB-4FA0-BE16-0471C3F82D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DF9C-CB25-42BB-B4D4-A88DFFB0EEF4}" type="datetimeFigureOut">
              <a:rPr lang="fr-FR" smtClean="0"/>
              <a:pPr/>
              <a:t>07/03/2017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8AE8-12AB-4FA0-BE16-0471C3F82D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DDF9C-CB25-42BB-B4D4-A88DFFB0EEF4}" type="datetimeFigureOut">
              <a:rPr lang="fr-FR" smtClean="0"/>
              <a:pPr/>
              <a:t>07/03/2017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E8AE8-12AB-4FA0-BE16-0471C3F82D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Séance1 : Cloud/</a:t>
            </a:r>
            <a:r>
              <a:rPr lang="fr-FR" dirty="0" err="1" smtClean="0"/>
              <a:t>IaaS</a:t>
            </a:r>
            <a:r>
              <a:rPr lang="fr-FR" dirty="0" smtClean="0"/>
              <a:t>/Amazon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Asma BEN LETAIFA</a:t>
            </a:r>
          </a:p>
          <a:p>
            <a:r>
              <a:rPr lang="fr-FR" dirty="0" err="1" smtClean="0"/>
              <a:t>Tasnim</a:t>
            </a:r>
            <a:r>
              <a:rPr lang="fr-FR" smtClean="0"/>
              <a:t> ABBAR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Times New Roman" pitchFamily="18" charset="0"/>
                <a:cs typeface="Times New Roman" pitchFamily="18" charset="0"/>
              </a:rPr>
              <a:t>Ambitions AWS</a:t>
            </a: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845" y="4293096"/>
            <a:ext cx="3035829" cy="1707654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445" y="1988840"/>
            <a:ext cx="2957471" cy="1656184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96571"/>
            <a:ext cx="4471927" cy="466635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Times New Roman" pitchFamily="18" charset="0"/>
                <a:cs typeface="Times New Roman" pitchFamily="18" charset="0"/>
              </a:rPr>
              <a:t>Ambitions AWS pour </a:t>
            </a:r>
            <a:r>
              <a:rPr lang="en-GB" sz="4000" dirty="0" err="1">
                <a:latin typeface="Times New Roman" pitchFamily="18" charset="0"/>
                <a:cs typeface="Times New Roman" pitchFamily="18" charset="0"/>
              </a:rPr>
              <a:t>l’education</a:t>
            </a:r>
            <a:endParaRPr lang="fr-F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45024"/>
          </a:xfrm>
        </p:spPr>
        <p:txBody>
          <a:bodyPr>
            <a:normAutofit fontScale="92500"/>
          </a:bodyPr>
          <a:lstStyle/>
          <a:p>
            <a:r>
              <a:rPr lang="fr-FR" sz="2600" dirty="0">
                <a:latin typeface="Times New Roman" pitchFamily="18" charset="0"/>
                <a:cs typeface="Times New Roman" pitchFamily="18" charset="0"/>
              </a:rPr>
              <a:t>Préparer les nouvelles générations au besoins d’entreprises en Cloud: Inclure l’enseignement du </a:t>
            </a:r>
            <a:r>
              <a:rPr lang="fr-FR" sz="2600" dirty="0" err="1">
                <a:latin typeface="Times New Roman" pitchFamily="18" charset="0"/>
                <a:cs typeface="Times New Roman" pitchFamily="18" charset="0"/>
              </a:rPr>
              <a:t>cloud</a:t>
            </a:r>
            <a:r>
              <a:rPr lang="fr-FR" sz="2600" dirty="0">
                <a:latin typeface="Times New Roman" pitchFamily="18" charset="0"/>
                <a:cs typeface="Times New Roman" pitchFamily="18" charset="0"/>
              </a:rPr>
              <a:t> dans le cursus de tous les ingénieurs informaticiens</a:t>
            </a:r>
          </a:p>
          <a:p>
            <a:endParaRPr lang="fr-FR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600" dirty="0">
                <a:latin typeface="Times New Roman" pitchFamily="18" charset="0"/>
                <a:cs typeface="Times New Roman" pitchFamily="18" charset="0"/>
              </a:rPr>
              <a:t>Augmenter sur le long terme d’adoption du </a:t>
            </a:r>
            <a:r>
              <a:rPr lang="fr-FR" sz="2600" dirty="0" err="1">
                <a:latin typeface="Times New Roman" pitchFamily="18" charset="0"/>
                <a:cs typeface="Times New Roman" pitchFamily="18" charset="0"/>
              </a:rPr>
              <a:t>cloud</a:t>
            </a:r>
            <a:r>
              <a:rPr lang="fr-FR" sz="2600" dirty="0">
                <a:latin typeface="Times New Roman" pitchFamily="18" charset="0"/>
                <a:cs typeface="Times New Roman" pitchFamily="18" charset="0"/>
              </a:rPr>
              <a:t> au sein des entreprises. On estime aujourd’hui être a seulement 1% du potentiel d’adoption global</a:t>
            </a:r>
          </a:p>
          <a:p>
            <a:endParaRPr lang="fr-FR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600" dirty="0">
                <a:latin typeface="Times New Roman" pitchFamily="18" charset="0"/>
                <a:cs typeface="Times New Roman" pitchFamily="18" charset="0"/>
              </a:rPr>
              <a:t>Faire de AWS un outil essentiel a l’éducation et a la recherche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err="1">
                <a:latin typeface="Times New Roman" pitchFamily="18" charset="0"/>
                <a:cs typeface="Times New Roman" pitchFamily="18" charset="0"/>
              </a:rPr>
              <a:t>Aws</a:t>
            </a:r>
            <a:r>
              <a:rPr lang="en-GB" sz="4000" dirty="0">
                <a:latin typeface="Times New Roman" pitchFamily="18" charset="0"/>
                <a:cs typeface="Times New Roman" pitchFamily="18" charset="0"/>
              </a:rPr>
              <a:t> Educate?</a:t>
            </a:r>
            <a:endParaRPr lang="fr-F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3816424"/>
          </a:xfrm>
        </p:spPr>
        <p:txBody>
          <a:bodyPr>
            <a:normAutofit fontScale="92500" lnSpcReduction="20000"/>
          </a:bodyPr>
          <a:lstStyle/>
          <a:p>
            <a:r>
              <a:rPr lang="fr-FR" sz="2600" dirty="0">
                <a:latin typeface="Times New Roman" pitchFamily="18" charset="0"/>
                <a:cs typeface="Times New Roman" pitchFamily="18" charset="0"/>
              </a:rPr>
              <a:t>Crédits par professeur et étudiants de $200 et $100 renouvelables chaque année a utiliser librement sur AWS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fr-FR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600" dirty="0">
                <a:latin typeface="Times New Roman" pitchFamily="18" charset="0"/>
                <a:cs typeface="Times New Roman" pitchFamily="18" charset="0"/>
              </a:rPr>
              <a:t>Barrières a l’entrée de AWS </a:t>
            </a:r>
            <a:r>
              <a:rPr lang="fr-FR" sz="2600" dirty="0" err="1">
                <a:latin typeface="Times New Roman" pitchFamily="18" charset="0"/>
                <a:cs typeface="Times New Roman" pitchFamily="18" charset="0"/>
              </a:rPr>
              <a:t>Educate</a:t>
            </a:r>
            <a:r>
              <a:rPr lang="fr-FR" sz="2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fr-FR" sz="2600" dirty="0">
                <a:latin typeface="Times New Roman" pitchFamily="18" charset="0"/>
                <a:cs typeface="Times New Roman" pitchFamily="18" charset="0"/>
              </a:rPr>
              <a:t>(1) Disposer d’une carte de paiement internationale</a:t>
            </a:r>
          </a:p>
          <a:p>
            <a:pPr>
              <a:buNone/>
            </a:pPr>
            <a:r>
              <a:rPr lang="fr-FR" sz="2600" dirty="0">
                <a:latin typeface="Times New Roman" pitchFamily="18" charset="0"/>
                <a:cs typeface="Times New Roman" pitchFamily="18" charset="0"/>
              </a:rPr>
              <a:t>(2) Disposer d’un email lie a l’institution</a:t>
            </a:r>
          </a:p>
          <a:p>
            <a:pPr>
              <a:buNone/>
            </a:pPr>
            <a:r>
              <a:rPr lang="fr-FR" sz="2600" dirty="0">
                <a:latin typeface="Times New Roman" pitchFamily="18" charset="0"/>
                <a:cs typeface="Times New Roman" pitchFamily="18" charset="0"/>
              </a:rPr>
              <a:t>(3) Risque financier indéfini au cas de dépassement de 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crédit</a:t>
            </a:r>
          </a:p>
          <a:p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est un programme qui fonctionne indépendamment de AWS Enterprise Agreement. Il a son propre contrat et est conçu pour l'utilisation des étudiants et des instructeurs.</a:t>
            </a:r>
          </a:p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https://cuit.columbia.edu/aws#What about AWS Educate?</a:t>
            </a:r>
            <a:endParaRPr lang="en-GB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fr-FR" sz="2600" dirty="0">
              <a:latin typeface="Times New Roman" pitchFamily="18" charset="0"/>
              <a:cs typeface="Times New Roman" pitchFamily="18" charset="0"/>
            </a:endParaRP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Times New Roman" pitchFamily="18" charset="0"/>
                <a:cs typeface="Times New Roman" pitchFamily="18" charset="0"/>
              </a:rPr>
              <a:t>Services AWS</a:t>
            </a:r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556792"/>
            <a:ext cx="6264696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Services AWS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Avec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IaaS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, les principaux services offerts par AWS sont : </a:t>
            </a:r>
          </a:p>
          <a:p>
            <a:pPr>
              <a:lnSpc>
                <a:spcPct val="120000"/>
              </a:lnSpc>
            </a:pP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Compute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- par exemple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Elastic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Compute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Cloud (EC2)</a:t>
            </a:r>
          </a:p>
          <a:p>
            <a:pPr>
              <a:lnSpc>
                <a:spcPct val="120000"/>
              </a:lnSpc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Stockage - par exemple Simple </a:t>
            </a:r>
            <a:r>
              <a:rPr lang="fr-FR" sz="2400" smtClean="0">
                <a:latin typeface="Times New Roman" pitchFamily="18" charset="0"/>
                <a:cs typeface="Times New Roman" pitchFamily="18" charset="0"/>
              </a:rPr>
              <a:t>Storage Service(S3)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Base de données - par exemple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Relational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Service</a:t>
            </a:r>
          </a:p>
          <a:p>
            <a:pPr>
              <a:lnSpc>
                <a:spcPct val="120000"/>
              </a:lnSpc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Réseautage - par exemple Virtual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Cloud</a:t>
            </a:r>
          </a:p>
          <a:p>
            <a:pPr>
              <a:lnSpc>
                <a:spcPct val="120000"/>
              </a:lnSpc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Services AWS : EC2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5915000" cy="52578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Amazon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Elastic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Compute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Cloud (EC2) est un service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qui fournit une capacité de calcul redimensionnable dans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cloud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disponible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depuis 2006</a:t>
            </a:r>
          </a:p>
          <a:p>
            <a:pPr>
              <a:lnSpc>
                <a:spcPct val="120000"/>
              </a:lnSpc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est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considéré comme le premier véritable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produit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cloud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computing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Les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développeurs peuvent louer des machines virtuelles (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appelées instances EC2)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par heure</a:t>
            </a:r>
          </a:p>
          <a:p>
            <a:pPr>
              <a:lnSpc>
                <a:spcPct val="120000"/>
              </a:lnSpc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Plusieurs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types d'instances sont disponibles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1700808"/>
            <a:ext cx="1669157" cy="438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Services AWS : EC2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Amazon EC2 présente un environnement informatique virtuel, vous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permet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Utilisez une interface Web pour lancer des instances avec une variété de systèmes d'exploitation qui sont regroupés dans Amazon Machine Images (AMI).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Charger vos instances avec votre environnement d'application personnalisé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Gérer les autorisations d'accès de votre réseau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Amazon EC2 réduit le temps nécessaire pour obtenir et initialiser de nouvelles instances de serveur en minutes, cela vous permet d'augmenter rapidement la capacité lorsque vos besoins informatiques changent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Services AWS : EC2</a:t>
            </a:r>
            <a:endParaRPr lang="fr-FR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44824"/>
            <a:ext cx="364616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916832"/>
            <a:ext cx="4644008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467544" y="594928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              EC2 </a:t>
            </a:r>
            <a:r>
              <a:rPr lang="fr-FR" b="1" dirty="0"/>
              <a:t>instance types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364088" y="515719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Life cycle of an EC2 Instance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Services AWS : S3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608512"/>
          </a:xfrm>
        </p:spPr>
        <p:txBody>
          <a:bodyPr/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 service de stockage simple d'Amazon (S3) est un service de stockage Web hautement disponible qui prend en charge de très gros fichiers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Vous pouvez écrire, lire et supprimer des objets (fichiers) dans S3 contenant de 1 octet à 5 To de données. Le nombre d'objets pouvant être stockés est illimité.</a:t>
            </a: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Chaque objet est stocké dans un seau et un seau peut être stocké dans plusieurs régions.</a:t>
            </a: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Les objets stockés dans une région ne quittent jamais la région que si vous les transférez</a:t>
            </a:r>
          </a:p>
          <a:p>
            <a:endParaRPr lang="fr-FR" sz="2200" dirty="0">
              <a:latin typeface="Times New Roman" pitchFamily="18" charset="0"/>
              <a:cs typeface="Times New Roman" pitchFamily="18" charset="0"/>
            </a:endParaRPr>
          </a:p>
          <a:p>
            <a:endParaRPr lang="fr-FR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0900" y="5085184"/>
            <a:ext cx="5753100" cy="1772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Services AWS : EMR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Amazon EMR est une plate-forme de cluster managée qui simplifie l'exécution de grandes structures de données, comme Apache </a:t>
            </a:r>
            <a:r>
              <a:rPr lang="fr-FR" sz="2200" dirty="0" err="1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 et Apache </a:t>
            </a:r>
            <a:r>
              <a:rPr lang="fr-FR" sz="2200" dirty="0" err="1">
                <a:latin typeface="Times New Roman" pitchFamily="18" charset="0"/>
                <a:cs typeface="Times New Roman" pitchFamily="18" charset="0"/>
              </a:rPr>
              <a:t>Spark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, sur AWS pour traiter et analyser de vastes quantités de données</a:t>
            </a: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En utilisant ces </a:t>
            </a:r>
            <a:r>
              <a:rPr lang="fr-FR" sz="2200" dirty="0" err="1">
                <a:latin typeface="Times New Roman" pitchFamily="18" charset="0"/>
                <a:cs typeface="Times New Roman" pitchFamily="18" charset="0"/>
              </a:rPr>
              <a:t>frameworks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 et les projets open-source connexes, tels que Apache </a:t>
            </a:r>
            <a:r>
              <a:rPr lang="fr-FR" sz="2200" dirty="0" err="1">
                <a:latin typeface="Times New Roman" pitchFamily="18" charset="0"/>
                <a:cs typeface="Times New Roman" pitchFamily="18" charset="0"/>
              </a:rPr>
              <a:t>Hive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 et Apache </a:t>
            </a:r>
            <a:r>
              <a:rPr lang="fr-FR" sz="2200" dirty="0" err="1">
                <a:latin typeface="Times New Roman" pitchFamily="18" charset="0"/>
                <a:cs typeface="Times New Roman" pitchFamily="18" charset="0"/>
              </a:rPr>
              <a:t>Pig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, vous pouvez traiter des données à des fins d'analyse et de </a:t>
            </a:r>
            <a:r>
              <a:rPr lang="fr-FR" sz="2200" dirty="0" err="1">
                <a:latin typeface="Times New Roman" pitchFamily="18" charset="0"/>
                <a:cs typeface="Times New Roman" pitchFamily="18" charset="0"/>
              </a:rPr>
              <a:t>workflows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 de business intelligence</a:t>
            </a: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De plus, vous pouvez utiliser Amazon EMR pour transformer et déplacer de grandes quantités de données vers d'autres banques de données et de données AWS, comme Amazon S3 et Amazon </a:t>
            </a:r>
            <a:r>
              <a:rPr lang="fr-FR" sz="2200" dirty="0" err="1">
                <a:latin typeface="Times New Roman" pitchFamily="18" charset="0"/>
                <a:cs typeface="Times New Roman" pitchFamily="18" charset="0"/>
              </a:rPr>
              <a:t>DynamoDB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Times New Roman" pitchFamily="18" charset="0"/>
                <a:cs typeface="Times New Roman" pitchFamily="18" charset="0"/>
              </a:rPr>
              <a:t>Cloud </a:t>
            </a:r>
            <a:r>
              <a:rPr lang="fr-FR" sz="4000" dirty="0" err="1">
                <a:latin typeface="Times New Roman" pitchFamily="18" charset="0"/>
                <a:cs typeface="Times New Roman" pitchFamily="18" charset="0"/>
              </a:rPr>
              <a:t>Computing</a:t>
            </a:r>
            <a:r>
              <a:rPr lang="fr-FR" sz="4000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fr-FR" sz="4000" dirty="0" err="1">
                <a:latin typeface="Times New Roman" pitchFamily="18" charset="0"/>
                <a:cs typeface="Times New Roman" pitchFamily="18" charset="0"/>
              </a:rPr>
              <a:t>definition</a:t>
            </a:r>
            <a:r>
              <a:rPr lang="fr-FR" sz="4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Le Cloud </a:t>
            </a:r>
            <a:r>
              <a:rPr lang="fr-CA" sz="2400" dirty="0" err="1">
                <a:latin typeface="Times New Roman" pitchFamily="18" charset="0"/>
                <a:cs typeface="Times New Roman" pitchFamily="18" charset="0"/>
              </a:rPr>
              <a:t>computing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est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un modèle qui permet un accès omniprésent, pratique et à la demande à un réseau partagé et à un ensemble de ressources informatiques configurables (réseaux,  serveurs,  stockage, des applications et des services)  qui peuvent être provisionnées et libérées avec un minimum d’administration.</a:t>
            </a:r>
          </a:p>
          <a:p>
            <a:endParaRPr lang="fr-FR" dirty="0"/>
          </a:p>
        </p:txBody>
      </p:sp>
      <p:pic>
        <p:nvPicPr>
          <p:cNvPr id="4" name="Picture 2" descr="C:\Users\Tasnim\Desktop\71a138d97abe7cf5c2b506b5d6c1d46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3789040"/>
            <a:ext cx="3255268" cy="2428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err="1">
                <a:latin typeface="Times New Roman" pitchFamily="18" charset="0"/>
                <a:cs typeface="Times New Roman" pitchFamily="18" charset="0"/>
              </a:rPr>
              <a:t>RosettaHUB</a:t>
            </a:r>
            <a:r>
              <a:rPr lang="en-GB" sz="4000" dirty="0">
                <a:latin typeface="Times New Roman" pitchFamily="18" charset="0"/>
                <a:cs typeface="Times New Roman" pitchFamily="18" charset="0"/>
              </a:rPr>
              <a:t>: A Social </a:t>
            </a:r>
            <a:r>
              <a:rPr lang="en-GB" sz="4000" dirty="0" err="1">
                <a:latin typeface="Times New Roman" pitchFamily="18" charset="0"/>
                <a:cs typeface="Times New Roman" pitchFamily="18" charset="0"/>
              </a:rPr>
              <a:t>IaaS</a:t>
            </a:r>
            <a:r>
              <a:rPr lang="en-GB" sz="4000" dirty="0">
                <a:latin typeface="Times New Roman" pitchFamily="18" charset="0"/>
                <a:cs typeface="Times New Roman" pitchFamily="18" charset="0"/>
              </a:rPr>
              <a:t> platform</a:t>
            </a:r>
            <a:endParaRPr lang="fr-F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fr-FR" sz="3100" dirty="0">
                <a:latin typeface="Times New Roman" pitchFamily="18" charset="0"/>
                <a:cs typeface="Times New Roman" pitchFamily="18" charset="0"/>
              </a:rPr>
              <a:t>Partage </a:t>
            </a:r>
            <a:r>
              <a:rPr lang="fr-FR" sz="3100" dirty="0" smtClean="0">
                <a:latin typeface="Times New Roman" pitchFamily="18" charset="0"/>
                <a:cs typeface="Times New Roman" pitchFamily="18" charset="0"/>
              </a:rPr>
              <a:t>d’</a:t>
            </a:r>
            <a:r>
              <a:rPr lang="fr-FR" sz="3100" dirty="0" err="1" smtClean="0">
                <a:latin typeface="Times New Roman" pitchFamily="18" charset="0"/>
                <a:cs typeface="Times New Roman" pitchFamily="18" charset="0"/>
              </a:rPr>
              <a:t>accés</a:t>
            </a:r>
            <a:r>
              <a:rPr lang="fr-FR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100" dirty="0">
                <a:latin typeface="Times New Roman" pitchFamily="18" charset="0"/>
                <a:cs typeface="Times New Roman" pitchFamily="18" charset="0"/>
              </a:rPr>
              <a:t>a la console AWS avec des groupes d’utilisateurs</a:t>
            </a:r>
          </a:p>
          <a:p>
            <a:pPr>
              <a:lnSpc>
                <a:spcPct val="120000"/>
              </a:lnSpc>
            </a:pPr>
            <a:r>
              <a:rPr lang="fr-FR" sz="3100" dirty="0">
                <a:latin typeface="Times New Roman" pitchFamily="18" charset="0"/>
                <a:cs typeface="Times New Roman" pitchFamily="18" charset="0"/>
              </a:rPr>
              <a:t>Partage </a:t>
            </a:r>
            <a:r>
              <a:rPr lang="fr-FR" sz="3100" dirty="0" smtClean="0">
                <a:latin typeface="Times New Roman" pitchFamily="18" charset="0"/>
                <a:cs typeface="Times New Roman" pitchFamily="18" charset="0"/>
              </a:rPr>
              <a:t>d’</a:t>
            </a:r>
            <a:r>
              <a:rPr lang="fr-FR" sz="3100" dirty="0" err="1" smtClean="0">
                <a:latin typeface="Times New Roman" pitchFamily="18" charset="0"/>
                <a:cs typeface="Times New Roman" pitchFamily="18" charset="0"/>
              </a:rPr>
              <a:t>accés</a:t>
            </a:r>
            <a:r>
              <a:rPr lang="fr-FR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100" dirty="0">
                <a:latin typeface="Times New Roman" pitchFamily="18" charset="0"/>
                <a:cs typeface="Times New Roman" pitchFamily="18" charset="0"/>
              </a:rPr>
              <a:t>a la console par un étudiant avec un manager(enseignant/CPOC)</a:t>
            </a:r>
          </a:p>
          <a:p>
            <a:pPr>
              <a:lnSpc>
                <a:spcPct val="120000"/>
              </a:lnSpc>
            </a:pPr>
            <a:r>
              <a:rPr lang="fr-FR" sz="3100" dirty="0">
                <a:latin typeface="Times New Roman" pitchFamily="18" charset="0"/>
                <a:cs typeface="Times New Roman" pitchFamily="18" charset="0"/>
              </a:rPr>
              <a:t>Partage d’information d’un étudiant avec son manager: droits/budget/consommation</a:t>
            </a:r>
          </a:p>
          <a:p>
            <a:pPr>
              <a:lnSpc>
                <a:spcPct val="120000"/>
              </a:lnSpc>
            </a:pPr>
            <a:r>
              <a:rPr lang="fr-FR" sz="3100" dirty="0">
                <a:latin typeface="Times New Roman" pitchFamily="18" charset="0"/>
                <a:cs typeface="Times New Roman" pitchFamily="18" charset="0"/>
              </a:rPr>
              <a:t>Création et gestion de sessions temporaires pour les utilisateurs  AWS STS (Security </a:t>
            </a:r>
            <a:r>
              <a:rPr lang="fr-FR" sz="3100" dirty="0" err="1">
                <a:latin typeface="Times New Roman" pitchFamily="18" charset="0"/>
                <a:cs typeface="Times New Roman" pitchFamily="18" charset="0"/>
              </a:rPr>
              <a:t>Token</a:t>
            </a:r>
            <a:r>
              <a:rPr lang="fr-FR" sz="3100" dirty="0">
                <a:latin typeface="Times New Roman" pitchFamily="18" charset="0"/>
                <a:cs typeface="Times New Roman" pitchFamily="18" charset="0"/>
              </a:rPr>
              <a:t> Service) a travers </a:t>
            </a:r>
            <a:r>
              <a:rPr lang="fr-FR" sz="3100" dirty="0" err="1">
                <a:latin typeface="Times New Roman" pitchFamily="18" charset="0"/>
                <a:cs typeface="Times New Roman" pitchFamily="18" charset="0"/>
              </a:rPr>
              <a:t>RosettaHUB</a:t>
            </a:r>
            <a:r>
              <a:rPr lang="fr-FR" sz="3100" dirty="0">
                <a:latin typeface="Times New Roman" pitchFamily="18" charset="0"/>
                <a:cs typeface="Times New Roman" pitchFamily="18" charset="0"/>
              </a:rPr>
              <a:t>: sessions temporaires</a:t>
            </a:r>
          </a:p>
          <a:p>
            <a:pPr>
              <a:lnSpc>
                <a:spcPct val="120000"/>
              </a:lnSpc>
            </a:pPr>
            <a:r>
              <a:rPr lang="fr-FR" sz="3100" dirty="0">
                <a:latin typeface="Times New Roman" pitchFamily="18" charset="0"/>
                <a:cs typeface="Times New Roman" pitchFamily="18" charset="0"/>
              </a:rPr>
              <a:t>Transfert de budget entre utilisateurs</a:t>
            </a:r>
          </a:p>
          <a:p>
            <a:pPr>
              <a:lnSpc>
                <a:spcPct val="120000"/>
              </a:lnSpc>
            </a:pPr>
            <a:r>
              <a:rPr lang="fr-FR" sz="3100" dirty="0">
                <a:latin typeface="Times New Roman" pitchFamily="18" charset="0"/>
                <a:cs typeface="Times New Roman" pitchFamily="18" charset="0"/>
              </a:rPr>
              <a:t>Forum </a:t>
            </a:r>
            <a:r>
              <a:rPr lang="fr-FR" sz="3100" dirty="0" err="1">
                <a:latin typeface="Times New Roman" pitchFamily="18" charset="0"/>
                <a:cs typeface="Times New Roman" pitchFamily="18" charset="0"/>
              </a:rPr>
              <a:t>RosettaHUB</a:t>
            </a:r>
            <a:r>
              <a:rPr lang="fr-FR" sz="3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100" dirty="0" err="1">
                <a:latin typeface="Times New Roman" pitchFamily="18" charset="0"/>
                <a:cs typeface="Times New Roman" pitchFamily="18" charset="0"/>
              </a:rPr>
              <a:t>Tunisia</a:t>
            </a:r>
            <a:endParaRPr lang="fr-FR" sz="31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fr-FR" sz="3100" dirty="0">
                <a:latin typeface="Times New Roman" pitchFamily="18" charset="0"/>
                <a:cs typeface="Times New Roman" pitchFamily="18" charset="0"/>
              </a:rPr>
              <a:t>Wiki </a:t>
            </a:r>
            <a:r>
              <a:rPr lang="fr-FR" sz="3100" dirty="0" err="1">
                <a:latin typeface="Times New Roman" pitchFamily="18" charset="0"/>
                <a:cs typeface="Times New Roman" pitchFamily="18" charset="0"/>
              </a:rPr>
              <a:t>RosettaHUB</a:t>
            </a:r>
            <a:r>
              <a:rPr lang="fr-FR" sz="3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100" dirty="0" err="1">
                <a:latin typeface="Times New Roman" pitchFamily="18" charset="0"/>
                <a:cs typeface="Times New Roman" pitchFamily="18" charset="0"/>
              </a:rPr>
              <a:t>Tunisia</a:t>
            </a:r>
            <a:endParaRPr lang="fr-FR" sz="3100" dirty="0">
              <a:latin typeface="Times New Roman" pitchFamily="18" charset="0"/>
              <a:cs typeface="Times New Roman" pitchFamily="18" charset="0"/>
            </a:endParaRPr>
          </a:p>
          <a:p>
            <a:endParaRPr lang="fr-FR" dirty="0"/>
          </a:p>
        </p:txBody>
      </p:sp>
      <p:pic>
        <p:nvPicPr>
          <p:cNvPr id="4" name="Picture 2" descr="Résultat de recherche d'images pour &quot;rosettahub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5805264"/>
            <a:ext cx="2318988" cy="7410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err="1">
                <a:latin typeface="Times New Roman" pitchFamily="18" charset="0"/>
                <a:cs typeface="Times New Roman" pitchFamily="18" charset="0"/>
              </a:rPr>
              <a:t>RosettaHUB</a:t>
            </a:r>
            <a:r>
              <a:rPr lang="en-GB" sz="4000" dirty="0">
                <a:latin typeface="Times New Roman" pitchFamily="18" charset="0"/>
                <a:cs typeface="Times New Roman" pitchFamily="18" charset="0"/>
              </a:rPr>
              <a:t>: A Social </a:t>
            </a:r>
            <a:r>
              <a:rPr lang="en-GB" sz="4000" dirty="0" err="1">
                <a:latin typeface="Times New Roman" pitchFamily="18" charset="0"/>
                <a:cs typeface="Times New Roman" pitchFamily="18" charset="0"/>
              </a:rPr>
              <a:t>IaaS</a:t>
            </a:r>
            <a:r>
              <a:rPr lang="en-GB" sz="4000" dirty="0">
                <a:latin typeface="Times New Roman" pitchFamily="18" charset="0"/>
                <a:cs typeface="Times New Roman" pitchFamily="18" charset="0"/>
              </a:rPr>
              <a:t> platform</a:t>
            </a:r>
            <a:endParaRPr lang="fr-F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fr-FR" sz="2600" dirty="0">
                <a:latin typeface="Times New Roman" pitchFamily="18" charset="0"/>
                <a:cs typeface="Times New Roman" pitchFamily="18" charset="0"/>
              </a:rPr>
              <a:t>Devenir l’équivalent de </a:t>
            </a:r>
            <a:r>
              <a:rPr lang="fr-FR" sz="2600" dirty="0" err="1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fr-FR" sz="2600" dirty="0">
                <a:latin typeface="Times New Roman" pitchFamily="18" charset="0"/>
                <a:cs typeface="Times New Roman" pitchFamily="18" charset="0"/>
              </a:rPr>
              <a:t> pour tout ce qui est partage et le développement d’applications orientées data science et </a:t>
            </a:r>
            <a:r>
              <a:rPr lang="fr-FR" sz="2600" dirty="0" err="1">
                <a:latin typeface="Times New Roman" pitchFamily="18" charset="0"/>
                <a:cs typeface="Times New Roman" pitchFamily="18" charset="0"/>
              </a:rPr>
              <a:t>big</a:t>
            </a:r>
            <a:r>
              <a:rPr lang="fr-FR" sz="2600" dirty="0">
                <a:latin typeface="Times New Roman" pitchFamily="18" charset="0"/>
                <a:cs typeface="Times New Roman" pitchFamily="18" charset="0"/>
              </a:rPr>
              <a:t> data</a:t>
            </a:r>
          </a:p>
          <a:p>
            <a:pPr>
              <a:lnSpc>
                <a:spcPct val="110000"/>
              </a:lnSpc>
            </a:pPr>
            <a:r>
              <a:rPr lang="fr-FR" sz="2600" dirty="0">
                <a:latin typeface="Times New Roman" pitchFamily="18" charset="0"/>
                <a:cs typeface="Times New Roman" pitchFamily="18" charset="0"/>
              </a:rPr>
              <a:t>Créer un environnement de partage, collaboratif en temps réel et gratuit pour la recherche et l’éducation</a:t>
            </a:r>
          </a:p>
          <a:p>
            <a:pPr>
              <a:lnSpc>
                <a:spcPct val="110000"/>
              </a:lnSpc>
            </a:pPr>
            <a:r>
              <a:rPr lang="fr-FR" sz="2600" dirty="0">
                <a:latin typeface="Times New Roman" pitchFamily="18" charset="0"/>
                <a:cs typeface="Times New Roman" pitchFamily="18" charset="0"/>
              </a:rPr>
              <a:t>Fournir les outils essentiels pour produire et publier les applications et services pour la science et l’ingénieur.</a:t>
            </a:r>
          </a:p>
          <a:p>
            <a:pPr>
              <a:lnSpc>
                <a:spcPct val="110000"/>
              </a:lnSpc>
            </a:pPr>
            <a:r>
              <a:rPr lang="fr-FR" sz="2600" dirty="0">
                <a:latin typeface="Times New Roman" pitchFamily="18" charset="0"/>
                <a:cs typeface="Times New Roman" pitchFamily="18" charset="0"/>
              </a:rPr>
              <a:t>Créer un méta </a:t>
            </a:r>
            <a:r>
              <a:rPr lang="fr-FR" sz="2600" dirty="0" err="1">
                <a:latin typeface="Times New Roman" pitchFamily="18" charset="0"/>
                <a:cs typeface="Times New Roman" pitchFamily="18" charset="0"/>
              </a:rPr>
              <a:t>cloud</a:t>
            </a:r>
            <a:r>
              <a:rPr lang="fr-FR" sz="2600" dirty="0">
                <a:latin typeface="Times New Roman" pitchFamily="18" charset="0"/>
                <a:cs typeface="Times New Roman" pitchFamily="18" charset="0"/>
              </a:rPr>
              <a:t> au dessus de tout </a:t>
            </a:r>
            <a:r>
              <a:rPr lang="fr-FR" sz="2600" dirty="0" err="1">
                <a:latin typeface="Times New Roman" pitchFamily="18" charset="0"/>
                <a:cs typeface="Times New Roman" pitchFamily="18" charset="0"/>
              </a:rPr>
              <a:t>cloud</a:t>
            </a:r>
            <a:r>
              <a:rPr lang="fr-FR" sz="2600" dirty="0">
                <a:latin typeface="Times New Roman" pitchFamily="18" charset="0"/>
                <a:cs typeface="Times New Roman" pitchFamily="18" charset="0"/>
              </a:rPr>
              <a:t> publique tel que AWS qui permet d’utiliser et de généraliser les avantages du </a:t>
            </a:r>
            <a:r>
              <a:rPr lang="fr-FR" sz="2600" dirty="0" err="1">
                <a:latin typeface="Times New Roman" pitchFamily="18" charset="0"/>
                <a:cs typeface="Times New Roman" pitchFamily="18" charset="0"/>
              </a:rPr>
              <a:t>cloud</a:t>
            </a:r>
            <a:r>
              <a:rPr lang="fr-FR" sz="2600" dirty="0">
                <a:latin typeface="Times New Roman" pitchFamily="18" charset="0"/>
                <a:cs typeface="Times New Roman" pitchFamily="18" charset="0"/>
              </a:rPr>
              <a:t> tels que la reproductibilité, la </a:t>
            </a:r>
            <a:r>
              <a:rPr lang="fr-FR" sz="2600" dirty="0" err="1">
                <a:latin typeface="Times New Roman" pitchFamily="18" charset="0"/>
                <a:cs typeface="Times New Roman" pitchFamily="18" charset="0"/>
              </a:rPr>
              <a:t>scalabilité</a:t>
            </a:r>
            <a:r>
              <a:rPr lang="fr-FR" sz="2600" dirty="0">
                <a:latin typeface="Times New Roman" pitchFamily="18" charset="0"/>
                <a:cs typeface="Times New Roman" pitchFamily="18" charset="0"/>
              </a:rPr>
              <a:t> et la </a:t>
            </a:r>
            <a:r>
              <a:rPr lang="fr-FR" sz="2600" dirty="0" err="1">
                <a:latin typeface="Times New Roman" pitchFamily="18" charset="0"/>
                <a:cs typeface="Times New Roman" pitchFamily="18" charset="0"/>
              </a:rPr>
              <a:t>programmabilité</a:t>
            </a:r>
            <a:r>
              <a:rPr lang="fr-FR" sz="2600" dirty="0">
                <a:latin typeface="Times New Roman" pitchFamily="18" charset="0"/>
                <a:cs typeface="Times New Roman" pitchFamily="18" charset="0"/>
              </a:rPr>
              <a:t> a tout ce qui vit dans le </a:t>
            </a:r>
            <a:r>
              <a:rPr lang="fr-FR" sz="2600" dirty="0" err="1">
                <a:latin typeface="Times New Roman" pitchFamily="18" charset="0"/>
                <a:cs typeface="Times New Roman" pitchFamily="18" charset="0"/>
              </a:rPr>
              <a:t>cloud</a:t>
            </a:r>
            <a:endParaRPr lang="fr-FR" sz="2600" dirty="0">
              <a:latin typeface="Times New Roman" pitchFamily="18" charset="0"/>
              <a:cs typeface="Times New Roman" pitchFamily="18" charset="0"/>
            </a:endParaRPr>
          </a:p>
          <a:p>
            <a:endParaRPr lang="fr-FR" dirty="0"/>
          </a:p>
        </p:txBody>
      </p:sp>
      <p:pic>
        <p:nvPicPr>
          <p:cNvPr id="24578" name="Picture 2" descr="Résultat de recherche d'images pour &quot;rosettahub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5805264"/>
            <a:ext cx="2318988" cy="7410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Solution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RosettaHUB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pour AWS Educate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83264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fr-FR" sz="3800" dirty="0">
                <a:latin typeface="Times New Roman" pitchFamily="18" charset="0"/>
                <a:cs typeface="Times New Roman" pitchFamily="18" charset="0"/>
              </a:rPr>
              <a:t>Créer des comptes emails fictifs pour tous les étudiants et enseignants: «user@institution.rosettahub.com »</a:t>
            </a:r>
          </a:p>
          <a:p>
            <a:pPr>
              <a:lnSpc>
                <a:spcPct val="120000"/>
              </a:lnSpc>
            </a:pPr>
            <a:r>
              <a:rPr lang="fr-FR" sz="3800" dirty="0">
                <a:latin typeface="Times New Roman" pitchFamily="18" charset="0"/>
                <a:cs typeface="Times New Roman" pitchFamily="18" charset="0"/>
              </a:rPr>
              <a:t>Faire la demande AWS </a:t>
            </a:r>
            <a:r>
              <a:rPr lang="fr-FR" sz="3800" dirty="0" err="1">
                <a:latin typeface="Times New Roman" pitchFamily="18" charset="0"/>
                <a:cs typeface="Times New Roman" pitchFamily="18" charset="0"/>
              </a:rPr>
              <a:t>Educate</a:t>
            </a:r>
            <a:r>
              <a:rPr lang="fr-FR" sz="3800" dirty="0">
                <a:latin typeface="Times New Roman" pitchFamily="18" charset="0"/>
                <a:cs typeface="Times New Roman" pitchFamily="18" charset="0"/>
              </a:rPr>
              <a:t> pour tous et appliquer les coupons de crédit sur les comptes AWS individuels</a:t>
            </a:r>
          </a:p>
          <a:p>
            <a:pPr>
              <a:lnSpc>
                <a:spcPct val="120000"/>
              </a:lnSpc>
            </a:pPr>
            <a:r>
              <a:rPr lang="fr-FR" sz="3800" dirty="0">
                <a:latin typeface="Times New Roman" pitchFamily="18" charset="0"/>
                <a:cs typeface="Times New Roman" pitchFamily="18" charset="0"/>
              </a:rPr>
              <a:t>Activer les comptes des tous les enseignants et étudiants avec des cartes de paiement de </a:t>
            </a:r>
            <a:r>
              <a:rPr lang="fr-FR" sz="3800" dirty="0" err="1">
                <a:latin typeface="Times New Roman" pitchFamily="18" charset="0"/>
                <a:cs typeface="Times New Roman" pitchFamily="18" charset="0"/>
              </a:rPr>
              <a:t>RosettaHUB</a:t>
            </a:r>
            <a:r>
              <a:rPr lang="fr-FR" sz="3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fr-FR" sz="3800" dirty="0">
                <a:latin typeface="Times New Roman" pitchFamily="18" charset="0"/>
                <a:cs typeface="Times New Roman" pitchFamily="18" charset="0"/>
              </a:rPr>
              <a:t>Consolider tous les comptes avec le compte du CPOC par institution</a:t>
            </a:r>
          </a:p>
          <a:p>
            <a:pPr>
              <a:lnSpc>
                <a:spcPct val="120000"/>
              </a:lnSpc>
            </a:pPr>
            <a:r>
              <a:rPr lang="fr-FR" sz="3800" dirty="0">
                <a:latin typeface="Times New Roman" pitchFamily="18" charset="0"/>
                <a:cs typeface="Times New Roman" pitchFamily="18" charset="0"/>
              </a:rPr>
              <a:t>Créer des utilisateurs IAM par compte AWS et des IAM </a:t>
            </a:r>
            <a:r>
              <a:rPr lang="fr-FR" sz="3800" dirty="0" err="1">
                <a:latin typeface="Times New Roman" pitchFamily="18" charset="0"/>
                <a:cs typeface="Times New Roman" pitchFamily="18" charset="0"/>
              </a:rPr>
              <a:t>policies</a:t>
            </a:r>
            <a:r>
              <a:rPr lang="fr-FR" sz="3800" dirty="0">
                <a:latin typeface="Times New Roman" pitchFamily="18" charset="0"/>
                <a:cs typeface="Times New Roman" pitchFamily="18" charset="0"/>
              </a:rPr>
              <a:t> afin de définir les périmètres d’actions permises pour chaque utilisateur</a:t>
            </a:r>
          </a:p>
          <a:p>
            <a:pPr>
              <a:lnSpc>
                <a:spcPct val="120000"/>
              </a:lnSpc>
            </a:pPr>
            <a:r>
              <a:rPr lang="fr-FR" sz="3800" dirty="0">
                <a:latin typeface="Times New Roman" pitchFamily="18" charset="0"/>
                <a:cs typeface="Times New Roman" pitchFamily="18" charset="0"/>
              </a:rPr>
              <a:t>Injecter des micro-services par compte AWS pour permettre le suivi de la consommation, remonter les informations sur la création de machines EC2, clusters EMR, les volumes de stockage EBS et les </a:t>
            </a:r>
            <a:r>
              <a:rPr lang="fr-FR" sz="3800" dirty="0" err="1">
                <a:latin typeface="Times New Roman" pitchFamily="18" charset="0"/>
                <a:cs typeface="Times New Roman" pitchFamily="18" charset="0"/>
              </a:rPr>
              <a:t>Snapshots</a:t>
            </a:r>
            <a:r>
              <a:rPr lang="fr-FR" sz="3800" dirty="0">
                <a:latin typeface="Times New Roman" pitchFamily="18" charset="0"/>
                <a:cs typeface="Times New Roman" pitchFamily="18" charset="0"/>
              </a:rPr>
              <a:t> EC2 vers le Dashboard </a:t>
            </a:r>
            <a:r>
              <a:rPr lang="fr-FR" sz="3800" dirty="0" err="1">
                <a:latin typeface="Times New Roman" pitchFamily="18" charset="0"/>
                <a:cs typeface="Times New Roman" pitchFamily="18" charset="0"/>
              </a:rPr>
              <a:t>RosettaHUB</a:t>
            </a:r>
            <a:r>
              <a:rPr lang="fr-FR" sz="3800" dirty="0">
                <a:latin typeface="Times New Roman" pitchFamily="18" charset="0"/>
                <a:cs typeface="Times New Roman" pitchFamily="18" charset="0"/>
              </a:rPr>
              <a:t> en temps réel.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Times New Roman" pitchFamily="18" charset="0"/>
                <a:cs typeface="Times New Roman" pitchFamily="18" charset="0"/>
              </a:rPr>
              <a:t>TP AWS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 but de ce TP :</a:t>
            </a:r>
          </a:p>
          <a:p>
            <a:pPr>
              <a:lnSpc>
                <a:spcPct val="110000"/>
              </a:lnSpc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Création et configuration d’une instance </a:t>
            </a:r>
          </a:p>
          <a:p>
            <a:pPr>
              <a:lnSpc>
                <a:spcPct val="110000"/>
              </a:lnSpc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Déploiement de « hello world » sur votre instance</a:t>
            </a:r>
          </a:p>
          <a:p>
            <a:pPr>
              <a:lnSpc>
                <a:spcPct val="110000"/>
              </a:lnSpc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Déploiement d’une application de chat sur votre instance</a:t>
            </a:r>
          </a:p>
          <a:p>
            <a:pPr>
              <a:lnSpc>
                <a:spcPct val="110000"/>
              </a:lnSpc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Déploiement de votre application Jeux déjà développée sur la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MEANstack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dans le cadre du module IAI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Déploiement de Docker sur Amazon : https://aws.amazon.com/fr/getting-started/tutorials/deploy-docker-containers/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endParaRPr lang="fr-FR" dirty="0"/>
          </a:p>
          <a:p>
            <a:pPr>
              <a:buFont typeface="Wingdings" pitchFamily="2" charset="2"/>
              <a:buChar char="ü"/>
            </a:pPr>
            <a:endParaRPr lang="fr-FR" dirty="0" smtClean="0"/>
          </a:p>
          <a:p>
            <a:pPr>
              <a:buFont typeface="Wingdings" pitchFamily="2" charset="2"/>
              <a:buChar char="ü"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Times New Roman" pitchFamily="18" charset="0"/>
                <a:cs typeface="Times New Roman" pitchFamily="18" charset="0"/>
              </a:rPr>
              <a:t>Cloud </a:t>
            </a:r>
            <a:r>
              <a:rPr lang="fr-FR" sz="4000" dirty="0" err="1">
                <a:latin typeface="Times New Roman" pitchFamily="18" charset="0"/>
                <a:cs typeface="Times New Roman" pitchFamily="18" charset="0"/>
              </a:rPr>
              <a:t>Computing</a:t>
            </a:r>
            <a:r>
              <a:rPr lang="fr-FR" sz="4000" dirty="0">
                <a:latin typeface="Times New Roman" pitchFamily="18" charset="0"/>
                <a:cs typeface="Times New Roman" pitchFamily="18" charset="0"/>
              </a:rPr>
              <a:t> : Caractéristiques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Elasticité des ressources </a:t>
            </a:r>
          </a:p>
          <a:p>
            <a:pPr lvl="0"/>
            <a:r>
              <a:rPr lang="fr-FR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Un accès simple via le réseau</a:t>
            </a:r>
          </a:p>
          <a:p>
            <a:pPr lvl="0"/>
            <a:r>
              <a:rPr lang="fr-FR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Des coûts contrôlés grâce à la mutualisation des ressources et aux effets d’échelle </a:t>
            </a:r>
          </a:p>
          <a:p>
            <a:pPr lvl="0"/>
            <a:r>
              <a:rPr lang="fr-FR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Un SI plus agile</a:t>
            </a:r>
          </a:p>
          <a:p>
            <a:pPr lvl="0"/>
            <a:r>
              <a:rPr lang="fr-FR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Une facturation à l’usage</a:t>
            </a:r>
            <a:r>
              <a:rPr lang="fr-FR" sz="2400" b="1" dirty="0">
                <a:solidFill>
                  <a:prstClr val="black"/>
                </a:solidFill>
              </a:rPr>
              <a:t> </a:t>
            </a:r>
          </a:p>
          <a:p>
            <a:pPr marL="365760" lvl="0" indent="-256032"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Char char=""/>
            </a:pPr>
            <a:endParaRPr lang="fr-FR" sz="27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000" dirty="0">
                <a:latin typeface="Times New Roman" pitchFamily="18" charset="0"/>
                <a:ea typeface="+mj-ea"/>
                <a:cs typeface="Times New Roman" pitchFamily="18" charset="0"/>
              </a:rPr>
              <a:t>Cloud </a:t>
            </a:r>
            <a:r>
              <a:rPr lang="fr-FR" sz="4000" dirty="0" err="1">
                <a:latin typeface="Times New Roman" pitchFamily="18" charset="0"/>
                <a:ea typeface="+mj-ea"/>
                <a:cs typeface="Times New Roman" pitchFamily="18" charset="0"/>
              </a:rPr>
              <a:t>computing</a:t>
            </a:r>
            <a:r>
              <a:rPr lang="fr-FR" sz="4000" dirty="0">
                <a:latin typeface="Times New Roman" pitchFamily="18" charset="0"/>
                <a:ea typeface="+mj-ea"/>
                <a:cs typeface="Times New Roman" pitchFamily="18" charset="0"/>
              </a:rPr>
              <a:t>: </a:t>
            </a:r>
            <a:br>
              <a:rPr lang="fr-FR" sz="4000" dirty="0"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fr-FR" sz="4000" dirty="0">
                <a:latin typeface="Times New Roman" pitchFamily="18" charset="0"/>
                <a:ea typeface="+mj-ea"/>
                <a:cs typeface="Times New Roman" pitchFamily="18" charset="0"/>
              </a:rPr>
              <a:t>Modèles de déploiement</a:t>
            </a:r>
          </a:p>
        </p:txBody>
      </p:sp>
      <p:sp>
        <p:nvSpPr>
          <p:cNvPr id="5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553200" y="652026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pPr/>
              <a:t>4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2728" y="2682999"/>
            <a:ext cx="1113656" cy="73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5181" y="3979143"/>
            <a:ext cx="12096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2604" y="2971031"/>
            <a:ext cx="14859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64496" y="3907135"/>
            <a:ext cx="14382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08512" y="2034927"/>
            <a:ext cx="14382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04456" y="1890911"/>
            <a:ext cx="2444545" cy="1459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20480" y="3907135"/>
            <a:ext cx="22193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ZoneTexte 12"/>
          <p:cNvSpPr txBox="1"/>
          <p:nvPr/>
        </p:nvSpPr>
        <p:spPr>
          <a:xfrm>
            <a:off x="179512" y="1340768"/>
            <a:ext cx="453650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Cloud Public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Les services sont livrés au client, via Internet, à partir d'un fournisseur de services tiers </a:t>
            </a:r>
          </a:p>
          <a:p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Cloud Privé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Ses services sont gérés et fournis par l'organisation.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* Il y a moins de restriction sur la bande passante réseau et moins de risques concernant la sécurité</a:t>
            </a:r>
          </a:p>
          <a:p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Cloud hybride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: C’est la</a:t>
            </a:r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ombinaison des services fournis par le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cloud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public et le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cloud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privé c</a:t>
            </a:r>
          </a:p>
          <a:p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Cloud communautaire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: C’est la combinaison entre les services de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cloud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privé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Times New Roman" pitchFamily="18" charset="0"/>
                <a:cs typeface="Times New Roman" pitchFamily="18" charset="0"/>
              </a:rPr>
              <a:t>Cloud </a:t>
            </a:r>
            <a:r>
              <a:rPr lang="fr-FR" sz="4000" dirty="0" err="1">
                <a:latin typeface="Times New Roman" pitchFamily="18" charset="0"/>
                <a:cs typeface="Times New Roman" pitchFamily="18" charset="0"/>
              </a:rPr>
              <a:t>Computing</a:t>
            </a:r>
            <a:r>
              <a:rPr lang="fr-FR" sz="4000" dirty="0">
                <a:latin typeface="Times New Roman" pitchFamily="18" charset="0"/>
                <a:cs typeface="Times New Roman" pitchFamily="18" charset="0"/>
              </a:rPr>
              <a:t>: Modèles de service </a:t>
            </a:r>
          </a:p>
        </p:txBody>
      </p:sp>
      <p:sp>
        <p:nvSpPr>
          <p:cNvPr id="4098" name="AutoShape 2" descr="Résultat de recherche d'images pour &quot;cloud computing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772816"/>
            <a:ext cx="7168428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>
                <a:latin typeface="Times New Roman" pitchFamily="18" charset="0"/>
                <a:cs typeface="Times New Roman" pitchFamily="18" charset="0"/>
              </a:rPr>
              <a:t>Modèles de service:  </a:t>
            </a:r>
            <a:r>
              <a:rPr lang="fr-FR" sz="4000" dirty="0" err="1">
                <a:latin typeface="Times New Roman" pitchFamily="18" charset="0"/>
                <a:cs typeface="Times New Roman" pitchFamily="18" charset="0"/>
              </a:rPr>
              <a:t>IaaS</a:t>
            </a:r>
            <a:r>
              <a:rPr lang="fr-FR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4000" dirty="0">
                <a:latin typeface="Times New Roman" pitchFamily="18" charset="0"/>
                <a:cs typeface="Times New Roman" pitchFamily="18" charset="0"/>
              </a:rPr>
            </a:br>
            <a:r>
              <a:rPr lang="fr-FR" sz="4000" dirty="0">
                <a:latin typeface="Times New Roman" pitchFamily="18" charset="0"/>
                <a:cs typeface="Times New Roman" pitchFamily="18" charset="0"/>
              </a:rPr>
              <a:t> Infrastructure as a Service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sz="3400" dirty="0" smtClean="0">
                <a:latin typeface="Times New Roman" pitchFamily="18" charset="0"/>
                <a:cs typeface="Times New Roman" pitchFamily="18" charset="0"/>
              </a:rPr>
              <a:t>Modèle de prestation de service représente une forme moderne d'informatique utilitaire « </a:t>
            </a:r>
            <a:r>
              <a:rPr lang="fr-FR" sz="3400" i="1" dirty="0" smtClean="0">
                <a:latin typeface="Times New Roman" pitchFamily="18" charset="0"/>
                <a:cs typeface="Times New Roman" pitchFamily="18" charset="0"/>
              </a:rPr>
              <a:t>utility </a:t>
            </a:r>
            <a:r>
              <a:rPr lang="fr-FR" sz="3400" i="1" dirty="0" err="1" smtClean="0">
                <a:latin typeface="Times New Roman" pitchFamily="18" charset="0"/>
                <a:cs typeface="Times New Roman" pitchFamily="18" charset="0"/>
              </a:rPr>
              <a:t>computing</a:t>
            </a:r>
            <a:r>
              <a:rPr lang="fr-FR" sz="3400" dirty="0" smtClean="0">
                <a:latin typeface="Times New Roman" pitchFamily="18" charset="0"/>
                <a:cs typeface="Times New Roman" pitchFamily="18" charset="0"/>
              </a:rPr>
              <a:t> » et d'hébergement. </a:t>
            </a:r>
          </a:p>
          <a:p>
            <a:pPr>
              <a:buNone/>
            </a:pPr>
            <a:endParaRPr lang="fr-FR" sz="3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3400" dirty="0" smtClean="0">
                <a:latin typeface="Times New Roman" pitchFamily="18" charset="0"/>
                <a:cs typeface="Times New Roman" pitchFamily="18" charset="0"/>
              </a:rPr>
              <a:t>Gérer les ressources informatiques (la constitution de réseaux, le stockage, les serveurs </a:t>
            </a:r>
            <a:r>
              <a:rPr lang="fr-FR" sz="3400" dirty="0" err="1" smtClean="0">
                <a:latin typeface="Times New Roman" pitchFamily="18" charset="0"/>
                <a:cs typeface="Times New Roman" pitchFamily="18" charset="0"/>
              </a:rPr>
              <a:t>virtualisés</a:t>
            </a:r>
            <a:r>
              <a:rPr lang="fr-FR" sz="3400" dirty="0" smtClean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>
              <a:buNone/>
            </a:pPr>
            <a:endParaRPr lang="fr-FR" sz="3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3400" dirty="0" smtClean="0">
                <a:latin typeface="Times New Roman" pitchFamily="18" charset="0"/>
                <a:cs typeface="Times New Roman" pitchFamily="18" charset="0"/>
              </a:rPr>
              <a:t>Le consommateur n'a pas à gérer ou contrôler l'infrastructure du </a:t>
            </a:r>
            <a:r>
              <a:rPr lang="fr-FR" sz="3400" dirty="0" err="1" smtClean="0">
                <a:latin typeface="Times New Roman" pitchFamily="18" charset="0"/>
                <a:cs typeface="Times New Roman" pitchFamily="18" charset="0"/>
              </a:rPr>
              <a:t>cloud</a:t>
            </a:r>
            <a:r>
              <a:rPr lang="fr-FR" sz="3400" dirty="0" smtClean="0">
                <a:latin typeface="Times New Roman" pitchFamily="18" charset="0"/>
                <a:cs typeface="Times New Roman" pitchFamily="18" charset="0"/>
              </a:rPr>
              <a:t> sous-jacente, mais il a le contrôle sur les systèmes d'exploitation, le stockage et les applications déployées. </a:t>
            </a:r>
          </a:p>
          <a:p>
            <a:endParaRPr lang="fr-FR" sz="3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Exemples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: Amazon EC2, Windows Azure,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Rackspace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, Google Compute Engine,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OpenStack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,..</a:t>
            </a:r>
            <a:endParaRPr lang="fr-FR" sz="3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>
                <a:latin typeface="Times New Roman" pitchFamily="18" charset="0"/>
                <a:cs typeface="Times New Roman" pitchFamily="18" charset="0"/>
              </a:rPr>
              <a:t>Modèles de service: </a:t>
            </a:r>
            <a:r>
              <a:rPr lang="fr-FR" sz="4000" dirty="0" err="1">
                <a:latin typeface="Times New Roman" pitchFamily="18" charset="0"/>
                <a:cs typeface="Times New Roman" pitchFamily="18" charset="0"/>
              </a:rPr>
              <a:t>PaaS</a:t>
            </a:r>
            <a:r>
              <a:rPr lang="fr-FR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4000" dirty="0">
                <a:latin typeface="Times New Roman" pitchFamily="18" charset="0"/>
                <a:cs typeface="Times New Roman" pitchFamily="18" charset="0"/>
              </a:rPr>
            </a:br>
            <a:r>
              <a:rPr lang="fr-FR" sz="4000" dirty="0">
                <a:latin typeface="Times New Roman" pitchFamily="18" charset="0"/>
                <a:cs typeface="Times New Roman" pitchFamily="18" charset="0"/>
              </a:rPr>
              <a:t>Platform as a Service </a:t>
            </a:r>
            <a:r>
              <a:rPr lang="fr-FR" sz="4000" dirty="0" err="1">
                <a:latin typeface="Times New Roman" pitchFamily="18" charset="0"/>
                <a:cs typeface="Times New Roman" pitchFamily="18" charset="0"/>
              </a:rPr>
              <a:t>PaaS</a:t>
            </a:r>
            <a:endParaRPr lang="fr-F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5229199"/>
          </a:xfrm>
        </p:spPr>
        <p:txBody>
          <a:bodyPr>
            <a:normAutofit fontScale="32500" lnSpcReduction="20000"/>
          </a:bodyPr>
          <a:lstStyle/>
          <a:p>
            <a:r>
              <a:rPr lang="fr-FR" sz="7400" dirty="0" smtClean="0">
                <a:latin typeface="Times New Roman" pitchFamily="18" charset="0"/>
                <a:cs typeface="Times New Roman" pitchFamily="18" charset="0"/>
              </a:rPr>
              <a:t>Considérer la plateforme comme un service</a:t>
            </a:r>
          </a:p>
          <a:p>
            <a:pPr>
              <a:buNone/>
            </a:pPr>
            <a:endParaRPr lang="fr-FR" sz="7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7400" dirty="0" smtClean="0">
                <a:latin typeface="Times New Roman" pitchFamily="18" charset="0"/>
                <a:cs typeface="Times New Roman" pitchFamily="18" charset="0"/>
              </a:rPr>
              <a:t>Faciliter le développement et le déploiement des applications sans la gestion de l'infrastructure sous-jacente</a:t>
            </a:r>
          </a:p>
          <a:p>
            <a:endParaRPr lang="fr-FR" sz="7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7400" dirty="0" smtClean="0">
                <a:latin typeface="Times New Roman" pitchFamily="18" charset="0"/>
                <a:cs typeface="Times New Roman" pitchFamily="18" charset="0"/>
              </a:rPr>
              <a:t>Cette plate-forme se compose de logiciels d'infrastructure et comprend généralement une base de données, middleware et des outils de développement. </a:t>
            </a:r>
          </a:p>
          <a:p>
            <a:pPr>
              <a:buNone/>
            </a:pPr>
            <a:endParaRPr lang="fr-FR" sz="7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7400" dirty="0" smtClean="0">
                <a:latin typeface="Times New Roman" pitchFamily="18" charset="0"/>
                <a:cs typeface="Times New Roman" pitchFamily="18" charset="0"/>
              </a:rPr>
              <a:t> Ce type de service fonctionne généralement à un niveau d'abstraction élevé afin que les utilisateurs puissent  gérer et contrôler les moyens qu'ils déploient dans ces environnements. </a:t>
            </a:r>
          </a:p>
          <a:p>
            <a:endParaRPr lang="fr-FR" sz="7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7400" dirty="0" smtClean="0">
                <a:latin typeface="Times New Roman" pitchFamily="18" charset="0"/>
                <a:cs typeface="Times New Roman" pitchFamily="18" charset="0"/>
              </a:rPr>
              <a:t>Exemples : Force.com, Google </a:t>
            </a:r>
            <a:r>
              <a:rPr lang="fr-FR" sz="7400" dirty="0" err="1" smtClean="0">
                <a:latin typeface="Times New Roman" pitchFamily="18" charset="0"/>
                <a:cs typeface="Times New Roman" pitchFamily="18" charset="0"/>
              </a:rPr>
              <a:t>App</a:t>
            </a:r>
            <a:r>
              <a:rPr lang="fr-FR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7400" dirty="0" err="1" smtClean="0">
                <a:latin typeface="Times New Roman" pitchFamily="18" charset="0"/>
                <a:cs typeface="Times New Roman" pitchFamily="18" charset="0"/>
              </a:rPr>
              <a:t>Engine</a:t>
            </a:r>
            <a:r>
              <a:rPr lang="fr-FR" sz="7400" dirty="0" smtClean="0">
                <a:latin typeface="Times New Roman" pitchFamily="18" charset="0"/>
                <a:cs typeface="Times New Roman" pitchFamily="18" charset="0"/>
              </a:rPr>
              <a:t>, Windows Azure… 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>
                <a:latin typeface="Times New Roman" pitchFamily="18" charset="0"/>
                <a:cs typeface="Times New Roman" pitchFamily="18" charset="0"/>
              </a:rPr>
              <a:t>Modèles de service: </a:t>
            </a:r>
            <a:r>
              <a:rPr lang="fr-FR" sz="4000" dirty="0" err="1">
                <a:latin typeface="Times New Roman" pitchFamily="18" charset="0"/>
                <a:cs typeface="Times New Roman" pitchFamily="18" charset="0"/>
              </a:rPr>
              <a:t>SaaS</a:t>
            </a:r>
            <a:r>
              <a:rPr lang="fr-FR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4000" dirty="0">
                <a:latin typeface="Times New Roman" pitchFamily="18" charset="0"/>
                <a:cs typeface="Times New Roman" pitchFamily="18" charset="0"/>
              </a:rPr>
            </a:br>
            <a:r>
              <a:rPr lang="fr-FR" sz="4000" dirty="0">
                <a:latin typeface="Times New Roman" pitchFamily="18" charset="0"/>
                <a:cs typeface="Times New Roman" pitchFamily="18" charset="0"/>
              </a:rPr>
              <a:t> Software as a Service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2600" dirty="0">
                <a:latin typeface="Times New Roman" pitchFamily="18" charset="0"/>
                <a:cs typeface="Times New Roman" pitchFamily="18" charset="0"/>
              </a:rPr>
              <a:t>Les applications ou logiciels hébergés sont consommés directement par les utilisateurs. </a:t>
            </a:r>
          </a:p>
          <a:p>
            <a:pPr>
              <a:buNone/>
            </a:pPr>
            <a:endParaRPr lang="fr-FR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600" dirty="0">
                <a:latin typeface="Times New Roman" pitchFamily="18" charset="0"/>
                <a:cs typeface="Times New Roman" pitchFamily="18" charset="0"/>
              </a:rPr>
              <a:t>Les consommateurs ne contrôlent que la manière avec laquelle ils utilisent les services du </a:t>
            </a:r>
            <a:r>
              <a:rPr lang="fr-FR" sz="2600" dirty="0" err="1">
                <a:latin typeface="Times New Roman" pitchFamily="18" charset="0"/>
                <a:cs typeface="Times New Roman" pitchFamily="18" charset="0"/>
              </a:rPr>
              <a:t>cloud</a:t>
            </a:r>
            <a:r>
              <a:rPr lang="fr-FR" sz="2600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>
              <a:buNone/>
            </a:pPr>
            <a:endParaRPr lang="fr-FR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600" dirty="0">
                <a:latin typeface="Times New Roman" pitchFamily="18" charset="0"/>
                <a:cs typeface="Times New Roman" pitchFamily="18" charset="0"/>
              </a:rPr>
              <a:t>les fournisseurs de services se chargent de maintenir et de gérer les logiciels, les données et l'infrastructure sous-jacente.</a:t>
            </a:r>
          </a:p>
          <a:p>
            <a:endParaRPr lang="fr-FR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600" dirty="0">
                <a:latin typeface="Times New Roman" pitchFamily="18" charset="0"/>
                <a:cs typeface="Times New Roman" pitchFamily="18" charset="0"/>
              </a:rPr>
              <a:t>Exemples: Google Docs, </a:t>
            </a:r>
            <a:r>
              <a:rPr lang="fr-FR" sz="2600" dirty="0" err="1">
                <a:latin typeface="Times New Roman" pitchFamily="18" charset="0"/>
                <a:cs typeface="Times New Roman" pitchFamily="18" charset="0"/>
              </a:rPr>
              <a:t>Salesforce</a:t>
            </a:r>
            <a:r>
              <a:rPr lang="fr-FR" sz="2600" dirty="0">
                <a:latin typeface="Times New Roman" pitchFamily="18" charset="0"/>
                <a:cs typeface="Times New Roman" pitchFamily="18" charset="0"/>
              </a:rPr>
              <a:t> CRM, SAP Business by Design.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fr-FR" sz="4000" dirty="0">
                <a:latin typeface="Times New Roman" pitchFamily="18" charset="0"/>
                <a:cs typeface="Times New Roman" pitchFamily="18" charset="0"/>
              </a:rPr>
              <a:t>Amazon web service AWS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456384"/>
          </a:xfrm>
        </p:spPr>
        <p:txBody>
          <a:bodyPr>
            <a:noAutofit/>
          </a:bodyPr>
          <a:lstStyle/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Amazon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Web Services (AWS) est une collection de services d'infrastructure à distance, principalement dans la catégorie Infrastructure comme service (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IaaS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), avec certains services dans la plate-forme en tant que service (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PaaS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Introduit en 2006/2007, il est considéré comme la première véritable offre de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cloud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computing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Résultat de recherche d'images pour &quot;amazon web services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4941168"/>
            <a:ext cx="3809842" cy="1432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1197</Words>
  <Application>Microsoft Office PowerPoint</Application>
  <PresentationFormat>Affichage à l'écran (4:3)</PresentationFormat>
  <Paragraphs>129</Paragraphs>
  <Slides>23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Thème Office</vt:lpstr>
      <vt:lpstr>Séance1 : Cloud/IaaS/Amazon</vt:lpstr>
      <vt:lpstr>Cloud Computing : definition </vt:lpstr>
      <vt:lpstr>Cloud Computing : Caractéristiques</vt:lpstr>
      <vt:lpstr>Présentation PowerPoint</vt:lpstr>
      <vt:lpstr>Cloud Computing: Modèles de service </vt:lpstr>
      <vt:lpstr>Modèles de service:  IaaS  Infrastructure as a Service </vt:lpstr>
      <vt:lpstr>Modèles de service: PaaS Platform as a Service PaaS</vt:lpstr>
      <vt:lpstr>Modèles de service: SaaS  Software as a Service </vt:lpstr>
      <vt:lpstr>Amazon web service AWS </vt:lpstr>
      <vt:lpstr>Ambitions AWS</vt:lpstr>
      <vt:lpstr>Ambitions AWS pour l’education</vt:lpstr>
      <vt:lpstr>Aws Educate?</vt:lpstr>
      <vt:lpstr>Services AWS</vt:lpstr>
      <vt:lpstr>Services AWS</vt:lpstr>
      <vt:lpstr>Services AWS : EC2</vt:lpstr>
      <vt:lpstr>Services AWS : EC2</vt:lpstr>
      <vt:lpstr>Services AWS : EC2</vt:lpstr>
      <vt:lpstr>Services AWS : S3</vt:lpstr>
      <vt:lpstr>Services AWS : EMR</vt:lpstr>
      <vt:lpstr>RosettaHUB: A Social IaaS platform</vt:lpstr>
      <vt:lpstr>RosettaHUB: A Social IaaS platform</vt:lpstr>
      <vt:lpstr>Solution RosettaHUB pour AWS Educate </vt:lpstr>
      <vt:lpstr>TP AWS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Tasnim</dc:creator>
  <cp:lastModifiedBy> </cp:lastModifiedBy>
  <cp:revision>25</cp:revision>
  <dcterms:created xsi:type="dcterms:W3CDTF">2017-03-04T12:06:49Z</dcterms:created>
  <dcterms:modified xsi:type="dcterms:W3CDTF">2017-03-07T15:42:42Z</dcterms:modified>
</cp:coreProperties>
</file>