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60" r:id="rId4"/>
    <p:sldId id="258" r:id="rId5"/>
    <p:sldId id="259"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5" r:id="rId19"/>
    <p:sldId id="277" r:id="rId20"/>
    <p:sldId id="278" r:id="rId21"/>
    <p:sldId id="280" r:id="rId22"/>
    <p:sldId id="281" r:id="rId23"/>
    <p:sldId id="279" r:id="rId24"/>
    <p:sldId id="274"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8C1151-C2E0-4AB1-B732-CEF65464311B}" type="datetimeFigureOut">
              <a:rPr lang="en-US" smtClean="0"/>
              <a:pPr/>
              <a:t>11/15/2016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203DF-2E93-461D-95A1-DA80A375B78D}" type="slidenum">
              <a:rPr lang="en-US" smtClean="0"/>
              <a:pPr/>
              <a:t>‹#›</a:t>
            </a:fld>
            <a:endParaRPr lang="en-US"/>
          </a:p>
        </p:txBody>
      </p:sp>
    </p:spTree>
    <p:extLst>
      <p:ext uri="{BB962C8B-B14F-4D97-AF65-F5344CB8AC3E}">
        <p14:creationId xmlns:p14="http://schemas.microsoft.com/office/powerpoint/2010/main" xmlns="" val="57631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A203DF-2E93-461D-95A1-DA80A375B78D}" type="slidenum">
              <a:rPr lang="en-US" smtClean="0"/>
              <a:pPr/>
              <a:t>2</a:t>
            </a:fld>
            <a:endParaRPr lang="en-US"/>
          </a:p>
        </p:txBody>
      </p:sp>
    </p:spTree>
    <p:extLst>
      <p:ext uri="{BB962C8B-B14F-4D97-AF65-F5344CB8AC3E}">
        <p14:creationId xmlns:p14="http://schemas.microsoft.com/office/powerpoint/2010/main" xmlns="" val="241971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BD6C2FA-18DD-439B-8ABC-702525AEB70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6C2FA-18DD-439B-8ABC-702525AEB7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6C2FA-18DD-439B-8ABC-702525AEB7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lvl1pPr algn="r">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6C2FA-18DD-439B-8ABC-702525AEB70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normAutofit/>
          </a:bodyPr>
          <a:lstStyle>
            <a:lvl1pPr>
              <a:defRPr sz="2400"/>
            </a:lvl1pPr>
            <a:lvl2pPr>
              <a:defRPr sz="2000"/>
            </a:lvl2pPr>
            <a:lvl3pPr>
              <a:defRPr sz="18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BD6C2FA-18DD-439B-8ABC-702525AEB7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6C2FA-18DD-439B-8ABC-702525AEB70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717550"/>
          </a:xfrm>
        </p:spPr>
        <p:txBody>
          <a:bodyPr anchor="b" anchorCtr="0"/>
          <a:lstStyle>
            <a:lvl1pPr algn="r">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6C2FA-18DD-439B-8ABC-702525AEB70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6C2FA-18DD-439B-8ABC-702525AEB7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6C2FA-18DD-439B-8ABC-702525AEB7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6C2FA-18DD-439B-8ABC-702525AEB70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798CF9-94B2-434B-831C-5FCEEAA6194F}" type="datetimeFigureOut">
              <a:rPr lang="en-US" smtClean="0"/>
              <a:pPr/>
              <a:t>11/15/2016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BD6C2FA-18DD-439B-8ABC-702525AEB70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715962"/>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798CF9-94B2-434B-831C-5FCEEAA6194F}" type="datetimeFigureOut">
              <a:rPr lang="en-US" smtClean="0"/>
              <a:pPr/>
              <a:t>11/15/2016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BD6C2FA-18DD-439B-8ABC-702525AEB7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spcAft>
          <a:spcPts val="600"/>
        </a:spcAft>
        <a:buClr>
          <a:schemeClr val="accent1"/>
        </a:buClr>
        <a:buSzPct val="85000"/>
        <a:buFont typeface="Wingdings 2"/>
        <a:buChar char=""/>
        <a:defRPr kumimoji="0" sz="2400" kern="1200">
          <a:solidFill>
            <a:schemeClr val="tx1"/>
          </a:solidFill>
          <a:latin typeface="+mn-lt"/>
          <a:ea typeface="+mn-ea"/>
          <a:cs typeface="+mn-cs"/>
        </a:defRPr>
      </a:lvl1pPr>
      <a:lvl2pPr marL="548640" indent="-228600" algn="l" rtl="0" eaLnBrk="1" latinLnBrk="0" hangingPunct="1">
        <a:spcBef>
          <a:spcPts val="370"/>
        </a:spcBef>
        <a:spcAft>
          <a:spcPts val="600"/>
        </a:spcAft>
        <a:buClr>
          <a:schemeClr val="accent2"/>
        </a:buClr>
        <a:buSzPct val="85000"/>
        <a:buFont typeface="Wingdings 2"/>
        <a:buChar char=""/>
        <a:defRPr kumimoji="0" sz="2000" kern="1200">
          <a:solidFill>
            <a:schemeClr val="tx1"/>
          </a:solidFill>
          <a:latin typeface="+mn-lt"/>
          <a:ea typeface="+mn-ea"/>
          <a:cs typeface="+mn-cs"/>
        </a:defRPr>
      </a:lvl2pPr>
      <a:lvl3pPr marL="822960" indent="-228600" algn="l" rtl="0" eaLnBrk="1" latinLnBrk="0" hangingPunct="1">
        <a:spcBef>
          <a:spcPts val="370"/>
        </a:spcBef>
        <a:spcAft>
          <a:spcPts val="600"/>
        </a:spcAft>
        <a:buClr>
          <a:schemeClr val="accent1">
            <a:tint val="60000"/>
          </a:schemeClr>
        </a:buClr>
        <a:buSzPct val="85000"/>
        <a:buFont typeface="Wingdings 2"/>
        <a:buChar char=""/>
        <a:defRPr kumimoji="0" sz="1800" kern="1200">
          <a:solidFill>
            <a:schemeClr val="tx1"/>
          </a:solidFill>
          <a:latin typeface="+mn-lt"/>
          <a:ea typeface="+mn-ea"/>
          <a:cs typeface="+mn-cs"/>
        </a:defRPr>
      </a:lvl3pPr>
      <a:lvl4pPr marL="1097280" indent="-228600" algn="l" rtl="0" eaLnBrk="1" latinLnBrk="0" hangingPunct="1">
        <a:spcBef>
          <a:spcPts val="370"/>
        </a:spcBef>
        <a:spcAft>
          <a:spcPts val="600"/>
        </a:spcAft>
        <a:buClr>
          <a:schemeClr val="accent3"/>
        </a:buClr>
        <a:buSzPct val="80000"/>
        <a:buFont typeface="Wingdings 2"/>
        <a:buChar char=""/>
        <a:defRPr kumimoji="0" sz="1800" kern="1200">
          <a:solidFill>
            <a:schemeClr val="tx1"/>
          </a:solidFill>
          <a:latin typeface="+mn-lt"/>
          <a:ea typeface="+mn-ea"/>
          <a:cs typeface="+mn-cs"/>
        </a:defRPr>
      </a:lvl4pPr>
      <a:lvl5pPr marL="1371600" indent="-228600" algn="l" rtl="0" eaLnBrk="1" latinLnBrk="0" hangingPunct="1">
        <a:spcBef>
          <a:spcPts val="370"/>
        </a:spcBef>
        <a:spcAft>
          <a:spcPts val="600"/>
        </a:spcAft>
        <a:buClr>
          <a:schemeClr val="accent3"/>
        </a:buClr>
        <a:buFontTx/>
        <a:buChar char="o"/>
        <a:defRPr kumimoji="0" sz="18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odinfox.github.io/espress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Corneliu</a:t>
            </a:r>
            <a:r>
              <a:rPr lang="en-US" dirty="0" smtClean="0"/>
              <a:t> </a:t>
            </a:r>
            <a:r>
              <a:rPr lang="en-US" dirty="0" err="1" smtClean="0"/>
              <a:t>Florea</a:t>
            </a:r>
            <a:endParaRPr lang="en-US" dirty="0" smtClean="0"/>
          </a:p>
          <a:p>
            <a:r>
              <a:rPr lang="en-US" dirty="0" smtClean="0"/>
              <a:t>Computer Vision Reading Group at IMAR</a:t>
            </a:r>
            <a:endParaRPr lang="en-US" dirty="0"/>
          </a:p>
        </p:txBody>
      </p:sp>
      <p:sp>
        <p:nvSpPr>
          <p:cNvPr id="2" name="Title 1"/>
          <p:cNvSpPr>
            <a:spLocks noGrp="1"/>
          </p:cNvSpPr>
          <p:nvPr>
            <p:ph type="ctrTitle"/>
          </p:nvPr>
        </p:nvSpPr>
        <p:spPr/>
        <p:txBody>
          <a:bodyPr/>
          <a:lstStyle/>
          <a:p>
            <a:r>
              <a:rPr lang="en-US" dirty="0" smtClean="0"/>
              <a:t>Compressing DNN</a:t>
            </a:r>
            <a:br>
              <a:rPr lang="en-US" dirty="0" smtClean="0"/>
            </a:br>
            <a:r>
              <a:rPr lang="en-US" dirty="0" smtClean="0"/>
              <a:t>and Shallow </a:t>
            </a:r>
            <a:r>
              <a:rPr lang="en-US" dirty="0" err="1" smtClean="0"/>
              <a:t>vs</a:t>
            </a:r>
            <a:r>
              <a:rPr lang="en-US" dirty="0" smtClean="0"/>
              <a:t> Deep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to Deep networks</a:t>
            </a:r>
            <a:endParaRPr lang="en-US" dirty="0"/>
          </a:p>
        </p:txBody>
      </p:sp>
      <p:sp>
        <p:nvSpPr>
          <p:cNvPr id="3" name="Content Placeholder 2"/>
          <p:cNvSpPr>
            <a:spLocks noGrp="1"/>
          </p:cNvSpPr>
          <p:nvPr>
            <p:ph sz="quarter" idx="1"/>
          </p:nvPr>
        </p:nvSpPr>
        <p:spPr/>
        <p:txBody>
          <a:bodyPr/>
          <a:lstStyle/>
          <a:p>
            <a:r>
              <a:rPr lang="en-US" dirty="0" err="1" smtClean="0"/>
              <a:t>Ba</a:t>
            </a:r>
            <a:r>
              <a:rPr lang="en-US" dirty="0" smtClean="0"/>
              <a:t> &amp; </a:t>
            </a:r>
            <a:r>
              <a:rPr lang="en-US" dirty="0" err="1" smtClean="0"/>
              <a:t>Caruana</a:t>
            </a:r>
            <a:r>
              <a:rPr lang="en-US" dirty="0" smtClean="0"/>
              <a:t> “</a:t>
            </a:r>
            <a:r>
              <a:rPr lang="en-US" i="1" dirty="0" smtClean="0"/>
              <a:t>Do Deep Nets Really Need to be Deep?</a:t>
            </a:r>
            <a:r>
              <a:rPr lang="en-US" dirty="0" smtClean="0"/>
              <a:t>” NIPS 2014</a:t>
            </a:r>
          </a:p>
          <a:p>
            <a:r>
              <a:rPr lang="en-US" dirty="0" smtClean="0"/>
              <a:t>Claim : shallow nets can learn models with the same accuracy as deep networks!</a:t>
            </a:r>
          </a:p>
          <a:p>
            <a:r>
              <a:rPr lang="en-US" dirty="0" smtClean="0"/>
              <a:t>Results show that:</a:t>
            </a:r>
          </a:p>
          <a:p>
            <a:pPr lvl="1"/>
            <a:r>
              <a:rPr lang="en-US" dirty="0" smtClean="0"/>
              <a:t>Shallow </a:t>
            </a:r>
            <a:r>
              <a:rPr lang="en-US" b="1" dirty="0" smtClean="0"/>
              <a:t>can</a:t>
            </a:r>
            <a:r>
              <a:rPr lang="en-US" dirty="0" smtClean="0"/>
              <a:t> learn if they have much </a:t>
            </a:r>
            <a:r>
              <a:rPr lang="en-US" b="1" dirty="0" smtClean="0"/>
              <a:t>more</a:t>
            </a:r>
            <a:r>
              <a:rPr lang="en-US" dirty="0" smtClean="0"/>
              <a:t> parameters</a:t>
            </a:r>
          </a:p>
          <a:p>
            <a:pPr lvl="1"/>
            <a:r>
              <a:rPr lang="en-US" dirty="0" smtClean="0"/>
              <a:t>Even so they are much faster to train</a:t>
            </a:r>
          </a:p>
          <a:p>
            <a:pPr lvl="1"/>
            <a:r>
              <a:rPr lang="en-US" dirty="0" smtClean="0"/>
              <a:t>Given the same memory footprint: deep and with convolutions is better [Urban et al. 2017] </a:t>
            </a:r>
            <a:br>
              <a:rPr lang="en-US" dirty="0" smtClean="0"/>
            </a:br>
            <a:r>
              <a:rPr lang="en-US" dirty="0" smtClean="0"/>
              <a:t/>
            </a:r>
            <a:br>
              <a:rPr lang="en-US" dirty="0" smtClean="0"/>
            </a:br>
            <a:endParaRPr lang="en-US" dirty="0"/>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Ba</a:t>
            </a:r>
            <a:r>
              <a:rPr lang="en-US" dirty="0" smtClean="0"/>
              <a:t> &amp; </a:t>
            </a:r>
            <a:r>
              <a:rPr lang="en-US" dirty="0" err="1" smtClean="0"/>
              <a:t>Caruana</a:t>
            </a:r>
            <a:r>
              <a:rPr lang="en-US" dirty="0" smtClean="0"/>
              <a:t>.“ Do Nets be deep”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sz="quarter" idx="1"/>
          </p:nvPr>
        </p:nvSpPr>
        <p:spPr/>
        <p:txBody>
          <a:bodyPr/>
          <a:lstStyle/>
          <a:p>
            <a:pPr marL="457200" indent="-457200">
              <a:buNone/>
            </a:pPr>
            <a:r>
              <a:rPr lang="en-US" dirty="0" smtClean="0"/>
              <a:t>Steps:</a:t>
            </a:r>
          </a:p>
          <a:p>
            <a:pPr marL="457200" indent="-457200">
              <a:buAutoNum type="arabicPeriod"/>
            </a:pPr>
            <a:r>
              <a:rPr lang="en-US" dirty="0" smtClean="0"/>
              <a:t>Train a state-of-the-art deep model – “Teacher”</a:t>
            </a:r>
          </a:p>
          <a:p>
            <a:pPr marL="457200" indent="-457200">
              <a:buAutoNum type="arabicPeriod"/>
            </a:pPr>
            <a:r>
              <a:rPr lang="en-US" dirty="0" smtClean="0"/>
              <a:t>Train a shallow model to mimic the deep model – “Student”</a:t>
            </a:r>
          </a:p>
          <a:p>
            <a:pPr marL="457200" indent="-457200">
              <a:buNone/>
            </a:pPr>
            <a:r>
              <a:rPr lang="en-US" dirty="0" smtClean="0"/>
              <a:t>How:</a:t>
            </a:r>
          </a:p>
          <a:p>
            <a:pPr marL="457200" indent="-457200"/>
            <a:r>
              <a:rPr lang="en-US" dirty="0" smtClean="0"/>
              <a:t>Use, other, very large datasets</a:t>
            </a:r>
          </a:p>
          <a:p>
            <a:pPr marL="457200" indent="-457200">
              <a:buNone/>
            </a:pPr>
            <a:r>
              <a:rPr lang="en-US" dirty="0" smtClean="0"/>
              <a:t>Why (it should work):</a:t>
            </a:r>
          </a:p>
          <a:p>
            <a:pPr marL="457200" indent="-457200"/>
            <a:r>
              <a:rPr lang="en-US" dirty="0" smtClean="0"/>
              <a:t>It learns the function of the accurate model 	</a:t>
            </a:r>
            <a:endParaRPr lang="en-US" dirty="0"/>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Ba</a:t>
            </a:r>
            <a:r>
              <a:rPr lang="en-US" dirty="0" smtClean="0"/>
              <a:t> &amp; </a:t>
            </a:r>
            <a:r>
              <a:rPr lang="en-US" dirty="0" err="1" smtClean="0"/>
              <a:t>Caruana</a:t>
            </a:r>
            <a:r>
              <a:rPr lang="en-US" dirty="0" smtClean="0"/>
              <a:t>.“ Do Nets be deep”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sz="quarter" idx="1"/>
          </p:nvPr>
        </p:nvSpPr>
        <p:spPr>
          <a:xfrm>
            <a:off x="914400" y="1371600"/>
            <a:ext cx="7772400" cy="5181600"/>
          </a:xfrm>
        </p:spPr>
        <p:txBody>
          <a:bodyPr>
            <a:normAutofit fontScale="85000" lnSpcReduction="10000"/>
          </a:bodyPr>
          <a:lstStyle/>
          <a:p>
            <a:r>
              <a:rPr lang="en-US" dirty="0" smtClean="0"/>
              <a:t>Instead of being trained with cross-entropy on the </a:t>
            </a:r>
            <a:r>
              <a:rPr lang="en-US" i="1" dirty="0" smtClean="0">
                <a:solidFill>
                  <a:srgbClr val="C00000"/>
                </a:solidFill>
              </a:rPr>
              <a:t>p</a:t>
            </a:r>
            <a:r>
              <a:rPr lang="en-US" dirty="0" smtClean="0"/>
              <a:t> values where </a:t>
            </a:r>
          </a:p>
          <a:p>
            <a:pPr>
              <a:buNone/>
            </a:pPr>
            <a:r>
              <a:rPr lang="en-US" dirty="0" smtClean="0"/>
              <a:t> </a:t>
            </a:r>
            <a:r>
              <a:rPr lang="en-US" sz="1400" dirty="0" smtClean="0"/>
              <a:t>   </a:t>
            </a:r>
            <a:endParaRPr lang="en-US" sz="800" dirty="0" smtClean="0"/>
          </a:p>
          <a:p>
            <a:pPr>
              <a:buNone/>
            </a:pPr>
            <a:r>
              <a:rPr lang="en-US" dirty="0" smtClean="0"/>
              <a:t>    output by the </a:t>
            </a:r>
            <a:r>
              <a:rPr lang="en-US" dirty="0" err="1" smtClean="0"/>
              <a:t>softmax</a:t>
            </a:r>
            <a:r>
              <a:rPr lang="en-US" dirty="0" smtClean="0"/>
              <a:t> layer from the deep model, are</a:t>
            </a:r>
          </a:p>
          <a:p>
            <a:r>
              <a:rPr lang="en-US" dirty="0" smtClean="0"/>
              <a:t>Do train directly on the </a:t>
            </a:r>
            <a:r>
              <a:rPr lang="en-US" i="1" dirty="0" smtClean="0">
                <a:solidFill>
                  <a:srgbClr val="C00000"/>
                </a:solidFill>
              </a:rPr>
              <a:t>log</a:t>
            </a:r>
            <a:r>
              <a:rPr lang="en-US" dirty="0" smtClean="0"/>
              <a:t> probability values z, also called </a:t>
            </a:r>
            <a:r>
              <a:rPr lang="en-US" dirty="0" err="1" smtClean="0"/>
              <a:t>logits</a:t>
            </a:r>
            <a:r>
              <a:rPr lang="en-US" dirty="0" smtClean="0"/>
              <a:t>, </a:t>
            </a:r>
            <a:r>
              <a:rPr lang="en-US" i="1" dirty="0" smtClean="0"/>
              <a:t>before the </a:t>
            </a:r>
            <a:r>
              <a:rPr lang="en-US" i="1" dirty="0" err="1" smtClean="0"/>
              <a:t>softmax</a:t>
            </a:r>
            <a:r>
              <a:rPr lang="en-US" i="1" dirty="0" smtClean="0"/>
              <a:t> activation</a:t>
            </a:r>
          </a:p>
          <a:p>
            <a:r>
              <a:rPr lang="en-US" dirty="0" smtClean="0"/>
              <a:t>Loss:</a:t>
            </a:r>
            <a:r>
              <a:rPr lang="en-US" i="1" dirty="0" smtClean="0"/>
              <a:t> </a:t>
            </a:r>
          </a:p>
          <a:p>
            <a:endParaRPr lang="en-US" i="1" dirty="0" smtClean="0"/>
          </a:p>
          <a:p>
            <a:endParaRPr lang="en-US" i="1" dirty="0" smtClean="0"/>
          </a:p>
          <a:p>
            <a:r>
              <a:rPr lang="en-US" i="1" dirty="0" smtClean="0"/>
              <a:t>W</a:t>
            </a:r>
            <a:r>
              <a:rPr lang="en-US" dirty="0" smtClean="0"/>
              <a:t> - weight matrix between input features </a:t>
            </a:r>
            <a:r>
              <a:rPr lang="en-US" i="1" dirty="0" smtClean="0"/>
              <a:t>x</a:t>
            </a:r>
            <a:r>
              <a:rPr lang="en-US" dirty="0" smtClean="0"/>
              <a:t> and hidden layer,  </a:t>
            </a:r>
            <a:r>
              <a:rPr lang="el-GR" dirty="0" smtClean="0">
                <a:latin typeface="Arial"/>
                <a:cs typeface="Arial"/>
              </a:rPr>
              <a:t>β</a:t>
            </a:r>
            <a:r>
              <a:rPr lang="en-US" dirty="0" smtClean="0">
                <a:latin typeface="Arial"/>
                <a:cs typeface="Arial"/>
              </a:rPr>
              <a:t> </a:t>
            </a:r>
            <a:r>
              <a:rPr lang="en-US" dirty="0" smtClean="0"/>
              <a:t>- weights from hidden to output</a:t>
            </a:r>
          </a:p>
          <a:p>
            <a:r>
              <a:rPr lang="en-US" dirty="0" smtClean="0"/>
              <a:t>g(x(t);W; ) = f(</a:t>
            </a:r>
            <a:r>
              <a:rPr lang="en-US" dirty="0" err="1" smtClean="0"/>
              <a:t>Wx</a:t>
            </a:r>
            <a:r>
              <a:rPr lang="en-US" dirty="0" smtClean="0"/>
              <a:t>(t)) -model prediction on the training data point </a:t>
            </a:r>
          </a:p>
          <a:p>
            <a:r>
              <a:rPr lang="en-US" dirty="0" smtClean="0"/>
              <a:t>f() is the non-linear activation of the hidden units</a:t>
            </a:r>
            <a:endParaRPr lang="en-US" i="1" dirty="0"/>
          </a:p>
        </p:txBody>
      </p:sp>
      <p:pic>
        <p:nvPicPr>
          <p:cNvPr id="1027" name="Picture 3"/>
          <p:cNvPicPr>
            <a:picLocks noChangeAspect="1" noChangeArrowheads="1"/>
          </p:cNvPicPr>
          <p:nvPr/>
        </p:nvPicPr>
        <p:blipFill>
          <a:blip r:embed="rId2"/>
          <a:srcRect/>
          <a:stretch>
            <a:fillRect/>
          </a:stretch>
        </p:blipFill>
        <p:spPr bwMode="auto">
          <a:xfrm>
            <a:off x="3276600" y="1752600"/>
            <a:ext cx="2453640" cy="47446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981200" y="3886200"/>
            <a:ext cx="6474157" cy="942975"/>
          </a:xfrm>
          <a:prstGeom prst="rect">
            <a:avLst/>
          </a:prstGeom>
          <a:noFill/>
          <a:ln w="9525">
            <a:noFill/>
            <a:miter lim="800000"/>
            <a:headEnd/>
            <a:tailEnd/>
          </a:ln>
          <a:effectLst/>
        </p:spPr>
      </p:pic>
      <p:sp>
        <p:nvSpPr>
          <p:cNvPr id="6" name="Rectangle 5"/>
          <p:cNvSpPr/>
          <p:nvPr/>
        </p:nvSpPr>
        <p:spPr>
          <a:xfrm>
            <a:off x="1447800" y="6400800"/>
            <a:ext cx="7543800" cy="369332"/>
          </a:xfrm>
          <a:prstGeom prst="rect">
            <a:avLst/>
          </a:prstGeom>
        </p:spPr>
        <p:txBody>
          <a:bodyPr wrap="square">
            <a:spAutoFit/>
          </a:bodyPr>
          <a:lstStyle/>
          <a:p>
            <a:pPr algn="r"/>
            <a:r>
              <a:rPr lang="en-US" dirty="0" err="1" smtClean="0"/>
              <a:t>Ba</a:t>
            </a:r>
            <a:r>
              <a:rPr lang="en-US" dirty="0" smtClean="0"/>
              <a:t> &amp; </a:t>
            </a:r>
            <a:r>
              <a:rPr lang="en-US" dirty="0" err="1" smtClean="0"/>
              <a:t>Caruana</a:t>
            </a:r>
            <a:r>
              <a:rPr lang="en-US" dirty="0" smtClean="0"/>
              <a:t>.“ Do Nets be deep”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a:t>
            </a:r>
            <a:endParaRPr lang="en-US" dirty="0"/>
          </a:p>
        </p:txBody>
      </p:sp>
      <p:sp>
        <p:nvSpPr>
          <p:cNvPr id="3" name="Content Placeholder 2"/>
          <p:cNvSpPr>
            <a:spLocks noGrp="1"/>
          </p:cNvSpPr>
          <p:nvPr>
            <p:ph sz="quarter" idx="1"/>
          </p:nvPr>
        </p:nvSpPr>
        <p:spPr/>
        <p:txBody>
          <a:bodyPr/>
          <a:lstStyle/>
          <a:p>
            <a:r>
              <a:rPr lang="en-US" dirty="0" smtClean="0"/>
              <a:t>Adding a bottleneck </a:t>
            </a:r>
            <a:r>
              <a:rPr lang="en-US" i="1" dirty="0" smtClean="0"/>
              <a:t>l</a:t>
            </a:r>
            <a:r>
              <a:rPr lang="en-US" i="1" dirty="0" smtClean="0">
                <a:solidFill>
                  <a:srgbClr val="C00000"/>
                </a:solidFill>
              </a:rPr>
              <a:t>inear layer</a:t>
            </a:r>
            <a:r>
              <a:rPr lang="en-US" dirty="0" smtClean="0"/>
              <a:t> with </a:t>
            </a:r>
            <a:r>
              <a:rPr lang="en-US" i="1" dirty="0" smtClean="0"/>
              <a:t>k</a:t>
            </a:r>
            <a:r>
              <a:rPr lang="en-US" dirty="0" smtClean="0"/>
              <a:t> linear hidden units between </a:t>
            </a:r>
            <a:r>
              <a:rPr lang="en-US" i="1" dirty="0" smtClean="0"/>
              <a:t>the input </a:t>
            </a:r>
            <a:r>
              <a:rPr lang="en-US" dirty="0" smtClean="0"/>
              <a:t>and the </a:t>
            </a:r>
            <a:r>
              <a:rPr lang="en-US" i="1" dirty="0" smtClean="0"/>
              <a:t>non-linear</a:t>
            </a:r>
            <a:r>
              <a:rPr lang="en-US" dirty="0" smtClean="0"/>
              <a:t> hidden layer sped up learning dramatically</a:t>
            </a:r>
          </a:p>
          <a:p>
            <a:r>
              <a:rPr lang="en-US" dirty="0" smtClean="0"/>
              <a:t>W = UV</a:t>
            </a:r>
          </a:p>
          <a:p>
            <a:endParaRPr lang="en-US" dirty="0" smtClean="0"/>
          </a:p>
          <a:p>
            <a:endParaRPr lang="en-US" dirty="0" smtClean="0"/>
          </a:p>
          <a:p>
            <a:endParaRPr lang="en-US" dirty="0" smtClean="0"/>
          </a:p>
          <a:p>
            <a:r>
              <a:rPr lang="en-US" dirty="0" smtClean="0"/>
              <a:t>U and V can be learnt by back-propagating through the linear layer</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1752600" y="3267075"/>
            <a:ext cx="6271491" cy="923925"/>
          </a:xfrm>
          <a:prstGeom prst="rect">
            <a:avLst/>
          </a:prstGeom>
          <a:noFill/>
          <a:ln w="9525">
            <a:noFill/>
            <a:miter lim="800000"/>
            <a:headEnd/>
            <a:tailEnd/>
          </a:ln>
          <a:effectLst/>
        </p:spPr>
      </p:pic>
      <p:sp>
        <p:nvSpPr>
          <p:cNvPr id="5" name="Rectangle 4"/>
          <p:cNvSpPr/>
          <p:nvPr/>
        </p:nvSpPr>
        <p:spPr>
          <a:xfrm>
            <a:off x="1219200" y="6019800"/>
            <a:ext cx="7543800" cy="369332"/>
          </a:xfrm>
          <a:prstGeom prst="rect">
            <a:avLst/>
          </a:prstGeom>
        </p:spPr>
        <p:txBody>
          <a:bodyPr wrap="square">
            <a:spAutoFit/>
          </a:bodyPr>
          <a:lstStyle/>
          <a:p>
            <a:pPr algn="r"/>
            <a:r>
              <a:rPr lang="en-US" dirty="0" err="1" smtClean="0"/>
              <a:t>Ba</a:t>
            </a:r>
            <a:r>
              <a:rPr lang="en-US" dirty="0" smtClean="0"/>
              <a:t> &amp; </a:t>
            </a:r>
            <a:r>
              <a:rPr lang="en-US" dirty="0" err="1" smtClean="0"/>
              <a:t>Caruana</a:t>
            </a:r>
            <a:r>
              <a:rPr lang="en-US" dirty="0" smtClean="0"/>
              <a:t>.“ Do Nets be deep”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on TIMIT</a:t>
            </a:r>
            <a:endParaRPr lang="en-US" dirty="0"/>
          </a:p>
        </p:txBody>
      </p:sp>
      <p:sp>
        <p:nvSpPr>
          <p:cNvPr id="3" name="Content Placeholder 2"/>
          <p:cNvSpPr>
            <a:spLocks noGrp="1"/>
          </p:cNvSpPr>
          <p:nvPr>
            <p:ph sz="quarter" idx="1"/>
          </p:nvPr>
        </p:nvSpPr>
        <p:spPr>
          <a:xfrm>
            <a:off x="762000" y="1447800"/>
            <a:ext cx="8153400" cy="4572000"/>
          </a:xfrm>
        </p:spPr>
        <p:txBody>
          <a:bodyPr>
            <a:normAutofit/>
          </a:bodyPr>
          <a:lstStyle/>
          <a:p>
            <a:r>
              <a:rPr lang="en-US" sz="1600" dirty="0" smtClean="0"/>
              <a:t>DNN = 3 fully connected hidden layers with 2000 (</a:t>
            </a:r>
            <a:r>
              <a:rPr lang="en-US" sz="1600" dirty="0" err="1" smtClean="0"/>
              <a:t>ReLU</a:t>
            </a:r>
            <a:r>
              <a:rPr lang="en-US" sz="1600" dirty="0" smtClean="0"/>
              <a:t>)</a:t>
            </a:r>
          </a:p>
          <a:p>
            <a:r>
              <a:rPr lang="en-US" sz="1600" dirty="0" smtClean="0"/>
              <a:t>CNN = 1 </a:t>
            </a:r>
            <a:r>
              <a:rPr lang="en-US" sz="1600" dirty="0" err="1" smtClean="0"/>
              <a:t>conv</a:t>
            </a:r>
            <a:r>
              <a:rPr lang="en-US" sz="1600" dirty="0" smtClean="0"/>
              <a:t> layer + 1 max-pool layer + 3 hid 2000 </a:t>
            </a:r>
            <a:r>
              <a:rPr lang="en-US" sz="1600" dirty="0" err="1" smtClean="0"/>
              <a:t>ReLU</a:t>
            </a:r>
            <a:r>
              <a:rPr lang="en-US" sz="1600" dirty="0" smtClean="0"/>
              <a:t> units </a:t>
            </a:r>
          </a:p>
          <a:p>
            <a:r>
              <a:rPr lang="en-US" sz="1600" dirty="0" smtClean="0"/>
              <a:t>ECNN = ensemble 9 CNN</a:t>
            </a:r>
          </a:p>
          <a:p>
            <a:r>
              <a:rPr lang="en-US" sz="1600" dirty="0" smtClean="0"/>
              <a:t>Unlabelled data = trained data without labels</a:t>
            </a:r>
            <a:endParaRPr lang="en-US" sz="1600" dirty="0"/>
          </a:p>
        </p:txBody>
      </p:sp>
      <p:pic>
        <p:nvPicPr>
          <p:cNvPr id="3074" name="Picture 2"/>
          <p:cNvPicPr>
            <a:picLocks noChangeAspect="1" noChangeArrowheads="1"/>
          </p:cNvPicPr>
          <p:nvPr/>
        </p:nvPicPr>
        <p:blipFill>
          <a:blip r:embed="rId2"/>
          <a:srcRect/>
          <a:stretch>
            <a:fillRect/>
          </a:stretch>
        </p:blipFill>
        <p:spPr bwMode="auto">
          <a:xfrm>
            <a:off x="1295400" y="2988040"/>
            <a:ext cx="6324600" cy="3357332"/>
          </a:xfrm>
          <a:prstGeom prst="rect">
            <a:avLst/>
          </a:prstGeom>
          <a:noFill/>
          <a:ln w="9525">
            <a:noFill/>
            <a:miter lim="800000"/>
            <a:headEnd/>
            <a:tailEnd/>
          </a:ln>
          <a:effectLst/>
        </p:spPr>
      </p:pic>
      <p:sp>
        <p:nvSpPr>
          <p:cNvPr id="5" name="Rectangle 4"/>
          <p:cNvSpPr/>
          <p:nvPr/>
        </p:nvSpPr>
        <p:spPr>
          <a:xfrm>
            <a:off x="2819400" y="6248400"/>
            <a:ext cx="2531462" cy="369332"/>
          </a:xfrm>
          <a:prstGeom prst="rect">
            <a:avLst/>
          </a:prstGeom>
        </p:spPr>
        <p:txBody>
          <a:bodyPr wrap="none">
            <a:spAutoFit/>
          </a:bodyPr>
          <a:lstStyle/>
          <a:p>
            <a:r>
              <a:rPr lang="en-US" dirty="0" smtClean="0"/>
              <a:t>phone error rate (PER)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on CIFAR-10</a:t>
            </a:r>
            <a:endParaRPr lang="en-US" dirty="0"/>
          </a:p>
        </p:txBody>
      </p:sp>
      <p:sp>
        <p:nvSpPr>
          <p:cNvPr id="3" name="Content Placeholder 2"/>
          <p:cNvSpPr>
            <a:spLocks noGrp="1"/>
          </p:cNvSpPr>
          <p:nvPr>
            <p:ph sz="quarter" idx="1"/>
          </p:nvPr>
        </p:nvSpPr>
        <p:spPr/>
        <p:txBody>
          <a:bodyPr/>
          <a:lstStyle/>
          <a:p>
            <a:r>
              <a:rPr lang="en-US" dirty="0" smtClean="0"/>
              <a:t>Unlabelled data – 1milion taken 80M tiny images</a:t>
            </a:r>
            <a:endParaRPr lang="en-US" dirty="0"/>
          </a:p>
        </p:txBody>
      </p:sp>
      <p:pic>
        <p:nvPicPr>
          <p:cNvPr id="4098" name="Picture 2"/>
          <p:cNvPicPr>
            <a:picLocks noChangeAspect="1" noChangeArrowheads="1"/>
          </p:cNvPicPr>
          <p:nvPr/>
        </p:nvPicPr>
        <p:blipFill>
          <a:blip r:embed="rId2"/>
          <a:srcRect/>
          <a:stretch>
            <a:fillRect/>
          </a:stretch>
        </p:blipFill>
        <p:spPr bwMode="auto">
          <a:xfrm>
            <a:off x="1219200" y="1888339"/>
            <a:ext cx="6858000" cy="4741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mimicking is better than scratch</a:t>
            </a:r>
            <a:endParaRPr lang="en-US" dirty="0"/>
          </a:p>
        </p:txBody>
      </p:sp>
      <p:sp>
        <p:nvSpPr>
          <p:cNvPr id="3" name="Content Placeholder 2"/>
          <p:cNvSpPr>
            <a:spLocks noGrp="1"/>
          </p:cNvSpPr>
          <p:nvPr>
            <p:ph sz="quarter" idx="1"/>
          </p:nvPr>
        </p:nvSpPr>
        <p:spPr/>
        <p:txBody>
          <a:bodyPr/>
          <a:lstStyle/>
          <a:p>
            <a:r>
              <a:rPr lang="en-US" dirty="0" smtClean="0"/>
              <a:t>Potential wrong annotation are eliminated	</a:t>
            </a:r>
          </a:p>
          <a:p>
            <a:r>
              <a:rPr lang="en-US" dirty="0" smtClean="0"/>
              <a:t>Hard to learn regions may be described by softer ways by the teacher</a:t>
            </a:r>
          </a:p>
          <a:p>
            <a:r>
              <a:rPr lang="en-US" dirty="0" smtClean="0"/>
              <a:t>Learning hard labels is more difficult that soft probabilities</a:t>
            </a:r>
          </a:p>
          <a:p>
            <a:r>
              <a:rPr lang="en-US" dirty="0" smtClean="0"/>
              <a:t>In the training set there may exist impossible associations data-label. The student sees only possible associations.</a:t>
            </a:r>
            <a:endParaRPr lang="en-US" dirty="0"/>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Ba</a:t>
            </a:r>
            <a:r>
              <a:rPr lang="en-US" dirty="0" smtClean="0"/>
              <a:t> &amp; </a:t>
            </a:r>
            <a:r>
              <a:rPr lang="en-US" dirty="0" err="1" smtClean="0"/>
              <a:t>Caruana</a:t>
            </a:r>
            <a:r>
              <a:rPr lang="en-US" dirty="0" smtClean="0"/>
              <a:t>.“ Do Nets be deep”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Redoing in 2016</a:t>
            </a:r>
            <a:endParaRPr lang="en-US" dirty="0"/>
          </a:p>
        </p:txBody>
      </p:sp>
      <p:sp>
        <p:nvSpPr>
          <p:cNvPr id="3" name="Content Placeholder 2"/>
          <p:cNvSpPr>
            <a:spLocks noGrp="1"/>
          </p:cNvSpPr>
          <p:nvPr>
            <p:ph sz="quarter" idx="1"/>
          </p:nvPr>
        </p:nvSpPr>
        <p:spPr/>
        <p:txBody>
          <a:bodyPr/>
          <a:lstStyle/>
          <a:p>
            <a:r>
              <a:rPr lang="en-US" dirty="0" smtClean="0"/>
              <a:t>Urban et al. “Do deep </a:t>
            </a:r>
            <a:r>
              <a:rPr lang="en-US" dirty="0" err="1" smtClean="0"/>
              <a:t>conv</a:t>
            </a:r>
            <a:r>
              <a:rPr lang="en-US" dirty="0" smtClean="0"/>
              <a:t> nets really need to be </a:t>
            </a:r>
            <a:r>
              <a:rPr lang="en-US" dirty="0" smtClean="0"/>
              <a:t>deep </a:t>
            </a:r>
            <a:r>
              <a:rPr lang="en-US" dirty="0" smtClean="0"/>
              <a:t>and </a:t>
            </a:r>
            <a:r>
              <a:rPr lang="en-US" dirty="0" err="1" smtClean="0"/>
              <a:t>conv</a:t>
            </a:r>
            <a:r>
              <a:rPr lang="en-US" dirty="0" smtClean="0"/>
              <a:t>?” submitted to ICLR 2017</a:t>
            </a:r>
          </a:p>
          <a:p>
            <a:r>
              <a:rPr lang="en-US" dirty="0" smtClean="0"/>
              <a:t>Experiments on CIFAR 10 </a:t>
            </a:r>
          </a:p>
          <a:p>
            <a:r>
              <a:rPr lang="en-US" dirty="0" smtClean="0"/>
              <a:t>Shallow nets has the same number of </a:t>
            </a:r>
            <a:r>
              <a:rPr lang="en-US" dirty="0" err="1" smtClean="0"/>
              <a:t>params</a:t>
            </a:r>
            <a:r>
              <a:rPr lang="en-US" dirty="0" smtClean="0"/>
              <a:t> as deep ones</a:t>
            </a:r>
          </a:p>
          <a:p>
            <a:r>
              <a:rPr lang="en-US" dirty="0" smtClean="0"/>
              <a:t>Aims for state of the art precision</a:t>
            </a:r>
          </a:p>
          <a:p>
            <a:pPr lvl="1"/>
            <a:r>
              <a:rPr lang="en-US" dirty="0" smtClean="0"/>
              <a:t>Data augmentation</a:t>
            </a:r>
          </a:p>
          <a:p>
            <a:pPr lvl="1"/>
            <a:r>
              <a:rPr lang="en-US" dirty="0" smtClean="0"/>
              <a:t>Bayesian optimization for </a:t>
            </a:r>
            <a:r>
              <a:rPr lang="en-US" dirty="0" smtClean="0"/>
              <a:t>best </a:t>
            </a:r>
            <a:r>
              <a:rPr lang="en-US" dirty="0" err="1" smtClean="0"/>
              <a:t>params</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609600" y="1371600"/>
            <a:ext cx="8117898" cy="3810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knowledge and distillation</a:t>
            </a:r>
            <a:endParaRPr lang="en-US" dirty="0"/>
          </a:p>
        </p:txBody>
      </p:sp>
      <p:sp>
        <p:nvSpPr>
          <p:cNvPr id="3" name="Content Placeholder 2"/>
          <p:cNvSpPr>
            <a:spLocks noGrp="1"/>
          </p:cNvSpPr>
          <p:nvPr>
            <p:ph sz="quarter" idx="1"/>
          </p:nvPr>
        </p:nvSpPr>
        <p:spPr/>
        <p:txBody>
          <a:bodyPr/>
          <a:lstStyle/>
          <a:p>
            <a:r>
              <a:rPr lang="en-US" dirty="0" smtClean="0"/>
              <a:t>Hinton: “</a:t>
            </a:r>
            <a:r>
              <a:rPr lang="en-US" dirty="0"/>
              <a:t> I invented the term "Dark Knowledge". Its inspired by the idea that most of the knowledge is in the ratios of tiny probabilities that have virtually no influence on the cost function used for training or on the test performance. So the normal things we look at miss out on most of the knowledge, just like physicists miss out on most of the matter and energy</a:t>
            </a:r>
            <a:r>
              <a:rPr lang="en-US" dirty="0" smtClean="0"/>
              <a:t>.”</a:t>
            </a:r>
          </a:p>
          <a:p>
            <a:pPr marL="0" indent="0" algn="r">
              <a:buNone/>
            </a:pPr>
            <a:r>
              <a:rPr lang="en-US" sz="1600" dirty="0">
                <a:solidFill>
                  <a:srgbClr val="0070C0"/>
                </a:solidFill>
              </a:rPr>
              <a:t>https://www.reddit.com/r/MachineLearning/comments/2lmo0l/ama_geoffrey_hinton/</a:t>
            </a:r>
            <a:endParaRPr lang="en-US" sz="1600" dirty="0" smtClean="0">
              <a:solidFill>
                <a:srgbClr val="0070C0"/>
              </a:solidFill>
            </a:endParaRPr>
          </a:p>
          <a:p>
            <a:r>
              <a:rPr lang="en-US" dirty="0" smtClean="0"/>
              <a:t>Same </a:t>
            </a:r>
            <a:r>
              <a:rPr lang="en-US" dirty="0" smtClean="0"/>
              <a:t>principle as in the works of </a:t>
            </a:r>
            <a:r>
              <a:rPr lang="en-US" dirty="0" err="1" smtClean="0"/>
              <a:t>Caruana</a:t>
            </a:r>
            <a:r>
              <a:rPr lang="en-US" dirty="0" smtClean="0"/>
              <a:t>:</a:t>
            </a:r>
            <a:endParaRPr lang="en-US" dirty="0" smtClean="0"/>
          </a:p>
          <a:p>
            <a:pPr lvl="1"/>
            <a:r>
              <a:rPr lang="en-US" dirty="0" smtClean="0"/>
              <a:t>Learn a student from teacher functionality and impose that the student be smaller</a:t>
            </a:r>
            <a:endParaRPr lang="en-US" dirty="0"/>
          </a:p>
        </p:txBody>
      </p:sp>
    </p:spTree>
    <p:extLst>
      <p:ext uri="{BB962C8B-B14F-4D97-AF65-F5344CB8AC3E}">
        <p14:creationId xmlns:p14="http://schemas.microsoft.com/office/powerpoint/2010/main" xmlns="" val="43007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pPr>
              <a:spcBef>
                <a:spcPts val="1800"/>
              </a:spcBef>
              <a:spcAft>
                <a:spcPts val="1800"/>
              </a:spcAft>
            </a:pPr>
            <a:r>
              <a:rPr lang="en-US" dirty="0" smtClean="0"/>
              <a:t>“The quality is so high so the cost/resources won’t matter” … never happens</a:t>
            </a:r>
          </a:p>
          <a:p>
            <a:pPr>
              <a:spcBef>
                <a:spcPts val="1800"/>
              </a:spcBef>
              <a:spcAft>
                <a:spcPts val="1800"/>
              </a:spcAft>
            </a:pPr>
            <a:r>
              <a:rPr lang="en-US" dirty="0" smtClean="0"/>
              <a:t>Typically the customers bargain for less cost. More often is about resources needed </a:t>
            </a:r>
            <a:r>
              <a:rPr lang="en-US" dirty="0" smtClean="0"/>
              <a:t>than about </a:t>
            </a:r>
            <a:r>
              <a:rPr lang="en-US" dirty="0" smtClean="0"/>
              <a:t>money</a:t>
            </a:r>
          </a:p>
          <a:p>
            <a:pPr>
              <a:spcBef>
                <a:spcPts val="1800"/>
              </a:spcBef>
              <a:spcAft>
                <a:spcPts val="1800"/>
              </a:spcAft>
            </a:pPr>
            <a:r>
              <a:rPr lang="en-US" dirty="0" smtClean="0"/>
              <a:t>Thus : resources are critical</a:t>
            </a:r>
          </a:p>
          <a:p>
            <a:pPr>
              <a:spcBef>
                <a:spcPts val="1800"/>
              </a:spcBef>
              <a:spcAft>
                <a:spcPts val="1800"/>
              </a:spcAft>
            </a:pPr>
            <a:r>
              <a:rPr lang="en-US" dirty="0" smtClean="0"/>
              <a:t>Funny stuff: in academia is happening also but </a:t>
            </a:r>
            <a:r>
              <a:rPr lang="en-US" dirty="0" smtClean="0"/>
              <a:t>it is </a:t>
            </a:r>
            <a:r>
              <a:rPr lang="en-US" dirty="0" smtClean="0"/>
              <a:t>less visible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sz="quarter" idx="1"/>
          </p:nvPr>
        </p:nvSpPr>
        <p:spPr/>
        <p:txBody>
          <a:bodyPr/>
          <a:lstStyle/>
          <a:p>
            <a:r>
              <a:rPr lang="en-US" dirty="0"/>
              <a:t> </a:t>
            </a:r>
            <a:r>
              <a:rPr lang="en-US" dirty="0" smtClean="0"/>
              <a:t>Use the class </a:t>
            </a:r>
            <a:r>
              <a:rPr lang="en-US" dirty="0"/>
              <a:t>probabilities produced by the </a:t>
            </a:r>
            <a:r>
              <a:rPr lang="en-US" dirty="0" smtClean="0"/>
              <a:t>Teacher as </a:t>
            </a:r>
            <a:r>
              <a:rPr lang="en-US" dirty="0"/>
              <a:t>“soft targets” for training </a:t>
            </a:r>
            <a:r>
              <a:rPr lang="en-US" dirty="0" smtClean="0"/>
              <a:t>the small model</a:t>
            </a:r>
          </a:p>
          <a:p>
            <a:r>
              <a:rPr lang="en-US" dirty="0"/>
              <a:t>“</a:t>
            </a:r>
            <a:r>
              <a:rPr lang="en-US" dirty="0" err="1"/>
              <a:t>softmax</a:t>
            </a:r>
            <a:r>
              <a:rPr lang="en-US" dirty="0"/>
              <a:t>” output layer that </a:t>
            </a:r>
            <a:r>
              <a:rPr lang="en-US" dirty="0" smtClean="0"/>
              <a:t>converts the </a:t>
            </a:r>
            <a:r>
              <a:rPr lang="en-US" dirty="0"/>
              <a:t>logit, </a:t>
            </a:r>
            <a:r>
              <a:rPr lang="en-US" dirty="0" err="1">
                <a:solidFill>
                  <a:srgbClr val="C00000"/>
                </a:solidFill>
              </a:rPr>
              <a:t>z</a:t>
            </a:r>
            <a:r>
              <a:rPr lang="en-US" baseline="-25000" dirty="0" err="1">
                <a:solidFill>
                  <a:srgbClr val="C00000"/>
                </a:solidFill>
              </a:rPr>
              <a:t>i</a:t>
            </a:r>
            <a:r>
              <a:rPr lang="en-US" dirty="0"/>
              <a:t>, computed for each class into a probability, </a:t>
            </a:r>
            <a:r>
              <a:rPr lang="en-US" dirty="0">
                <a:solidFill>
                  <a:srgbClr val="C00000"/>
                </a:solidFill>
              </a:rPr>
              <a:t>q</a:t>
            </a:r>
            <a:r>
              <a:rPr lang="en-US" baseline="-25000" dirty="0">
                <a:solidFill>
                  <a:srgbClr val="C00000"/>
                </a:solidFill>
              </a:rPr>
              <a:t>i</a:t>
            </a:r>
            <a:r>
              <a:rPr lang="en-US" dirty="0"/>
              <a:t>, by comparing </a:t>
            </a:r>
            <a:r>
              <a:rPr lang="en-US" dirty="0" err="1">
                <a:solidFill>
                  <a:srgbClr val="C00000"/>
                </a:solidFill>
              </a:rPr>
              <a:t>z</a:t>
            </a:r>
            <a:r>
              <a:rPr lang="en-US" baseline="-25000" dirty="0" err="1">
                <a:solidFill>
                  <a:srgbClr val="C00000"/>
                </a:solidFill>
              </a:rPr>
              <a:t>i</a:t>
            </a:r>
            <a:r>
              <a:rPr lang="en-US" dirty="0"/>
              <a:t> with the other </a:t>
            </a:r>
            <a:r>
              <a:rPr lang="en-US" dirty="0" smtClean="0"/>
              <a:t>logits</a:t>
            </a:r>
          </a:p>
          <a:p>
            <a:pPr marL="0" indent="0">
              <a:buNone/>
            </a:pPr>
            <a:endParaRPr lang="en-US" dirty="0" smtClean="0"/>
          </a:p>
          <a:p>
            <a:pPr marL="0" indent="0">
              <a:buNone/>
            </a:pPr>
            <a:endParaRPr lang="en-US" dirty="0"/>
          </a:p>
          <a:p>
            <a:r>
              <a:rPr lang="en-US" dirty="0"/>
              <a:t>higher value for </a:t>
            </a:r>
            <a:r>
              <a:rPr lang="en-US" dirty="0" smtClean="0"/>
              <a:t>temperature </a:t>
            </a:r>
            <a:r>
              <a:rPr lang="en-US" dirty="0" smtClean="0">
                <a:solidFill>
                  <a:srgbClr val="C00000"/>
                </a:solidFill>
              </a:rPr>
              <a:t>T</a:t>
            </a:r>
            <a:r>
              <a:rPr lang="en-US" dirty="0" smtClean="0"/>
              <a:t> </a:t>
            </a:r>
            <a:r>
              <a:rPr lang="en-US" dirty="0"/>
              <a:t>produces a </a:t>
            </a:r>
            <a:r>
              <a:rPr lang="en-US" dirty="0" smtClean="0"/>
              <a:t>softer probability </a:t>
            </a:r>
            <a:r>
              <a:rPr lang="en-US" dirty="0"/>
              <a:t>distribution over classes</a:t>
            </a:r>
            <a:endParaRPr lang="en-US" dirty="0" smtClean="0"/>
          </a:p>
        </p:txBody>
      </p:sp>
      <p:pic>
        <p:nvPicPr>
          <p:cNvPr id="4" name="Picture 3"/>
          <p:cNvPicPr>
            <a:picLocks noChangeAspect="1"/>
          </p:cNvPicPr>
          <p:nvPr/>
        </p:nvPicPr>
        <p:blipFill>
          <a:blip r:embed="rId2"/>
          <a:stretch>
            <a:fillRect/>
          </a:stretch>
        </p:blipFill>
        <p:spPr>
          <a:xfrm>
            <a:off x="2586741" y="3657600"/>
            <a:ext cx="2808759" cy="914400"/>
          </a:xfrm>
          <a:prstGeom prst="rect">
            <a:avLst/>
          </a:prstGeom>
        </p:spPr>
      </p:pic>
    </p:spTree>
    <p:extLst>
      <p:ext uri="{BB962C8B-B14F-4D97-AF65-F5344CB8AC3E}">
        <p14:creationId xmlns:p14="http://schemas.microsoft.com/office/powerpoint/2010/main" xmlns="" val="183631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MNIST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Large neural net (teacher):</a:t>
            </a:r>
          </a:p>
          <a:p>
            <a:pPr lvl="1"/>
            <a:r>
              <a:rPr lang="en-US" dirty="0"/>
              <a:t>two hidden </a:t>
            </a:r>
            <a:r>
              <a:rPr lang="en-US" dirty="0" smtClean="0"/>
              <a:t>layers with 1200 </a:t>
            </a:r>
            <a:r>
              <a:rPr lang="en-US" dirty="0"/>
              <a:t>rectified linear hidden </a:t>
            </a:r>
            <a:r>
              <a:rPr lang="en-US" dirty="0" smtClean="0"/>
              <a:t>units</a:t>
            </a:r>
          </a:p>
          <a:p>
            <a:pPr lvl="1"/>
            <a:r>
              <a:rPr lang="en-US" dirty="0" smtClean="0"/>
              <a:t>Heavy regularization</a:t>
            </a:r>
          </a:p>
          <a:p>
            <a:pPr lvl="1"/>
            <a:r>
              <a:rPr lang="en-US" dirty="0" smtClean="0"/>
              <a:t>Training on 60000 images</a:t>
            </a:r>
          </a:p>
          <a:p>
            <a:pPr lvl="1"/>
            <a:r>
              <a:rPr lang="en-US" b="1" dirty="0">
                <a:solidFill>
                  <a:srgbClr val="002060"/>
                </a:solidFill>
              </a:rPr>
              <a:t>67 test </a:t>
            </a:r>
            <a:r>
              <a:rPr lang="en-US" b="1" dirty="0" smtClean="0">
                <a:solidFill>
                  <a:srgbClr val="002060"/>
                </a:solidFill>
              </a:rPr>
              <a:t>errors</a:t>
            </a:r>
          </a:p>
          <a:p>
            <a:r>
              <a:rPr lang="en-US" dirty="0" smtClean="0"/>
              <a:t>Small net </a:t>
            </a:r>
          </a:p>
          <a:p>
            <a:pPr lvl="1"/>
            <a:r>
              <a:rPr lang="en-US" dirty="0" smtClean="0"/>
              <a:t>two </a:t>
            </a:r>
            <a:r>
              <a:rPr lang="en-US" dirty="0"/>
              <a:t>hidden layers of 800 rectified linear hidden </a:t>
            </a:r>
            <a:r>
              <a:rPr lang="en-US" dirty="0" smtClean="0"/>
              <a:t>units</a:t>
            </a:r>
          </a:p>
          <a:p>
            <a:pPr lvl="1"/>
            <a:r>
              <a:rPr lang="en-US" dirty="0" smtClean="0"/>
              <a:t>No regularization -</a:t>
            </a:r>
            <a:r>
              <a:rPr lang="en-US" b="1" dirty="0" smtClean="0">
                <a:solidFill>
                  <a:srgbClr val="002060"/>
                </a:solidFill>
              </a:rPr>
              <a:t>146 errors</a:t>
            </a:r>
          </a:p>
          <a:p>
            <a:pPr lvl="1"/>
            <a:r>
              <a:rPr lang="en-US" dirty="0" smtClean="0"/>
              <a:t>Regularization by matching the soft targets of the teacher - </a:t>
            </a:r>
            <a:r>
              <a:rPr lang="en-US" b="1" dirty="0">
                <a:solidFill>
                  <a:srgbClr val="002060"/>
                </a:solidFill>
              </a:rPr>
              <a:t>74 test errors</a:t>
            </a:r>
            <a:endParaRPr lang="en-US" b="1" dirty="0" smtClean="0">
              <a:solidFill>
                <a:srgbClr val="002060"/>
              </a:solidFill>
            </a:endParaRPr>
          </a:p>
          <a:p>
            <a:r>
              <a:rPr lang="en-US" dirty="0" smtClean="0"/>
              <a:t>The best temperature depends on the small net architecture</a:t>
            </a:r>
            <a:endParaRPr lang="en-US" dirty="0"/>
          </a:p>
        </p:txBody>
      </p:sp>
    </p:spTree>
    <p:extLst>
      <p:ext uri="{BB962C8B-B14F-4D97-AF65-F5344CB8AC3E}">
        <p14:creationId xmlns:p14="http://schemas.microsoft.com/office/powerpoint/2010/main" xmlns="" val="20000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Speech ASR</a:t>
            </a:r>
            <a:endParaRPr lang="en-US" dirty="0"/>
          </a:p>
        </p:txBody>
      </p:sp>
      <p:sp>
        <p:nvSpPr>
          <p:cNvPr id="3" name="Content Placeholder 2"/>
          <p:cNvSpPr>
            <a:spLocks noGrp="1"/>
          </p:cNvSpPr>
          <p:nvPr>
            <p:ph sz="quarter" idx="1"/>
          </p:nvPr>
        </p:nvSpPr>
        <p:spPr/>
        <p:txBody>
          <a:bodyPr/>
          <a:lstStyle/>
          <a:p>
            <a:r>
              <a:rPr lang="en-US" dirty="0" smtClean="0"/>
              <a:t>Baseline architecture: </a:t>
            </a:r>
            <a:r>
              <a:rPr lang="en-US" dirty="0"/>
              <a:t>8 hidden layers each containing 2560 rectified linear units and a </a:t>
            </a:r>
            <a:r>
              <a:rPr lang="en-US" dirty="0" smtClean="0"/>
              <a:t>final </a:t>
            </a:r>
            <a:r>
              <a:rPr lang="en-US" dirty="0" err="1" smtClean="0"/>
              <a:t>softmax</a:t>
            </a:r>
            <a:r>
              <a:rPr lang="en-US" dirty="0" smtClean="0"/>
              <a:t> </a:t>
            </a:r>
            <a:r>
              <a:rPr lang="en-US" dirty="0"/>
              <a:t>layer with 14,000 </a:t>
            </a:r>
            <a:r>
              <a:rPr lang="en-US" dirty="0" smtClean="0"/>
              <a:t>labels</a:t>
            </a:r>
          </a:p>
          <a:p>
            <a:r>
              <a:rPr lang="en-US" dirty="0" smtClean="0"/>
              <a:t>Training : </a:t>
            </a:r>
            <a:r>
              <a:rPr lang="en-US" dirty="0"/>
              <a:t>2000 hours of spoken English </a:t>
            </a:r>
            <a:r>
              <a:rPr lang="en-US" dirty="0" smtClean="0"/>
              <a:t>data</a:t>
            </a:r>
          </a:p>
          <a:p>
            <a:r>
              <a:rPr lang="en-US" dirty="0" smtClean="0"/>
              <a:t>Student </a:t>
            </a:r>
            <a:r>
              <a:rPr lang="en-US" dirty="0" smtClean="0"/>
              <a:t>– equal with baseline</a:t>
            </a:r>
            <a:endParaRPr lang="en-US" dirty="0"/>
          </a:p>
        </p:txBody>
      </p:sp>
      <p:pic>
        <p:nvPicPr>
          <p:cNvPr id="4" name="Picture 3"/>
          <p:cNvPicPr>
            <a:picLocks noChangeAspect="1"/>
          </p:cNvPicPr>
          <p:nvPr/>
        </p:nvPicPr>
        <p:blipFill>
          <a:blip r:embed="rId2"/>
          <a:stretch>
            <a:fillRect/>
          </a:stretch>
        </p:blipFill>
        <p:spPr>
          <a:xfrm>
            <a:off x="1676400" y="3888900"/>
            <a:ext cx="6366851" cy="1368900"/>
          </a:xfrm>
          <a:prstGeom prst="rect">
            <a:avLst/>
          </a:prstGeom>
        </p:spPr>
      </p:pic>
    </p:spTree>
    <p:extLst>
      <p:ext uri="{BB962C8B-B14F-4D97-AF65-F5344CB8AC3E}">
        <p14:creationId xmlns:p14="http://schemas.microsoft.com/office/powerpoint/2010/main" xmlns="" val="307825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JFT</a:t>
            </a:r>
            <a:endParaRPr lang="en-US" dirty="0"/>
          </a:p>
        </p:txBody>
      </p:sp>
      <p:sp>
        <p:nvSpPr>
          <p:cNvPr id="3" name="Content Placeholder 2"/>
          <p:cNvSpPr>
            <a:spLocks noGrp="1"/>
          </p:cNvSpPr>
          <p:nvPr>
            <p:ph sz="quarter" idx="1"/>
          </p:nvPr>
        </p:nvSpPr>
        <p:spPr/>
        <p:txBody>
          <a:bodyPr/>
          <a:lstStyle/>
          <a:p>
            <a:r>
              <a:rPr lang="en-US" dirty="0" smtClean="0"/>
              <a:t>JFT database </a:t>
            </a:r>
            <a:r>
              <a:rPr lang="en-US" dirty="0" smtClean="0"/>
              <a:t>(Google </a:t>
            </a:r>
            <a:r>
              <a:rPr lang="en-US" dirty="0" smtClean="0"/>
              <a:t>internal db): </a:t>
            </a:r>
            <a:r>
              <a:rPr lang="en-US" dirty="0"/>
              <a:t>100 million labeled images with 15,000 </a:t>
            </a:r>
            <a:r>
              <a:rPr lang="en-US" dirty="0" smtClean="0"/>
              <a:t>labels</a:t>
            </a:r>
          </a:p>
          <a:p>
            <a:r>
              <a:rPr lang="en-US" dirty="0" smtClean="0"/>
              <a:t>Ensemble: one generalist and many specialists</a:t>
            </a:r>
          </a:p>
          <a:p>
            <a:pPr lvl="1"/>
            <a:r>
              <a:rPr lang="en-US" dirty="0" smtClean="0"/>
              <a:t>Specialist focus on confusing classes?</a:t>
            </a:r>
          </a:p>
          <a:p>
            <a:pPr lvl="1"/>
            <a:endParaRPr lang="en-US" dirty="0"/>
          </a:p>
          <a:p>
            <a:pPr lvl="1"/>
            <a:r>
              <a:rPr lang="en-US" b="1" dirty="0" smtClean="0">
                <a:solidFill>
                  <a:srgbClr val="C00000"/>
                </a:solidFill>
              </a:rPr>
              <a:t>NOT quite </a:t>
            </a:r>
            <a:r>
              <a:rPr lang="en-US" b="1" dirty="0" smtClean="0">
                <a:solidFill>
                  <a:srgbClr val="C00000"/>
                </a:solidFill>
              </a:rPr>
              <a:t>understandable </a:t>
            </a:r>
            <a:r>
              <a:rPr lang="en-US" b="1" dirty="0" smtClean="0">
                <a:solidFill>
                  <a:srgbClr val="C00000"/>
                </a:solidFill>
              </a:rPr>
              <a:t>!!!!</a:t>
            </a:r>
            <a:endParaRPr lang="en-US" b="1" dirty="0">
              <a:solidFill>
                <a:srgbClr val="C00000"/>
              </a:solidFill>
            </a:endParaRPr>
          </a:p>
        </p:txBody>
      </p:sp>
    </p:spTree>
    <p:extLst>
      <p:ext uri="{BB962C8B-B14F-4D97-AF65-F5344CB8AC3E}">
        <p14:creationId xmlns:p14="http://schemas.microsoft.com/office/powerpoint/2010/main" xmlns="" val="205657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knowledge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Much of the knowledge passed from the teacher to the student is conveyed as </a:t>
            </a:r>
            <a:r>
              <a:rPr lang="en-US" i="1" dirty="0" smtClean="0"/>
              <a:t>dark knowledge</a:t>
            </a:r>
            <a:r>
              <a:rPr lang="en-US" dirty="0" smtClean="0"/>
              <a:t> contained in the relative scores (probabilities) of outputs corresponding to other classes, as opposed to the scores given to just the output for the one correct class</a:t>
            </a:r>
          </a:p>
          <a:p>
            <a:r>
              <a:rPr lang="en-US" dirty="0" smtClean="0"/>
              <a:t>Distillation allows smaller and/or shallower models to be trained nearly as accurate as the larger, deeper models they mimic. Yet these same small models are not as accurate when trained on the 1-hot hard targets in the original training set. </a:t>
            </a:r>
          </a:p>
          <a:p>
            <a:r>
              <a:rPr lang="en-US" dirty="0" smtClean="0"/>
              <a:t>The reason for this is not yet well understood.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normAutofit fontScale="92500"/>
          </a:bodyPr>
          <a:lstStyle/>
          <a:p>
            <a:pPr marL="457200" indent="-457200">
              <a:buFont typeface="+mj-lt"/>
              <a:buAutoNum type="arabicPeriod"/>
            </a:pPr>
            <a:r>
              <a:rPr lang="en-US" dirty="0" smtClean="0"/>
              <a:t> </a:t>
            </a:r>
            <a:r>
              <a:rPr lang="en-US" dirty="0" err="1" smtClean="0"/>
              <a:t>Krafka</a:t>
            </a:r>
            <a:r>
              <a:rPr lang="en-US" dirty="0" smtClean="0"/>
              <a:t> et al. “Eye Tracking for Everyone” – CVPR 2016</a:t>
            </a:r>
          </a:p>
          <a:p>
            <a:pPr lvl="1"/>
            <a:r>
              <a:rPr lang="en-US" dirty="0" smtClean="0"/>
              <a:t>Teacher: </a:t>
            </a:r>
            <a:r>
              <a:rPr lang="en-US" dirty="0" err="1" smtClean="0"/>
              <a:t>AlexNet</a:t>
            </a:r>
            <a:r>
              <a:rPr lang="en-US" dirty="0" smtClean="0"/>
              <a:t> (similar) trained end-2-end</a:t>
            </a:r>
          </a:p>
          <a:p>
            <a:pPr lvl="1"/>
            <a:r>
              <a:rPr lang="en-US" dirty="0" smtClean="0"/>
              <a:t>Student: </a:t>
            </a:r>
            <a:r>
              <a:rPr lang="en-US" dirty="0" err="1" smtClean="0"/>
              <a:t>imgs</a:t>
            </a:r>
            <a:r>
              <a:rPr lang="en-US" dirty="0" smtClean="0"/>
              <a:t> 80x80  0.05sec /</a:t>
            </a:r>
            <a:r>
              <a:rPr lang="en-US" dirty="0" err="1" smtClean="0"/>
              <a:t>iPhone</a:t>
            </a:r>
            <a:r>
              <a:rPr lang="en-US" dirty="0" smtClean="0"/>
              <a:t> 6s</a:t>
            </a:r>
          </a:p>
          <a:p>
            <a:pPr lvl="2"/>
            <a:r>
              <a:rPr lang="en-US" dirty="0" smtClean="0"/>
              <a:t>Espresso (</a:t>
            </a:r>
            <a:r>
              <a:rPr lang="en-US" dirty="0" smtClean="0">
                <a:hlinkClick r:id="rId2"/>
              </a:rPr>
              <a:t>http://codinfox.github.io/espresso/</a:t>
            </a:r>
            <a:r>
              <a:rPr lang="en-US" dirty="0" smtClean="0"/>
              <a:t>) : 1800 sec –naïve and 7 </a:t>
            </a:r>
            <a:r>
              <a:rPr lang="en-US" dirty="0" err="1" smtClean="0"/>
              <a:t>secs</a:t>
            </a:r>
            <a:r>
              <a:rPr lang="en-US" dirty="0" smtClean="0"/>
              <a:t> </a:t>
            </a:r>
            <a:r>
              <a:rPr lang="en-US" dirty="0" err="1" smtClean="0"/>
              <a:t>smar</a:t>
            </a:r>
            <a:r>
              <a:rPr lang="en-US" dirty="0" smtClean="0"/>
              <a:t> for </a:t>
            </a:r>
            <a:r>
              <a:rPr lang="en-US" dirty="0" err="1" smtClean="0"/>
              <a:t>AlexNet</a:t>
            </a:r>
            <a:r>
              <a:rPr lang="en-US" dirty="0" smtClean="0"/>
              <a:t> on </a:t>
            </a:r>
            <a:r>
              <a:rPr lang="en-US" dirty="0" err="1" smtClean="0"/>
              <a:t>iPhone</a:t>
            </a:r>
            <a:r>
              <a:rPr lang="en-US" dirty="0" smtClean="0"/>
              <a:t> 6s</a:t>
            </a:r>
          </a:p>
          <a:p>
            <a:pPr lvl="1"/>
            <a:r>
              <a:rPr lang="en-US" dirty="0" smtClean="0"/>
              <a:t> HOW? </a:t>
            </a:r>
          </a:p>
          <a:p>
            <a:pPr marL="457200" indent="-457200">
              <a:buFont typeface="+mj-lt"/>
              <a:buAutoNum type="arabicPeriod"/>
            </a:pPr>
            <a:r>
              <a:rPr lang="en-US" dirty="0" smtClean="0"/>
              <a:t>Zhang et al. “Real-time Action Recognition with Enhanced Motion Vector CNNs” CVPR 2016</a:t>
            </a:r>
          </a:p>
          <a:p>
            <a:pPr lvl="1"/>
            <a:r>
              <a:rPr lang="en-US" dirty="0" smtClean="0"/>
              <a:t>enhances the performance of the student with low quality input.</a:t>
            </a:r>
          </a:p>
          <a:p>
            <a:pPr lvl="1"/>
            <a:r>
              <a:rPr lang="en-US" dirty="0" smtClean="0"/>
              <a:t>Combine the loss on the train with los on teacher found labels on other data. </a:t>
            </a:r>
            <a:r>
              <a:rPr lang="en-US" dirty="0" smtClean="0">
                <a:sym typeface="Wingdings" pitchFamily="2" charset="2"/>
              </a:rPr>
              <a:t></a:t>
            </a:r>
            <a:endParaRPr lang="en-US" dirty="0" smtClean="0"/>
          </a:p>
          <a:p>
            <a:pPr marL="731520" lvl="1" indent="-457200"/>
            <a:endParaRPr lang="en-US" dirty="0" smtClean="0"/>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Notes</a:t>
            </a:r>
            <a:endParaRPr lang="en-US" dirty="0"/>
          </a:p>
        </p:txBody>
      </p:sp>
      <p:sp>
        <p:nvSpPr>
          <p:cNvPr id="7" name="TextBox 6"/>
          <p:cNvSpPr txBox="1"/>
          <p:nvPr/>
        </p:nvSpPr>
        <p:spPr>
          <a:xfrm>
            <a:off x="1270923" y="1498937"/>
            <a:ext cx="1779653" cy="1323439"/>
          </a:xfrm>
          <a:prstGeom prst="rect">
            <a:avLst/>
          </a:prstGeom>
          <a:noFill/>
        </p:spPr>
        <p:txBody>
          <a:bodyPr wrap="none" rtlCol="0">
            <a:spAutoFit/>
          </a:bodyPr>
          <a:lstStyle/>
          <a:p>
            <a:pPr algn="ctr"/>
            <a:r>
              <a:rPr lang="en-US" sz="2000" b="1" dirty="0" smtClean="0">
                <a:solidFill>
                  <a:srgbClr val="C00000"/>
                </a:solidFill>
              </a:rPr>
              <a:t>Large model </a:t>
            </a:r>
          </a:p>
          <a:p>
            <a:pPr algn="ctr"/>
            <a:r>
              <a:rPr lang="en-US" sz="2000" b="1" dirty="0" smtClean="0"/>
              <a:t>Reference</a:t>
            </a:r>
          </a:p>
          <a:p>
            <a:pPr algn="ctr"/>
            <a:r>
              <a:rPr lang="en-US" sz="2000" b="1" dirty="0" smtClean="0"/>
              <a:t>Trainer</a:t>
            </a:r>
          </a:p>
          <a:p>
            <a:pPr algn="ctr"/>
            <a:r>
              <a:rPr lang="en-US" sz="2000" b="1" dirty="0" smtClean="0"/>
              <a:t>Teacher</a:t>
            </a:r>
            <a:endParaRPr lang="en-US" sz="2000" b="1" dirty="0"/>
          </a:p>
        </p:txBody>
      </p:sp>
      <p:sp>
        <p:nvSpPr>
          <p:cNvPr id="8" name="TextBox 7"/>
          <p:cNvSpPr txBox="1"/>
          <p:nvPr/>
        </p:nvSpPr>
        <p:spPr>
          <a:xfrm>
            <a:off x="5004723" y="4343401"/>
            <a:ext cx="2005677" cy="1323439"/>
          </a:xfrm>
          <a:prstGeom prst="rect">
            <a:avLst/>
          </a:prstGeom>
          <a:noFill/>
        </p:spPr>
        <p:txBody>
          <a:bodyPr wrap="square" rtlCol="0">
            <a:spAutoFit/>
          </a:bodyPr>
          <a:lstStyle/>
          <a:p>
            <a:pPr algn="ctr"/>
            <a:r>
              <a:rPr lang="en-US" sz="2000" b="1" dirty="0" smtClean="0">
                <a:solidFill>
                  <a:srgbClr val="C00000"/>
                </a:solidFill>
              </a:rPr>
              <a:t>Smaller model </a:t>
            </a:r>
          </a:p>
          <a:p>
            <a:pPr algn="ctr"/>
            <a:r>
              <a:rPr lang="en-US" sz="2000" b="1" dirty="0" smtClean="0"/>
              <a:t>Trainee</a:t>
            </a:r>
          </a:p>
          <a:p>
            <a:pPr algn="ctr"/>
            <a:r>
              <a:rPr lang="en-US" sz="2000" b="1" dirty="0" smtClean="0"/>
              <a:t>Student</a:t>
            </a:r>
          </a:p>
          <a:p>
            <a:pPr algn="ctr"/>
            <a:r>
              <a:rPr lang="en-US" sz="2000" b="1" dirty="0" smtClean="0">
                <a:solidFill>
                  <a:schemeClr val="accent2">
                    <a:lumMod val="50000"/>
                  </a:schemeClr>
                </a:solidFill>
              </a:rPr>
              <a:t>Mimic </a:t>
            </a:r>
            <a:r>
              <a:rPr lang="en-US" sz="2000" b="1" dirty="0">
                <a:solidFill>
                  <a:schemeClr val="accent2">
                    <a:lumMod val="50000"/>
                  </a:schemeClr>
                </a:solidFill>
              </a:rPr>
              <a:t>model</a:t>
            </a:r>
          </a:p>
        </p:txBody>
      </p:sp>
      <p:sp>
        <p:nvSpPr>
          <p:cNvPr id="9" name="Curved Down Arrow 8"/>
          <p:cNvSpPr/>
          <p:nvPr/>
        </p:nvSpPr>
        <p:spPr>
          <a:xfrm rot="2157300">
            <a:off x="2955566" y="2241764"/>
            <a:ext cx="3685169" cy="1219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rot="2680556">
            <a:off x="4962336" y="2199842"/>
            <a:ext cx="1436612" cy="400110"/>
          </a:xfrm>
          <a:prstGeom prst="rect">
            <a:avLst/>
          </a:prstGeom>
          <a:noFill/>
        </p:spPr>
        <p:txBody>
          <a:bodyPr wrap="none" rtlCol="0">
            <a:spAutoFit/>
          </a:bodyPr>
          <a:lstStyle/>
          <a:p>
            <a:pPr algn="ctr"/>
            <a:r>
              <a:rPr lang="en-US" sz="2000" b="1" dirty="0" smtClean="0"/>
              <a:t>Mimicking</a:t>
            </a:r>
            <a:endParaRPr lang="en-US" sz="2000" b="1" dirty="0"/>
          </a:p>
        </p:txBody>
      </p:sp>
      <p:sp>
        <p:nvSpPr>
          <p:cNvPr id="11" name="TextBox 10"/>
          <p:cNvSpPr txBox="1"/>
          <p:nvPr/>
        </p:nvSpPr>
        <p:spPr>
          <a:xfrm>
            <a:off x="575573" y="3001592"/>
            <a:ext cx="3068469" cy="1631216"/>
          </a:xfrm>
          <a:prstGeom prst="rect">
            <a:avLst/>
          </a:prstGeom>
          <a:noFill/>
        </p:spPr>
        <p:txBody>
          <a:bodyPr wrap="none" rtlCol="0">
            <a:spAutoFit/>
          </a:bodyPr>
          <a:lstStyle/>
          <a:p>
            <a:pPr>
              <a:buFont typeface="Arial" pitchFamily="34" charset="0"/>
              <a:buChar char="•"/>
            </a:pPr>
            <a:r>
              <a:rPr lang="en-US" sz="2000" dirty="0" smtClean="0"/>
              <a:t>Sufficient performance</a:t>
            </a:r>
          </a:p>
          <a:p>
            <a:pPr>
              <a:buFont typeface="Arial" pitchFamily="34" charset="0"/>
              <a:buChar char="•"/>
            </a:pPr>
            <a:r>
              <a:rPr lang="en-US" sz="2000" dirty="0" smtClean="0"/>
              <a:t>High computational cost</a:t>
            </a:r>
          </a:p>
          <a:p>
            <a:pPr lvl="1">
              <a:buFont typeface="Arial" pitchFamily="34" charset="0"/>
              <a:buChar char="•"/>
            </a:pPr>
            <a:r>
              <a:rPr lang="en-US" sz="2000" dirty="0" smtClean="0"/>
              <a:t> memory</a:t>
            </a:r>
          </a:p>
          <a:p>
            <a:pPr lvl="1">
              <a:buFont typeface="Arial" pitchFamily="34" charset="0"/>
              <a:buChar char="•"/>
            </a:pPr>
            <a:r>
              <a:rPr lang="en-US" sz="2000" dirty="0"/>
              <a:t> </a:t>
            </a:r>
            <a:r>
              <a:rPr lang="en-US" sz="2000" dirty="0" smtClean="0"/>
              <a:t>run time</a:t>
            </a:r>
          </a:p>
          <a:p>
            <a:pPr lvl="1">
              <a:buFont typeface="Arial" pitchFamily="34" charset="0"/>
              <a:buChar char="•"/>
            </a:pPr>
            <a:r>
              <a:rPr lang="en-US" sz="2000" dirty="0"/>
              <a:t> </a:t>
            </a:r>
            <a:r>
              <a:rPr lang="en-US" sz="2000" dirty="0" smtClean="0"/>
              <a:t>training time</a:t>
            </a:r>
            <a:endParaRPr lang="en-US" sz="2000" dirty="0"/>
          </a:p>
        </p:txBody>
      </p:sp>
      <p:sp>
        <p:nvSpPr>
          <p:cNvPr id="12" name="TextBox 11"/>
          <p:cNvSpPr txBox="1"/>
          <p:nvPr/>
        </p:nvSpPr>
        <p:spPr>
          <a:xfrm>
            <a:off x="4267200" y="5760619"/>
            <a:ext cx="4305987" cy="707886"/>
          </a:xfrm>
          <a:prstGeom prst="rect">
            <a:avLst/>
          </a:prstGeom>
          <a:noFill/>
        </p:spPr>
        <p:txBody>
          <a:bodyPr wrap="none" rtlCol="0">
            <a:spAutoFit/>
          </a:bodyPr>
          <a:lstStyle/>
          <a:p>
            <a:pPr>
              <a:buFont typeface="Arial" pitchFamily="34" charset="0"/>
              <a:buChar char="•"/>
            </a:pPr>
            <a:r>
              <a:rPr lang="en-US" sz="2000" dirty="0" smtClean="0"/>
              <a:t> Aims for comparative performance</a:t>
            </a:r>
          </a:p>
          <a:p>
            <a:pPr>
              <a:buFont typeface="Arial" pitchFamily="34" charset="0"/>
              <a:buChar char="•"/>
            </a:pPr>
            <a:r>
              <a:rPr lang="en-US" sz="2000" dirty="0" smtClean="0"/>
              <a:t> Has computational cost constrains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Compression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Bucila</a:t>
            </a:r>
            <a:r>
              <a:rPr lang="en-US" dirty="0" smtClean="0"/>
              <a:t> &amp; </a:t>
            </a:r>
            <a:r>
              <a:rPr lang="en-US" dirty="0" err="1" smtClean="0"/>
              <a:t>Caruana</a:t>
            </a:r>
            <a:r>
              <a:rPr lang="en-US" dirty="0" smtClean="0"/>
              <a:t> &amp; </a:t>
            </a:r>
            <a:r>
              <a:rPr lang="en-US" dirty="0" err="1" smtClean="0"/>
              <a:t>Niculescu</a:t>
            </a:r>
            <a:r>
              <a:rPr lang="en-US" dirty="0" smtClean="0"/>
              <a:t>-</a:t>
            </a:r>
            <a:r>
              <a:rPr lang="en-US" dirty="0" err="1" smtClean="0"/>
              <a:t>Mizil</a:t>
            </a:r>
            <a:r>
              <a:rPr lang="en-US" dirty="0" smtClean="0"/>
              <a:t> “ Model Compression” – KDD 2006</a:t>
            </a:r>
          </a:p>
          <a:p>
            <a:r>
              <a:rPr lang="en-US" dirty="0" smtClean="0"/>
              <a:t>Idea:</a:t>
            </a:r>
          </a:p>
          <a:p>
            <a:pPr lvl="1">
              <a:spcBef>
                <a:spcPts val="600"/>
              </a:spcBef>
            </a:pPr>
            <a:r>
              <a:rPr lang="en-US" dirty="0" smtClean="0"/>
              <a:t>Ensemble methods are the most powerful classifiers</a:t>
            </a:r>
          </a:p>
          <a:p>
            <a:pPr lvl="2">
              <a:spcBef>
                <a:spcPts val="600"/>
              </a:spcBef>
            </a:pPr>
            <a:r>
              <a:rPr lang="en-US" dirty="0" smtClean="0"/>
              <a:t>Ex:  bagging [2], boosting[14], random forests[3</a:t>
            </a:r>
            <a:r>
              <a:rPr lang="en-US" dirty="0" smtClean="0"/>
              <a:t>], Bayesian </a:t>
            </a:r>
            <a:r>
              <a:rPr lang="en-US" dirty="0" smtClean="0"/>
              <a:t>averaging [9] and stacking [17]</a:t>
            </a:r>
          </a:p>
          <a:p>
            <a:pPr lvl="2">
              <a:spcBef>
                <a:spcPts val="600"/>
              </a:spcBef>
            </a:pPr>
            <a:r>
              <a:rPr lang="en-US" dirty="0" smtClean="0"/>
              <a:t>(Hinton, 2015): Almost every challenge is won by an ensemble</a:t>
            </a:r>
          </a:p>
          <a:p>
            <a:pPr lvl="1">
              <a:spcBef>
                <a:spcPts val="600"/>
              </a:spcBef>
            </a:pPr>
            <a:r>
              <a:rPr lang="en-US" dirty="0" smtClean="0"/>
              <a:t> Ensemble takes a lot of resources to store and run</a:t>
            </a:r>
          </a:p>
          <a:p>
            <a:pPr lvl="1">
              <a:spcBef>
                <a:spcPts val="600"/>
              </a:spcBef>
            </a:pPr>
            <a:r>
              <a:rPr lang="en-US" dirty="0" smtClean="0"/>
              <a:t>“Compress the function that is learned by a complex model in to a much smaller, faster model that has comparable performance”. Learn to </a:t>
            </a:r>
            <a:r>
              <a:rPr lang="en-US" b="1" i="1" dirty="0" smtClean="0">
                <a:solidFill>
                  <a:srgbClr val="C00000"/>
                </a:solidFill>
              </a:rPr>
              <a:t>mimic</a:t>
            </a:r>
            <a:endParaRPr lang="en-US" dirty="0" smtClean="0"/>
          </a:p>
          <a:p>
            <a:pPr lvl="1">
              <a:spcBef>
                <a:spcPts val="600"/>
              </a:spcBef>
            </a:pPr>
            <a:r>
              <a:rPr lang="en-US" dirty="0" smtClean="0"/>
              <a:t>Why:  “neural nets are universal </a:t>
            </a:r>
            <a:r>
              <a:rPr lang="en-US" dirty="0" err="1" smtClean="0"/>
              <a:t>approximators</a:t>
            </a:r>
            <a:r>
              <a:rPr lang="en-US" dirty="0" smtClean="0"/>
              <a:t>: given enough training data, and a large enough hidden layer, a neural net can approximate any function to arbitrary </a:t>
            </a:r>
            <a:r>
              <a:rPr lang="en-US" dirty="0" smtClean="0"/>
              <a:t>precision”</a:t>
            </a:r>
            <a:endParaRPr lang="en-US" dirty="0" smtClean="0"/>
          </a:p>
          <a:p>
            <a:pPr lvl="1"/>
            <a:endParaRPr lang="en-US" dirty="0" smtClean="0"/>
          </a:p>
          <a:p>
            <a:pPr lvl="1"/>
            <a:endParaRPr lang="en-US" dirty="0" smtClean="0"/>
          </a:p>
          <a:p>
            <a:pPr lvl="2"/>
            <a:endParaRPr lang="en-US" dirty="0"/>
          </a:p>
        </p:txBody>
      </p:sp>
      <p:sp>
        <p:nvSpPr>
          <p:cNvPr id="5" name="Rectangle 4"/>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sz="quarter" idx="1"/>
          </p:nvPr>
        </p:nvSpPr>
        <p:spPr/>
        <p:txBody>
          <a:bodyPr>
            <a:normAutofit/>
          </a:bodyPr>
          <a:lstStyle/>
          <a:p>
            <a:r>
              <a:rPr lang="en-US" dirty="0" smtClean="0"/>
              <a:t>Procedure:</a:t>
            </a:r>
          </a:p>
          <a:p>
            <a:pPr marL="777240" lvl="1" indent="-457200">
              <a:buFont typeface="+mj-lt"/>
              <a:buAutoNum type="arabicPeriod"/>
            </a:pPr>
            <a:r>
              <a:rPr lang="en-US" dirty="0" smtClean="0"/>
              <a:t>Use the Ensemble (Teacher) to label a large enough data set</a:t>
            </a:r>
          </a:p>
          <a:p>
            <a:pPr marL="777240" lvl="1" indent="-457200">
              <a:buFont typeface="+mj-lt"/>
              <a:buAutoNum type="arabicPeriod"/>
            </a:pPr>
            <a:r>
              <a:rPr lang="en-US" dirty="0" smtClean="0"/>
              <a:t>Train the mimic model (student) using the teacher labeled data </a:t>
            </a:r>
          </a:p>
          <a:p>
            <a:r>
              <a:rPr lang="en-US" dirty="0" smtClean="0"/>
              <a:t>Result: </a:t>
            </a:r>
          </a:p>
          <a:p>
            <a:pPr lvl="1"/>
            <a:r>
              <a:rPr lang="en-US" dirty="0" smtClean="0"/>
              <a:t>a neural net that makes predictions similar to the ensemble, and which performs much better than a neural net trained on the original training set.</a:t>
            </a:r>
          </a:p>
          <a:p>
            <a:pPr marL="284163" indent="-239713"/>
            <a:endParaRPr lang="en-US" dirty="0" smtClean="0"/>
          </a:p>
          <a:p>
            <a:r>
              <a:rPr lang="en-US" dirty="0" smtClean="0"/>
              <a:t>The critical point – </a:t>
            </a:r>
            <a:r>
              <a:rPr lang="en-US" b="1" dirty="0" smtClean="0">
                <a:solidFill>
                  <a:srgbClr val="C00000"/>
                </a:solidFill>
              </a:rPr>
              <a:t>get enough data</a:t>
            </a:r>
            <a:endParaRPr lang="en-US" b="1" dirty="0">
              <a:solidFill>
                <a:srgbClr val="C00000"/>
              </a:solidFill>
            </a:endParaRPr>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Enough Data!</a:t>
            </a:r>
            <a:endParaRPr lang="en-US" dirty="0"/>
          </a:p>
        </p:txBody>
      </p:sp>
      <p:sp>
        <p:nvSpPr>
          <p:cNvPr id="3" name="Content Placeholder 2"/>
          <p:cNvSpPr>
            <a:spLocks noGrp="1"/>
          </p:cNvSpPr>
          <p:nvPr>
            <p:ph sz="quarter" idx="1"/>
          </p:nvPr>
        </p:nvSpPr>
        <p:spPr/>
        <p:txBody>
          <a:bodyPr>
            <a:normAutofit/>
          </a:bodyPr>
          <a:lstStyle/>
          <a:p>
            <a:r>
              <a:rPr lang="en-US" dirty="0" smtClean="0"/>
              <a:t>If possible collect unlabelled data</a:t>
            </a:r>
          </a:p>
          <a:p>
            <a:pPr lvl="1"/>
            <a:r>
              <a:rPr lang="en-US" dirty="0" smtClean="0"/>
              <a:t>For images the solution is straight-forward</a:t>
            </a:r>
            <a:endParaRPr lang="en-US" dirty="0" smtClean="0"/>
          </a:p>
          <a:p>
            <a:r>
              <a:rPr lang="en-US" dirty="0" smtClean="0"/>
              <a:t>Otherwise generate synthetic data:</a:t>
            </a:r>
          </a:p>
          <a:p>
            <a:pPr lvl="1"/>
            <a:r>
              <a:rPr lang="en-US" dirty="0" smtClean="0"/>
              <a:t>The synthetic distribution should be very similar to the true distribution</a:t>
            </a:r>
          </a:p>
          <a:p>
            <a:r>
              <a:rPr lang="en-US" dirty="0" smtClean="0"/>
              <a:t>Alternatives:</a:t>
            </a:r>
          </a:p>
          <a:p>
            <a:pPr marL="777240" lvl="1" indent="-457200">
              <a:buFont typeface="+mj-lt"/>
              <a:buAutoNum type="arabicPeriod"/>
            </a:pPr>
            <a:r>
              <a:rPr lang="en-US" dirty="0" smtClean="0"/>
              <a:t>Random</a:t>
            </a:r>
          </a:p>
          <a:p>
            <a:pPr marL="777240" lvl="1" indent="-457200">
              <a:buFont typeface="+mj-lt"/>
              <a:buAutoNum type="arabicPeriod"/>
            </a:pPr>
            <a:r>
              <a:rPr lang="en-US" dirty="0" smtClean="0"/>
              <a:t>NBE</a:t>
            </a:r>
          </a:p>
          <a:p>
            <a:pPr marL="777240" lvl="1" indent="-457200">
              <a:buFont typeface="+mj-lt"/>
              <a:buAutoNum type="arabicPeriod"/>
            </a:pPr>
            <a:r>
              <a:rPr lang="en-US" dirty="0" smtClean="0"/>
              <a:t>MUNGE (their proposal)</a:t>
            </a:r>
          </a:p>
          <a:p>
            <a:pPr marL="777240" lvl="1" indent="-457200">
              <a:buFont typeface="+mj-lt"/>
              <a:buAutoNum type="arabicPeriod"/>
            </a:pPr>
            <a:endParaRPr lang="en-US" dirty="0"/>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and NBE</a:t>
            </a:r>
            <a:endParaRPr lang="en-US" dirty="0"/>
          </a:p>
        </p:txBody>
      </p:sp>
      <p:sp>
        <p:nvSpPr>
          <p:cNvPr id="3" name="Content Placeholder 2"/>
          <p:cNvSpPr>
            <a:spLocks noGrp="1"/>
          </p:cNvSpPr>
          <p:nvPr>
            <p:ph sz="quarter" idx="1"/>
          </p:nvPr>
        </p:nvSpPr>
        <p:spPr/>
        <p:txBody>
          <a:bodyPr/>
          <a:lstStyle/>
          <a:p>
            <a:r>
              <a:rPr lang="en-US" dirty="0" smtClean="0"/>
              <a:t>Random:</a:t>
            </a:r>
          </a:p>
          <a:p>
            <a:pPr lvl="1"/>
            <a:r>
              <a:rPr lang="en-US" dirty="0" smtClean="0"/>
              <a:t>Generate data for each attribute independently</a:t>
            </a:r>
          </a:p>
          <a:p>
            <a:pPr lvl="1"/>
            <a:r>
              <a:rPr lang="en-US" dirty="0" smtClean="0"/>
              <a:t>Compute the marginal distribution from the true data</a:t>
            </a:r>
          </a:p>
          <a:p>
            <a:pPr lvl="1"/>
            <a:r>
              <a:rPr lang="en-US" dirty="0" smtClean="0"/>
              <a:t>Ensure that the random data follows the marginal distribution</a:t>
            </a:r>
          </a:p>
          <a:p>
            <a:pPr lvl="2"/>
            <a:r>
              <a:rPr lang="en-US" b="1" dirty="0" smtClean="0">
                <a:solidFill>
                  <a:srgbClr val="7030A0"/>
                </a:solidFill>
              </a:rPr>
              <a:t>Conditional structure is lost</a:t>
            </a:r>
          </a:p>
          <a:p>
            <a:r>
              <a:rPr lang="en-US" dirty="0" smtClean="0"/>
              <a:t>NBE – Naïve </a:t>
            </a:r>
            <a:r>
              <a:rPr lang="en-US" dirty="0" err="1" smtClean="0"/>
              <a:t>Bayes</a:t>
            </a:r>
            <a:r>
              <a:rPr lang="en-US" dirty="0" smtClean="0"/>
              <a:t> estimator</a:t>
            </a:r>
          </a:p>
          <a:p>
            <a:pPr lvl="1"/>
            <a:r>
              <a:rPr lang="en-US" dirty="0" smtClean="0"/>
              <a:t>Use NBE to get the joint distribution of the data</a:t>
            </a:r>
          </a:p>
          <a:p>
            <a:pPr lvl="1"/>
            <a:r>
              <a:rPr lang="en-US" dirty="0" smtClean="0"/>
              <a:t>Get random samples according to the joint</a:t>
            </a:r>
          </a:p>
          <a:p>
            <a:pPr lvl="2"/>
            <a:r>
              <a:rPr lang="en-US" b="1" dirty="0" smtClean="0">
                <a:solidFill>
                  <a:srgbClr val="7030A0"/>
                </a:solidFill>
              </a:rPr>
              <a:t>Probably is hard to get accuracy</a:t>
            </a:r>
            <a:endParaRPr lang="en-US" b="1" dirty="0">
              <a:solidFill>
                <a:srgbClr val="7030A0"/>
              </a:solidFill>
            </a:endParaRPr>
          </a:p>
        </p:txBody>
      </p:sp>
      <p:sp>
        <p:nvSpPr>
          <p:cNvPr id="4" name="Rectangle 3"/>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MUNGE</a:t>
            </a:r>
            <a:endParaRPr lang="en-US" dirty="0"/>
          </a:p>
        </p:txBody>
      </p:sp>
      <p:sp>
        <p:nvSpPr>
          <p:cNvPr id="3" name="Content Placeholder 2"/>
          <p:cNvSpPr>
            <a:spLocks noGrp="1"/>
          </p:cNvSpPr>
          <p:nvPr>
            <p:ph sz="quarter" idx="1"/>
          </p:nvPr>
        </p:nvSpPr>
        <p:spPr>
          <a:xfrm>
            <a:off x="5715000" y="1447800"/>
            <a:ext cx="2971800" cy="4572000"/>
          </a:xfrm>
        </p:spPr>
        <p:txBody>
          <a:bodyPr/>
          <a:lstStyle/>
          <a:p>
            <a:pPr>
              <a:buNone/>
            </a:pPr>
            <a:r>
              <a:rPr lang="en-US" dirty="0" smtClean="0"/>
              <a:t>Linear interpolation on a randomized grid between closest neighbors from the training set.</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838200"/>
            <a:ext cx="4743450" cy="5143500"/>
          </a:xfrm>
          <a:prstGeom prst="rect">
            <a:avLst/>
          </a:prstGeom>
          <a:noFill/>
          <a:ln w="9525">
            <a:noFill/>
            <a:miter lim="800000"/>
            <a:headEnd/>
            <a:tailEnd/>
          </a:ln>
          <a:effectLst/>
        </p:spPr>
      </p:pic>
      <p:sp>
        <p:nvSpPr>
          <p:cNvPr id="5" name="Rectangle 4"/>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2050" name="Picture 2"/>
          <p:cNvPicPr>
            <a:picLocks noChangeAspect="1" noChangeArrowheads="1"/>
          </p:cNvPicPr>
          <p:nvPr/>
        </p:nvPicPr>
        <p:blipFill>
          <a:blip r:embed="rId2"/>
          <a:srcRect/>
          <a:stretch>
            <a:fillRect/>
          </a:stretch>
        </p:blipFill>
        <p:spPr bwMode="auto">
          <a:xfrm>
            <a:off x="838200" y="1447800"/>
            <a:ext cx="3428407" cy="2362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362164" y="2362200"/>
            <a:ext cx="4269036" cy="3048000"/>
          </a:xfrm>
          <a:prstGeom prst="rect">
            <a:avLst/>
          </a:prstGeom>
          <a:noFill/>
          <a:ln w="9525">
            <a:noFill/>
            <a:miter lim="800000"/>
            <a:headEnd/>
            <a:tailEnd/>
          </a:ln>
          <a:effectLst/>
        </p:spPr>
      </p:pic>
      <p:sp>
        <p:nvSpPr>
          <p:cNvPr id="5" name="Rectangle 4"/>
          <p:cNvSpPr/>
          <p:nvPr/>
        </p:nvSpPr>
        <p:spPr>
          <a:xfrm>
            <a:off x="1219200" y="6019800"/>
            <a:ext cx="7543800" cy="369332"/>
          </a:xfrm>
          <a:prstGeom prst="rect">
            <a:avLst/>
          </a:prstGeom>
        </p:spPr>
        <p:txBody>
          <a:bodyPr wrap="square">
            <a:spAutoFit/>
          </a:bodyPr>
          <a:lstStyle/>
          <a:p>
            <a:pPr algn="r"/>
            <a:r>
              <a:rPr lang="en-US" dirty="0" err="1" smtClean="0"/>
              <a:t>Bucila</a:t>
            </a:r>
            <a:r>
              <a:rPr lang="en-US" dirty="0" smtClean="0"/>
              <a:t> et al.“ Model Compression”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433</TotalTime>
  <Words>1209</Words>
  <Application>Microsoft Office PowerPoint</Application>
  <PresentationFormat>On-screen Show (4:3)</PresentationFormat>
  <Paragraphs>176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Compressing DNN and Shallow vs Deep</vt:lpstr>
      <vt:lpstr>Why?</vt:lpstr>
      <vt:lpstr>General Notes</vt:lpstr>
      <vt:lpstr>Model Compression</vt:lpstr>
      <vt:lpstr>How</vt:lpstr>
      <vt:lpstr>Get Enough Data!</vt:lpstr>
      <vt:lpstr>Random and NBE</vt:lpstr>
      <vt:lpstr>MUNGE</vt:lpstr>
      <vt:lpstr>Results</vt:lpstr>
      <vt:lpstr>Going to Deep networks</vt:lpstr>
      <vt:lpstr>Procedure</vt:lpstr>
      <vt:lpstr>Training</vt:lpstr>
      <vt:lpstr>Speed-up</vt:lpstr>
      <vt:lpstr>Experiment on TIMIT</vt:lpstr>
      <vt:lpstr>Experiment on CIFAR-10</vt:lpstr>
      <vt:lpstr>Why mimicking is better than scratch</vt:lpstr>
      <vt:lpstr>Redoing in 2016</vt:lpstr>
      <vt:lpstr>Results</vt:lpstr>
      <vt:lpstr>Dark knowledge and distillation</vt:lpstr>
      <vt:lpstr>Procedure</vt:lpstr>
      <vt:lpstr>Results MNIST</vt:lpstr>
      <vt:lpstr>Results – Speech ASR</vt:lpstr>
      <vt:lpstr>Results- JFT</vt:lpstr>
      <vt:lpstr>Dark knowledge</vt:lpstr>
      <vt:lpstr>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Compressing DNN and Shallow vs Deep</dc:title>
  <dc:creator>CF</dc:creator>
  <cp:lastModifiedBy>CF</cp:lastModifiedBy>
  <cp:revision>46</cp:revision>
  <dcterms:created xsi:type="dcterms:W3CDTF">2016-11-12T14:48:41Z</dcterms:created>
  <dcterms:modified xsi:type="dcterms:W3CDTF">2016-11-15T06:24:53Z</dcterms:modified>
</cp:coreProperties>
</file>