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Dosis"/>
      <p:regular r:id="rId60"/>
      <p:bold r:id="rId61"/>
    </p:embeddedFont>
    <p:embeddedFont>
      <p:font typeface="Ralew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-regular.fntdata"/><Relationship Id="rId61" Type="http://schemas.openxmlformats.org/officeDocument/2006/relationships/font" Target="fonts/Dosis-bold.fntdata"/><Relationship Id="rId20" Type="http://schemas.openxmlformats.org/officeDocument/2006/relationships/slide" Target="slides/slide16.xml"/><Relationship Id="rId64" Type="http://schemas.openxmlformats.org/officeDocument/2006/relationships/font" Target="fonts/Raleway-italic.fntdata"/><Relationship Id="rId63" Type="http://schemas.openxmlformats.org/officeDocument/2006/relationships/font" Target="fonts/Raleway-bold.fntdata"/><Relationship Id="rId22" Type="http://schemas.openxmlformats.org/officeDocument/2006/relationships/slide" Target="slides/slide18.xml"/><Relationship Id="rId66" Type="http://schemas.openxmlformats.org/officeDocument/2006/relationships/font" Target="fonts/Lato-regular.fntdata"/><Relationship Id="rId21" Type="http://schemas.openxmlformats.org/officeDocument/2006/relationships/slide" Target="slides/slide17.xml"/><Relationship Id="rId65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68" Type="http://schemas.openxmlformats.org/officeDocument/2006/relationships/font" Target="fonts/Lato-italic.fntdata"/><Relationship Id="rId23" Type="http://schemas.openxmlformats.org/officeDocument/2006/relationships/slide" Target="slides/slide19.xml"/><Relationship Id="rId67" Type="http://schemas.openxmlformats.org/officeDocument/2006/relationships/font" Target="fonts/Lato-bold.fntdata"/><Relationship Id="rId60" Type="http://schemas.openxmlformats.org/officeDocument/2006/relationships/font" Target="fonts/Dosis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0942e99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9f0942e9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9f0942e995_0_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f0942e995_0_5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f0942e99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0942e9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f0942e995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0942e99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f0942e995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0942e9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9f0942e995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0942e9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f0942e995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f0942e9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f0942e995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f0942e99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9f0942e995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f0942e99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9f0942e995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f0942e99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9f0942e995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f0942e9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9f0942e99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f0942e99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9f0942e995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f0942e9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9f0942e995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f0942e99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9f0942e995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f0942e99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9f0942e995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f0942e99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9f0942e995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0942e9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9f0942e99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f0942e99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9f0942e995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f0942e99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9f0942e995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0942e9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9f0942e995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f0942e99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9f0942e995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f0942e9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9f0942e995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f0942e99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9f0942e995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f0942e99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9f0942e995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f0942e99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9f0942e995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f0942e99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9f0942e995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f0942e99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9f0942e995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f0942e99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9f0942e995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f0942e9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9f0942e995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f0942e99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9f0942e995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0942e995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0942e99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f0942e9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9f0942e995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f0942e9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9f0942e995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f0942e9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9f0942e995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f0942e99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9f0942e995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f0942e99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9f0942e995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f0942e99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9f0942e995_0_2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0942e995_0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0942e99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0942e9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9f0942e99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0942e9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f0942e995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0942e9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9f0942e995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 color background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baeldung.com/java-optional" TargetMode="External"/><Relationship Id="rId4" Type="http://schemas.openxmlformats.org/officeDocument/2006/relationships/hyperlink" Target="https://www.baeldung.com/java-8-lambda-expressions-tips" TargetMode="External"/><Relationship Id="rId5" Type="http://schemas.openxmlformats.org/officeDocument/2006/relationships/hyperlink" Target="https://www.baeldung.com/java-stream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746650" y="706175"/>
            <a:ext cx="66189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 sz="3600"/>
              <a:t>Functional Programming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 sz="3600"/>
              <a:t>Optional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 sz="3600"/>
              <a:t>Stream API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Anonymous class vs </a:t>
            </a:r>
            <a:r>
              <a:rPr lang="en-GB" sz="2400"/>
              <a:t>Lambda</a:t>
            </a:r>
            <a:endParaRPr sz="2400"/>
          </a:p>
        </p:txBody>
      </p:sp>
      <p:sp>
        <p:nvSpPr>
          <p:cNvPr id="147" name="Google Shape;147;p19"/>
          <p:cNvSpPr txBox="1"/>
          <p:nvPr/>
        </p:nvSpPr>
        <p:spPr>
          <a:xfrm>
            <a:off x="481250" y="2111775"/>
            <a:ext cx="7972500" cy="11682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oldSchool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input.toLowerCase();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81250" y="3890800"/>
            <a:ext cx="7972500" cy="69840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newSchool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input -&gt; input.toLowerCase();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newerSchool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::toLowerCase;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81250" y="1215791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Anonymous class vs Lambda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93700" y="1373600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cars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Car(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"ZAZ"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Car(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Car(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"Bentley"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Car(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o1,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o1.name().compareTo(o2.name());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(o1, o2) -&gt; o1.name().compareTo(o2.name()));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comparing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::name));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[Car[name=BMW], Car[name=Bentley], Car[name=Volkswagen], Car[name=ZAZ]]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93775" y="3472625"/>
            <a:ext cx="5327700" cy="31350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893700" y="3909925"/>
            <a:ext cx="5327700" cy="31350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93775" y="1892575"/>
            <a:ext cx="5327700" cy="14184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Accessibility</a:t>
            </a:r>
            <a:endParaRPr sz="2400"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893700" y="1215800"/>
            <a:ext cx="7808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Lambda expressions can access: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/>
              <a:t>static variables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/>
              <a:t>instance variables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/>
              <a:t>effectively final method parameters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/>
              <a:t>effectively final local variables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/>
              <a:t>does not allow checked exceptions (if not declared in the interface signature)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Method reference</a:t>
            </a:r>
            <a:endParaRPr sz="24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➔"/>
            </a:pPr>
            <a:r>
              <a:rPr lang="en-GB"/>
              <a:t>Sometimes a lambda expression does nothing but call an existing method. In those cases, it's often clearer to refer to the existing method by name.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➔"/>
            </a:pPr>
            <a:r>
              <a:rPr lang="en-GB"/>
              <a:t>A method reference is the shorthand syntax to a lambda expression that executes just one method.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Method reference</a:t>
            </a:r>
            <a:endParaRPr sz="24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93700" y="1215806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b="1" lang="en-GB" sz="1400"/>
              <a:t>Reference to a </a:t>
            </a:r>
            <a:r>
              <a:rPr b="1" lang="en-GB" sz="1400" u="sng"/>
              <a:t>static method</a:t>
            </a:r>
            <a:endParaRPr sz="1400" u="sng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AnimalFactory::newAnimal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b="1" lang="en-GB" sz="1400"/>
              <a:t>Reference to an </a:t>
            </a:r>
            <a:r>
              <a:rPr b="1" lang="en-GB" sz="1400" u="sng"/>
              <a:t>instance method</a:t>
            </a:r>
            <a:r>
              <a:rPr b="1" lang="en-GB" sz="1400"/>
              <a:t> of a particular object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zoo::addAnimal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b="1" lang="en-GB" sz="1400"/>
              <a:t>Reference to an </a:t>
            </a:r>
            <a:r>
              <a:rPr b="1" lang="en-GB" sz="1400" u="sng"/>
              <a:t>instance method of an arbitrary object</a:t>
            </a:r>
            <a:r>
              <a:rPr b="1" lang="en-GB" sz="1400"/>
              <a:t> of a particular type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Animal::getPawsCount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b="1" lang="en-GB" sz="1400"/>
              <a:t>Reference to a </a:t>
            </a:r>
            <a:r>
              <a:rPr b="1" lang="en-GB" sz="1400" u="sng"/>
              <a:t>constructor</a:t>
            </a:r>
            <a:endParaRPr sz="1400" u="sng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/>
              <a:t>Animal::new</a:t>
            </a:r>
            <a:endParaRPr sz="1400"/>
          </a:p>
        </p:txBody>
      </p:sp>
      <p:sp>
        <p:nvSpPr>
          <p:cNvPr id="180" name="Google Shape;180;p23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Static method reference</a:t>
            </a:r>
            <a:endParaRPr sz="2400"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StudentUtils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isGraduated(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&gt;=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filterGraduated(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List&lt;Integer&gt; scores,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Predicate&lt;Integer&gt; predicate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List&lt;Integer&gt; result =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scores)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(p.test(i))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result.add(i);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187" name="Google Shape;187;p24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Static method reference</a:t>
            </a:r>
            <a:endParaRPr sz="2400"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893699" y="1215788"/>
            <a:ext cx="8250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list = Arrays.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40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Predicate&lt;Integer&gt;()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test(Integer score)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StudentUtils.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(score);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i -&gt; StudentUtils.</a:t>
            </a:r>
            <a: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(i)); </a:t>
            </a:r>
            <a:b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result = filterGraduated(list, StudentUtils::</a:t>
            </a:r>
            <a: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isGraduated</a:t>
            </a: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b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Reference instance method of an object</a:t>
            </a:r>
            <a:endParaRPr sz="2400"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 mechanic =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car =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(car,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Consumer&lt;Car&gt;()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accept(Car c)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mechanic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.fix(c);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(car, c -&gt; mechanic.fix(c)); </a:t>
            </a:r>
            <a:br>
              <a:rPr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1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(car, mechanic::fix); 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execute(Car car, Consumer&lt;Car&gt; c)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c.accept(car);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/>
          </a:p>
        </p:txBody>
      </p:sp>
      <p:sp>
        <p:nvSpPr>
          <p:cNvPr id="201" name="Google Shape;201;p26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735701" y="2050178"/>
            <a:ext cx="2514600" cy="157050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None/>
            </a:pP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Mechanic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fix(Car c) {…}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None/>
            </a:pPr>
            <a:r>
              <a:t/>
            </a:r>
            <a:endParaRPr b="1" i="0" sz="12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None/>
            </a:pP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GB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GB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b="0" i="1" lang="en-GB" sz="12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93699" y="358388"/>
            <a:ext cx="738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Instance method of object of a particular type</a:t>
            </a:r>
            <a:endParaRPr sz="2400"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List&lt;Shipment&gt; l =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(l,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Function&lt;Shipment, Double&gt;() {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apply(Shipment s) {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The object</a:t>
            </a: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s.calculateWeight();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The method</a:t>
            </a: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i="1"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(l, s -&gt; s.calculateWeight());</a:t>
            </a:r>
            <a:endParaRPr sz="105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i="1"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en-GB" sz="1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(l, Shipment::calculateWeight);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List&lt;Double&gt; calc(List&lt;Shipment&gt; l, Function&lt;Shipment, Double&gt; f) {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List&lt;Double&gt; results =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l.forEach(s -&gt; </a:t>
            </a:r>
            <a:r>
              <a:rPr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.apply(s)));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results;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/>
          </a:p>
        </p:txBody>
      </p:sp>
      <p:sp>
        <p:nvSpPr>
          <p:cNvPr id="209" name="Google Shape;209;p27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297221" y="1315338"/>
            <a:ext cx="2623200" cy="70920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000"/>
              <a:buFont typeface="Dosis"/>
              <a:buNone/>
            </a:pP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Shipment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calculateWeight() {…}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Reference to a constructor</a:t>
            </a:r>
            <a:endParaRPr sz="24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Supplier()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get() {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None/>
            </a:pPr>
            <a:b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() -&gt; </a:t>
            </a:r>
            <a:r>
              <a:rPr b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ArrayList&lt;String&gt;();</a:t>
            </a:r>
            <a:b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Supplier&lt;List&lt;String&gt;&gt; s = ArrayList::</a:t>
            </a:r>
            <a:r>
              <a:rPr b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 = s.get();</a:t>
            </a:r>
            <a:endParaRPr b="1" sz="1200">
              <a:solidFill>
                <a:srgbClr val="00B050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Functional programming paradigm</a:t>
            </a:r>
            <a:endParaRPr sz="2400"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93699" y="1215788"/>
            <a:ext cx="8141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Style of building the structure and elements of computer programs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Avoiding mutable data, </a:t>
            </a:r>
            <a:r>
              <a:rPr lang="en-GB" sz="1600"/>
              <a:t>changing state, side effects</a:t>
            </a:r>
            <a:r>
              <a:rPr lang="en-GB" sz="1600"/>
              <a:t>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Output value of a function depends only on the arguments that are input to the function;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Function with the same arguments always returns the same result;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Rely on the notion of deferred execution.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Common built-in functional interfaces</a:t>
            </a:r>
            <a:endParaRPr sz="2400"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00" y="1215788"/>
            <a:ext cx="6053852" cy="33287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Supplier</a:t>
            </a:r>
            <a:endParaRPr sz="2400"/>
          </a:p>
        </p:txBody>
      </p:sp>
      <p:sp>
        <p:nvSpPr>
          <p:cNvPr id="230" name="Google Shape;230;p30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47926" y="1215803"/>
            <a:ext cx="21282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3372772" y="1215811"/>
            <a:ext cx="5032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suppl1 = () -&gt;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suppl2 = Car::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suppl3 =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Supplier&lt;Car&gt;()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GB" sz="10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GB" sz="10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get()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println(suppl1.get());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//Car@26275bef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println(suppl1.get());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//Car@7690781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//Car@77eca502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//Car@3246fb96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//Car@2e222612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//Car@61386958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println(suppl1);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//Main$$Lambda$76/0x000000080012d840@73ee04c8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println(suppl2);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//Main$$Lambda$77/0x000000080012dc40@7671cb68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println(suppl3);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//Main$1@49dc7102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Consumer</a:t>
            </a:r>
            <a:endParaRPr sz="2400"/>
          </a:p>
        </p:txBody>
      </p:sp>
      <p:sp>
        <p:nvSpPr>
          <p:cNvPr id="238" name="Google Shape;238;p31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747926" y="1215803"/>
            <a:ext cx="2634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accept(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381936" y="1215803"/>
            <a:ext cx="51906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supplier1 = () -&gt;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Car();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supplier2 = Car::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Consumer&lt;Car&gt; consumer1 = System.</a:t>
            </a:r>
            <a:r>
              <a:rPr b="1" i="1" lang="en-GB" sz="1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Consumer&lt;Car&gt; consumer2 = car -&gt; System.</a:t>
            </a:r>
            <a:r>
              <a:rPr b="1" i="1" lang="en-GB" sz="1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.print(car);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consumer1.accept(supplier1.get());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//Car@14c966a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consumer1.accept(supplier2.get());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//Car@14d3709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consumer2.accept(supplier1.get());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//Car@50df2e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consumer2.accept(supplier2.get());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//Car@181eb93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Predicate</a:t>
            </a:r>
            <a:endParaRPr sz="2400"/>
          </a:p>
        </p:txBody>
      </p:sp>
      <p:sp>
        <p:nvSpPr>
          <p:cNvPr id="246" name="Google Shape;246;p32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747926" y="1215803"/>
            <a:ext cx="2634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isElectric()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3381936" y="1215803"/>
            <a:ext cx="52935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Predicate&lt;Car&gt; predicate1 = car -&gt; car.isElectric();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Predicate&lt;Car&gt; predicate2 = Car::isElectric;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Supplier&lt;Car&gt; supplier = Car::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println(predicate1.test(supplier.get()));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//false        </a:t>
            </a:r>
            <a:endParaRPr b="0" i="1" sz="1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println(predicate2.test(supplier.get()));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//false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Function</a:t>
            </a:r>
            <a:endParaRPr sz="2400"/>
          </a:p>
        </p:txBody>
      </p:sp>
      <p:sp>
        <p:nvSpPr>
          <p:cNvPr id="254" name="Google Shape;254;p33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747926" y="1215803"/>
            <a:ext cx="2417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lang="en-GB" sz="11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apply(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Jam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Jam(Berry berry) {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magic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3391233" y="1215803"/>
            <a:ext cx="48639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Function&lt;Berry,Jam&gt; factory1 = Jam::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Function&lt;Berry,Jam&gt; factory2 = berry -&gt; 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Jam(berry);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println(factory1.apply(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Berry()));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//Jam@1eba861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println(factory2.apply(</a:t>
            </a:r>
            <a:r>
              <a:rPr b="1" i="0" lang="en-GB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Berry())); </a:t>
            </a:r>
            <a: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//Jam@1480cf9</a:t>
            </a:r>
            <a:br>
              <a:rPr b="0" i="1" lang="en-GB" sz="1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/>
              <a:t>Billion-Dollar mistake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Most frequent exception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25" y="1215801"/>
            <a:ext cx="5826751" cy="32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NPE example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25" y="1200150"/>
            <a:ext cx="2190096" cy="184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7001" y="1200150"/>
            <a:ext cx="2368799" cy="153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0075" y="1215788"/>
            <a:ext cx="1460500" cy="168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76" name="Google Shape;27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0848" y="3755938"/>
            <a:ext cx="5689600" cy="83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Attempt 1: Null checks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50" y="1456383"/>
            <a:ext cx="6845300" cy="29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893699" y="358388"/>
            <a:ext cx="8199185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Attempt 2: Multiple Exits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50" y="1335783"/>
            <a:ext cx="68453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Functional interface</a:t>
            </a:r>
            <a:endParaRPr sz="2400"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93700" y="1215800"/>
            <a:ext cx="79995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 u="sng"/>
              <a:t>any interface with one abstract method</a:t>
            </a:r>
            <a:endParaRPr sz="1600" u="sng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i</a:t>
            </a:r>
            <a:r>
              <a:rPr lang="en-GB" sz="1600"/>
              <a:t>ts implementation may be treated as lambda expressions.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unlimited count of default methods 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unlimited count of static methods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unlimited count of private methods</a:t>
            </a:r>
            <a:endParaRPr sz="1600"/>
          </a:p>
        </p:txBody>
      </p:sp>
      <p:sp>
        <p:nvSpPr>
          <p:cNvPr id="81" name="Google Shape;81;p12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/>
              <a:t>Optional — for the rescue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java.util.Optional</a:t>
            </a:r>
            <a:r>
              <a:rPr lang="en-GB"/>
              <a:t> — for the rescue</a:t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893700" y="1144625"/>
            <a:ext cx="79266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-GB" sz="1600"/>
              <a:t>Encapsulates optional values 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Designed to address the problem of dealing with potentially null values in a more concise and safer way</a:t>
            </a:r>
            <a:endParaRPr sz="16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-GB" sz="1600"/>
              <a:t>We can’t easy operate with null, but we can operate with Optional.empty()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Not intended to replace all null references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Design more comprehensible APIs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Forces caller to deal with the absence of a value </a:t>
            </a:r>
            <a:endParaRPr sz="16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9" y="3692343"/>
            <a:ext cx="4352921" cy="119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How to create Optional objects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893700" y="1215788"/>
            <a:ext cx="7716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lang="en-GB" sz="1400"/>
              <a:t>Empty Optional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Optional&lt;T&gt; opt = Optional.empty();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Optional&lt;Phone&gt; phoneOpt = Optional.empty();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Optional from a non-null value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Optional&lt;T&gt; opt = Optional.of(T value);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Optional&lt;Phone&gt; phoneOpt = Optional.of(phone);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Optional from a null value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Optional&lt;T&gt; opt = Optional.ofNullable(T value);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Optional&lt;Phone&gt; phoneOpt = Optional.ofNullable(phone);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893700" y="358388"/>
            <a:ext cx="7656274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Attempt 3: Refactoring with Optional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66" y="1756415"/>
            <a:ext cx="2529618" cy="214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389" y="1756415"/>
            <a:ext cx="3700896" cy="214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3589" y="1754633"/>
            <a:ext cx="2343409" cy="21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893700" y="358388"/>
            <a:ext cx="7656274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Attempt 3: Optional is easy 😈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859" y="1215788"/>
            <a:ext cx="5694281" cy="37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893700" y="358388"/>
            <a:ext cx="7656274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Attempt 4: Optional is easy 😇</a:t>
            </a:r>
            <a:endParaRPr/>
          </a:p>
        </p:txBody>
      </p:sp>
      <p:pic>
        <p:nvPicPr>
          <p:cNvPr descr="Text&#10;&#10;Description automatically generated" id="326" name="Google Shape;3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37" y="1682750"/>
            <a:ext cx="6070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Optional Methods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893699" y="1215788"/>
            <a:ext cx="77898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800"/>
              <a:buNone/>
            </a:pP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isPresent();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isEmpty();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ifPresent(Consumer&lt;?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action);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ifPresentOrElse(Consumer&lt;?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action, Runnable emptyAction);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filter(Predicate&lt;?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predicate);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Optional&lt;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map(Function&lt;?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mapper);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Optional&lt;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flatMap(Function&lt;?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mapper);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or(Supplier&lt;?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supplier);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stream();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orElse(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orElseGet(Supplier&lt;?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supplier);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orElseThrow();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Throwable&gt;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orElseThrow(Supplier&lt;?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exceptionSupplier) </a:t>
            </a:r>
            <a:r>
              <a:rPr b="1" lang="en-GB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GB" sz="11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6774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Optional Summary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893700" y="1215800"/>
            <a:ext cx="7385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Null references have been historically introduced to </a:t>
            </a:r>
            <a:r>
              <a:rPr lang="en-GB" sz="1500"/>
              <a:t>indicate</a:t>
            </a:r>
            <a:r>
              <a:rPr lang="en-GB" sz="1500"/>
              <a:t> absence of value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Optional has been introduced to model presence or absence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Can create Optional objects using factory methods: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Optional.empty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Optional.of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◆"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Optional.ofNullable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Optional supports methods suited for functional programming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Using Optional forces callers to actively deal with potential absences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➔"/>
            </a:pPr>
            <a:r>
              <a:rPr lang="en-GB" sz="1500"/>
              <a:t>Optional can help you design better APIs 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GB" sz="2400"/>
              <a:t>Stream API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</a:t>
            </a:r>
            <a:endParaRPr sz="2400"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893700" y="1215800"/>
            <a:ext cx="73524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Stream — a sequence of data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Stream pipeline </a:t>
            </a:r>
            <a:r>
              <a:rPr lang="en-GB" sz="1600"/>
              <a:t>—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operations that run on a stream to produce a result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Finite and </a:t>
            </a:r>
            <a:r>
              <a:rPr lang="en-GB" sz="1600"/>
              <a:t>i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nfinite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Lazy evaluated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Parallel / sequential</a:t>
            </a:r>
            <a:endParaRPr sz="1600"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Not reusable</a:t>
            </a:r>
            <a:endParaRPr sz="1600"/>
          </a:p>
        </p:txBody>
      </p:sp>
      <p:sp>
        <p:nvSpPr>
          <p:cNvPr id="350" name="Google Shape;350;p48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Functional interface </a:t>
            </a:r>
            <a:endParaRPr sz="2400"/>
          </a:p>
        </p:txBody>
      </p:sp>
      <p:sp>
        <p:nvSpPr>
          <p:cNvPr id="87" name="Google Shape;87;p13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93700" y="1215791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b="0" i="0" lang="en-GB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br>
              <a:rPr b="0" i="0" lang="en-GB" sz="12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Speakable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say();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someStatic()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GB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static..."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default void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someDefault()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GB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default..."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somePrivate() {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GB" sz="12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 private..."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</a:t>
            </a:r>
            <a:endParaRPr sz="2400"/>
          </a:p>
        </p:txBody>
      </p:sp>
      <p:sp>
        <p:nvSpPr>
          <p:cNvPr id="356" name="Google Shape;356;p49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java stream" id="357" name="Google Shape;3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836" y="1270953"/>
            <a:ext cx="3588328" cy="358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parts</a:t>
            </a:r>
            <a:endParaRPr sz="2400"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Source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Intermediate operations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Terminal operation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50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20" y="3149738"/>
            <a:ext cx="5340558" cy="67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to Obtain a Stream (source)</a:t>
            </a:r>
            <a:endParaRPr sz="2400"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.stream();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fromListParallel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.parallelStream();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fromElements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ints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fromArray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fromArray2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randoms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oddNumbers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 -&gt; n + </a:t>
            </a:r>
            <a:r>
              <a:rPr lang="en-GB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intermediate operations</a:t>
            </a:r>
            <a:endParaRPr sz="2400"/>
          </a:p>
        </p:txBody>
      </p:sp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893700" y="1215788"/>
            <a:ext cx="7964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return a new stream that contains elements that match its predicate.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transform the elements in a stream using the provided </a:t>
            </a:r>
            <a:r>
              <a:rPr b="1" i="1" lang="en-GB" sz="1400">
                <a:latin typeface="Lato"/>
                <a:ea typeface="Lato"/>
                <a:cs typeface="Lato"/>
                <a:sym typeface="Lato"/>
              </a:rPr>
              <a:t>java.util.function.Function</a:t>
            </a:r>
            <a:endParaRPr b="1" i="1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flatMap()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transform each element into zero or more elements by a way of another stream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peek()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allows to peek into the stream before an action is encountered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find unique elements in a stream according to their .equals() behavior.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return a stream sorted according to natural order (or passed comparator)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limit()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limit the number or truncate elements to be processed in the stream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skip() 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- skip the start elements to be processed in the stream</a:t>
            </a:r>
            <a:endParaRPr sz="1400"/>
          </a:p>
        </p:txBody>
      </p:sp>
      <p:sp>
        <p:nvSpPr>
          <p:cNvPr id="379" name="Google Shape;379;p52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intermediate operations</a:t>
            </a:r>
            <a:endParaRPr sz="2400"/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numbers = () -&gt; Stream.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filter(num -&gt; num &gt; </a:t>
            </a:r>
            <a:r>
              <a:rPr b="1"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4]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map(num -&gt; num * </a:t>
            </a:r>
            <a:r>
              <a:rPr b="1"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[10, 8, 2, 6]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peek(System.</a:t>
            </a:r>
            <a:r>
              <a:rPr b="1" i="1" lang="en-GB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1, 3]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distinct().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1, 3]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sorted().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[1, 3, 4, 5]</a:t>
            </a:r>
            <a:b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limit(</a:t>
            </a:r>
            <a:r>
              <a:rPr b="1" lang="en-GB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[5, 4, 1]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</a:t>
            </a: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skip(2).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[1, 3]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terminal operations</a:t>
            </a:r>
            <a:endParaRPr sz="2400"/>
          </a:p>
        </p:txBody>
      </p:sp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893700" y="1215800"/>
            <a:ext cx="7344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allMatch()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check every element in the stream and find out if it matches the predicate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anyMatch()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out whether at least one of the elements in the stream matches a given predicate.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noneMatch()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if no elements in the stream match the specified predicate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convert the stream into some other container such as a list.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count()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the number of elements in the stream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findAny()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any element in a given stream.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findFirst()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the first element in the stream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forEach()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perform an action for each element in the stream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min()/max()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find the minimum or maximum of a stream</a:t>
            </a:r>
            <a:endParaRPr sz="1200"/>
          </a:p>
          <a:p>
            <a:pPr indent="-3048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-GB" sz="12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- combine the stream elements into one using a </a:t>
            </a:r>
            <a:r>
              <a:rPr b="1" i="1" lang="en-GB" sz="1200">
                <a:latin typeface="Lato"/>
                <a:ea typeface="Lato"/>
                <a:cs typeface="Lato"/>
                <a:sym typeface="Lato"/>
              </a:rPr>
              <a:t>BinaryOperator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terminal operations</a:t>
            </a:r>
            <a:endParaRPr sz="2400"/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893700" y="1215800"/>
            <a:ext cx="7722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numbers = () -&gt; Stream.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.allMatch(n -&gt; n &gt; </a:t>
            </a: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.anyMatch(n -&gt; n &gt; </a:t>
            </a: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.noneMatch(n -&gt; n &gt; </a:t>
            </a: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numbers.get().map(n -&gt; n * n)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[25, 16, 1, 9]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numbers.get().map(n -&gt; n * n)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collect(Collectors.toSet())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.findAny()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.findFirst()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.forEach(System.</a:t>
            </a:r>
            <a:r>
              <a:rPr b="1" i="1" lang="en-GB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::println)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5 4 1 3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.max(</a:t>
            </a:r>
            <a:r>
              <a:rPr b="1"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comparingInt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-&gt; n))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Optional[5]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numbers.get()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2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(n1, n2) -&gt; n1 + n2))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Optional[13]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example</a:t>
            </a:r>
            <a:endParaRPr sz="2400"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893700" y="1215788"/>
            <a:ext cx="78642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Collection&lt;String&gt; candidates = Arrays.</a:t>
            </a:r>
            <a:r>
              <a:rPr i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"Simon"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"Julia"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"Robert"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saints = </a:t>
            </a:r>
            <a:r>
              <a:rPr lang="en-GB" sz="1100">
                <a:solidFill>
                  <a:srgbClr val="FD6094"/>
                </a:solidFill>
                <a:latin typeface="Courier New"/>
                <a:ea typeface="Courier New"/>
                <a:cs typeface="Courier New"/>
                <a:sym typeface="Courier New"/>
              </a:rPr>
              <a:t>candidates.stream()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142B7E"/>
                </a:solidFill>
                <a:latin typeface="Courier New"/>
                <a:ea typeface="Courier New"/>
                <a:cs typeface="Courier New"/>
                <a:sym typeface="Courier New"/>
              </a:rPr>
              <a:t>.filter(item -&gt; item.startsWith("J"))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142B7E"/>
                </a:solidFill>
                <a:latin typeface="Courier New"/>
                <a:ea typeface="Courier New"/>
                <a:cs typeface="Courier New"/>
                <a:sym typeface="Courier New"/>
              </a:rPr>
              <a:t>.map(item -&gt; "Saint ".concat(item))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142B7E"/>
                </a:solidFill>
                <a:latin typeface="Courier New"/>
                <a:ea typeface="Courier New"/>
                <a:cs typeface="Courier New"/>
                <a:sym typeface="Courier New"/>
              </a:rPr>
              <a:t>.sorted((s1, s2) -&gt; Integer.</a:t>
            </a:r>
            <a:r>
              <a:rPr i="1" lang="en-GB" sz="1100">
                <a:solidFill>
                  <a:srgbClr val="142B7E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en-GB" sz="1100">
                <a:solidFill>
                  <a:srgbClr val="142B7E"/>
                </a:solidFill>
                <a:latin typeface="Courier New"/>
                <a:ea typeface="Courier New"/>
                <a:cs typeface="Courier New"/>
                <a:sym typeface="Courier New"/>
              </a:rPr>
              <a:t>(s2.length(), s1.length()))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1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1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GB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.print(saints); </a:t>
            </a:r>
            <a:r>
              <a:rPr i="1" lang="en-GB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[Saint Julia, Saint John]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6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order and parallel</a:t>
            </a:r>
            <a:endParaRPr sz="2400"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200">
                <a:solidFill>
                  <a:srgbClr val="677480"/>
                </a:solidFill>
              </a:rPr>
              <a:t>Encounter order — </a:t>
            </a:r>
            <a:r>
              <a:rPr lang="en-GB" sz="1200">
                <a:solidFill>
                  <a:srgbClr val="677480"/>
                </a:solidFill>
              </a:rPr>
              <a:t>the order in which the stream source makes </a:t>
            </a:r>
            <a:r>
              <a:rPr lang="en-GB" sz="1200">
                <a:solidFill>
                  <a:srgbClr val="677480"/>
                </a:solidFill>
              </a:rPr>
              <a:t>its</a:t>
            </a:r>
            <a:r>
              <a:rPr lang="en-GB" sz="1200">
                <a:solidFill>
                  <a:srgbClr val="677480"/>
                </a:solidFill>
              </a:rPr>
              <a:t> elements available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Supplier&lt;Stream&lt;Integer&gt;&gt; s = () -&gt; Stream.</a:t>
            </a:r>
            <a:r>
              <a:rPr i="1"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 -&gt; i + </a:t>
            </a:r>
            <a:r>
              <a:rPr lang="en-GB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).limit(</a:t>
            </a:r>
            <a:r>
              <a:rPr lang="en-GB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s.get().forEach(System.</a:t>
            </a:r>
            <a:r>
              <a:rPr b="1" i="1"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12345678910</a:t>
            </a: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s.get().unordered().forEach(System.</a:t>
            </a:r>
            <a:r>
              <a:rPr b="1" i="1"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12345678910</a:t>
            </a: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s.get().parallel().forEach(System.</a:t>
            </a:r>
            <a:r>
              <a:rPr b="1" i="1"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78641032195</a:t>
            </a:r>
            <a:b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s.get().parallel().unordered().forEach(System.</a:t>
            </a:r>
            <a:r>
              <a:rPr b="1" i="1" lang="en-GB" sz="105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::print); </a:t>
            </a:r>
            <a:r>
              <a:rPr i="1"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78109124365</a:t>
            </a:r>
            <a:endParaRPr i="1"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57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collectors</a:t>
            </a:r>
            <a:endParaRPr sz="2400"/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893700" y="1215800"/>
            <a:ext cx="74271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&lt;R, A&gt; R collect(Collector&lt;?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T, A, R&gt; collector)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&lt;R&gt; R collect(Supplier&lt;R&gt; supplier, BiConsumer&lt;R, ? 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T&gt;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accumulator, BiConsumer&lt;R,R&gt; combiner)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Supplier&lt;Stream&lt;Character&gt;&gt; stream = Stream.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.filter(Character::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isLetter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.map(Character::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stream.collect(Collectors.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[W, O, L, F]</a:t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stream.collect(StringBuilder::</a:t>
            </a:r>
            <a:r>
              <a:rPr b="1" lang="en-GB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StringBuilder::append,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StringBuilder::append));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WOLF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8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class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93700" y="1215800"/>
            <a:ext cx="7587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doesn't have a specified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used to create a single instance of a class that implements a specific interface (not necessarily functional) or extends a specific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used for short and simple implementations of interfaces or abstract classes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Stream, working with primitives</a:t>
            </a:r>
            <a:endParaRPr sz="2400"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893700" y="1215788"/>
            <a:ext cx="74160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IntStream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: Used for the primitive types int, short, byte, and char </a:t>
            </a:r>
            <a:endParaRPr sz="1600"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LongStream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: Used for the primitive type long </a:t>
            </a:r>
            <a:endParaRPr sz="1600"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DoubleStream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: Used for the primitive types double and float</a:t>
            </a:r>
            <a:endParaRPr sz="1600"/>
          </a:p>
        </p:txBody>
      </p:sp>
      <p:sp>
        <p:nvSpPr>
          <p:cNvPr id="428" name="Google Shape;428;p59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Stream, working with primitives</a:t>
            </a:r>
            <a:endParaRPr sz="2400"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OptionalDouble average = 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2.6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mapToInt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(Double::intValue)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.average();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.getAsDouble();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OptionalDouble average = 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.average();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averageInt.getAsDouble();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0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Stream, working with primitives</a:t>
            </a:r>
            <a:endParaRPr sz="2400"/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 intSummaryStatistics = Stream.</a:t>
            </a:r>
            <a:r>
              <a:rPr i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.mapToInt(integer -&gt; integer)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summaryStatistics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intSummaryStatistics.getMax();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intSummaryStatistics.getMin();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intSummaryStatistics.getSum();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intSummaryStatistics.getAverage();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2.0</a:t>
            </a:r>
            <a:b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intSummaryStatistics.getCount(); </a:t>
            </a:r>
            <a:r>
              <a:rPr i="1" lang="en-GB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1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Stream methods (from/to) primitives</a:t>
            </a:r>
            <a:endParaRPr sz="2400"/>
          </a:p>
        </p:txBody>
      </p:sp>
      <p:sp>
        <p:nvSpPr>
          <p:cNvPr id="448" name="Google Shape;448;p62"/>
          <p:cNvSpPr txBox="1"/>
          <p:nvPr>
            <p:ph idx="1" type="body"/>
          </p:nvPr>
        </p:nvSpPr>
        <p:spPr>
          <a:xfrm>
            <a:off x="893700" y="1215788"/>
            <a:ext cx="8181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mapToInt()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mapToLong()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mapToDouble()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mapToObj()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summaryStatistics() </a:t>
            </a:r>
            <a:endParaRPr sz="1400"/>
          </a:p>
          <a:p>
            <a:pPr indent="-3175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boxed()</a:t>
            </a:r>
            <a:endParaRPr sz="1400"/>
          </a:p>
        </p:txBody>
      </p:sp>
      <p:sp>
        <p:nvSpPr>
          <p:cNvPr id="449" name="Google Shape;449;p62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Homework</a:t>
            </a:r>
            <a:endParaRPr sz="2400"/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893700" y="1373588"/>
            <a:ext cx="8250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-GB" sz="2000"/>
              <a:t>Implement the TransactionAnalyzer interface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-GB" sz="2000"/>
              <a:t>Use Stream API for implementation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-GB" sz="2000"/>
              <a:t>Cover each method by unit tests</a:t>
            </a:r>
            <a:endParaRPr sz="2000"/>
          </a:p>
        </p:txBody>
      </p:sp>
      <p:sp>
        <p:nvSpPr>
          <p:cNvPr id="456" name="Google Shape;456;p63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Links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“</a:t>
            </a:r>
            <a:r>
              <a:rPr b="1" lang="en-GB" sz="1400"/>
              <a:t>Java: The Complete Reference, Twelfth Edition</a:t>
            </a:r>
            <a:r>
              <a:rPr lang="en-GB" sz="1400"/>
              <a:t>” by Herbert Schildt (chapter 15, 30)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 To Java 8 Optional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Lambda's best practices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Streams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class example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93700" y="1215800"/>
            <a:ext cx="7974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 translator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input.toLowerCase();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translator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.translate(</a:t>
            </a:r>
            <a:r>
              <a:rPr lang="en-GB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Lambda</a:t>
            </a:r>
            <a:endParaRPr sz="2400"/>
          </a:p>
        </p:txBody>
      </p:sp>
      <p:sp>
        <p:nvSpPr>
          <p:cNvPr id="107" name="Google Shape;107;p16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1811995" y="1447775"/>
            <a:ext cx="4626067" cy="2819732"/>
            <a:chOff x="2060511" y="1585418"/>
            <a:chExt cx="4626067" cy="2819732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2060511" y="1585418"/>
              <a:ext cx="4626067" cy="2819732"/>
              <a:chOff x="2060511" y="1585418"/>
              <a:chExt cx="4626067" cy="2819732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2457478" y="2417862"/>
                <a:ext cx="4229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698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(Task val) -&gt; {return val.execute();}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 rot="5400000">
                <a:off x="5521486" y="1674570"/>
                <a:ext cx="168600" cy="1317900"/>
              </a:xfrm>
              <a:prstGeom prst="leftBrace">
                <a:avLst>
                  <a:gd fmla="val 151860" name="adj1"/>
                  <a:gd fmla="val 50000" name="adj2"/>
                </a:avLst>
              </a:prstGeom>
              <a:noFill/>
              <a:ln cap="flat" cmpd="sng" w="9525">
                <a:solidFill>
                  <a:srgbClr val="1B81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" name="Google Shape;112;p16"/>
              <p:cNvGrpSpPr/>
              <p:nvPr/>
            </p:nvGrpSpPr>
            <p:grpSpPr>
              <a:xfrm>
                <a:off x="2740395" y="1585418"/>
                <a:ext cx="1310100" cy="832300"/>
                <a:chOff x="2740395" y="1585418"/>
                <a:chExt cx="1310100" cy="832300"/>
              </a:xfrm>
            </p:grpSpPr>
            <p:cxnSp>
              <p:nvCxnSpPr>
                <p:cNvPr id="113" name="Google Shape;113;p16"/>
                <p:cNvCxnSpPr/>
                <p:nvPr/>
              </p:nvCxnSpPr>
              <p:spPr>
                <a:xfrm>
                  <a:off x="3395382" y="1862418"/>
                  <a:ext cx="0" cy="55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B81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14" name="Google Shape;114;p16"/>
                <p:cNvSpPr txBox="1"/>
                <p:nvPr/>
              </p:nvSpPr>
              <p:spPr>
                <a:xfrm>
                  <a:off x="2740395" y="1585418"/>
                  <a:ext cx="13101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GB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parameter name</a:t>
                  </a:r>
                  <a:endParaRPr/>
                </a:p>
              </p:txBody>
            </p:sp>
          </p:grpSp>
          <p:grpSp>
            <p:nvGrpSpPr>
              <p:cNvPr id="115" name="Google Shape;115;p16"/>
              <p:cNvGrpSpPr/>
              <p:nvPr/>
            </p:nvGrpSpPr>
            <p:grpSpPr>
              <a:xfrm>
                <a:off x="2060511" y="2725694"/>
                <a:ext cx="1795800" cy="1235700"/>
                <a:chOff x="2060511" y="2725694"/>
                <a:chExt cx="1795800" cy="1235700"/>
              </a:xfrm>
            </p:grpSpPr>
            <p:cxnSp>
              <p:nvCxnSpPr>
                <p:cNvPr id="116" name="Google Shape;116;p16"/>
                <p:cNvCxnSpPr/>
                <p:nvPr/>
              </p:nvCxnSpPr>
              <p:spPr>
                <a:xfrm rot="10800000">
                  <a:off x="2958353" y="2725694"/>
                  <a:ext cx="0" cy="95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B81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17" name="Google Shape;117;p16"/>
                <p:cNvSpPr txBox="1"/>
                <p:nvPr/>
              </p:nvSpPr>
              <p:spPr>
                <a:xfrm>
                  <a:off x="2060511" y="3684494"/>
                  <a:ext cx="17958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GB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optional parameter type</a:t>
                  </a:r>
                  <a:endParaRPr/>
                </a:p>
              </p:txBody>
            </p:sp>
          </p:grpSp>
          <p:grpSp>
            <p:nvGrpSpPr>
              <p:cNvPr id="118" name="Google Shape;118;p16"/>
              <p:cNvGrpSpPr/>
              <p:nvPr/>
            </p:nvGrpSpPr>
            <p:grpSpPr>
              <a:xfrm>
                <a:off x="3642649" y="2725750"/>
                <a:ext cx="567900" cy="1679400"/>
                <a:chOff x="3642649" y="2725750"/>
                <a:chExt cx="567900" cy="1679400"/>
              </a:xfrm>
            </p:grpSpPr>
            <p:cxnSp>
              <p:nvCxnSpPr>
                <p:cNvPr id="119" name="Google Shape;119;p16"/>
                <p:cNvCxnSpPr/>
                <p:nvPr/>
              </p:nvCxnSpPr>
              <p:spPr>
                <a:xfrm rot="10800000">
                  <a:off x="3926541" y="2725750"/>
                  <a:ext cx="0" cy="140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B81C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20" name="Google Shape;120;p16"/>
                <p:cNvSpPr txBox="1"/>
                <p:nvPr/>
              </p:nvSpPr>
              <p:spPr>
                <a:xfrm>
                  <a:off x="3642649" y="4128250"/>
                  <a:ext cx="5679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GB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arrow</a:t>
                  </a:r>
                  <a:endParaRPr/>
                </a:p>
              </p:txBody>
            </p:sp>
          </p:grpSp>
        </p:grpSp>
        <p:sp>
          <p:nvSpPr>
            <p:cNvPr id="121" name="Google Shape;121;p16"/>
            <p:cNvSpPr txBox="1"/>
            <p:nvPr/>
          </p:nvSpPr>
          <p:spPr>
            <a:xfrm>
              <a:off x="5347586" y="1967961"/>
              <a:ext cx="51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/>
            </a:p>
          </p:txBody>
        </p:sp>
        <p:cxnSp>
          <p:nvCxnSpPr>
            <p:cNvPr id="122" name="Google Shape;122;p16"/>
            <p:cNvCxnSpPr/>
            <p:nvPr/>
          </p:nvCxnSpPr>
          <p:spPr>
            <a:xfrm flipH="1" rot="10800000">
              <a:off x="5540188" y="2697497"/>
              <a:ext cx="800100" cy="882900"/>
            </a:xfrm>
            <a:prstGeom prst="straightConnector1">
              <a:avLst/>
            </a:prstGeom>
            <a:noFill/>
            <a:ln cap="flat" cmpd="sng" w="9525">
              <a:solidFill>
                <a:srgbClr val="1B81C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" name="Google Shape;123;p16"/>
            <p:cNvCxnSpPr>
              <a:endCxn id="110" idx="2"/>
            </p:cNvCxnSpPr>
            <p:nvPr/>
          </p:nvCxnSpPr>
          <p:spPr>
            <a:xfrm rot="10800000">
              <a:off x="4572028" y="2725662"/>
              <a:ext cx="968100" cy="854700"/>
            </a:xfrm>
            <a:prstGeom prst="straightConnector1">
              <a:avLst/>
            </a:prstGeom>
            <a:noFill/>
            <a:ln cap="flat" cmpd="sng" w="9525">
              <a:solidFill>
                <a:srgbClr val="1B81C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4571999" y="3582977"/>
              <a:ext cx="19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required because in block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Lambda examples</a:t>
            </a:r>
            <a:endParaRPr sz="2400"/>
          </a:p>
        </p:txBody>
      </p:sp>
      <p:sp>
        <p:nvSpPr>
          <p:cNvPr id="130" name="Google Shape;130;p17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893700" y="1192440"/>
            <a:ext cx="6731007" cy="3539432"/>
            <a:chOff x="747925" y="1925015"/>
            <a:chExt cx="6731007" cy="2785200"/>
          </a:xfrm>
        </p:grpSpPr>
        <p:sp>
          <p:nvSpPr>
            <p:cNvPr id="132" name="Google Shape;132;p17"/>
            <p:cNvSpPr/>
            <p:nvPr/>
          </p:nvSpPr>
          <p:spPr>
            <a:xfrm>
              <a:off x="747925" y="1925015"/>
              <a:ext cx="6140400" cy="27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 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 -&gt; s.length()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2. 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(int a, int b) -&gt; a + b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 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 -&gt; 42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4. 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(x, y, z) -&gt; {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if (x) {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return y;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} else {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return z;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/>
            </a:p>
            <a:p>
              <a:pPr indent="0" lvl="0" marL="698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5402632" y="3135970"/>
              <a:ext cx="20763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lambda body is either 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single expression or a block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2400"/>
              <a:t>Lambda and Anonymous class difference</a:t>
            </a:r>
            <a:endParaRPr sz="2400"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93700" y="12157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➔"/>
            </a:pPr>
            <a:r>
              <a:rPr b="1" i="1" lang="en-GB" sz="1600" u="sng"/>
              <a:t>this</a:t>
            </a:r>
            <a:r>
              <a:rPr b="1" lang="en-GB" sz="1600"/>
              <a:t> keyword behavior is different</a:t>
            </a:r>
            <a:endParaRPr/>
          </a:p>
          <a:p>
            <a:pPr indent="0" lvl="1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600"/>
              <a:t>For an anonymous class, </a:t>
            </a:r>
            <a:r>
              <a:rPr b="1" i="1" lang="en-GB" sz="1600" u="sng"/>
              <a:t>this</a:t>
            </a:r>
            <a:r>
              <a:rPr lang="en-GB" sz="1600"/>
              <a:t> keyword resolves to the anonymous class itself. For a lambda expression - class where the lambda is written.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16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➔"/>
            </a:pPr>
            <a:r>
              <a:rPr b="1" lang="en-GB" sz="1600"/>
              <a:t>Different compiled bytecode</a:t>
            </a:r>
            <a:endParaRPr/>
          </a:p>
          <a:p>
            <a:pPr indent="0" lvl="1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600"/>
              <a:t>Anonymous classes are compiled into inner classes. Lambda expressions are converted into private static (in some cases) methods of their enclosing class and, using the invoke dynamic instruction.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" y="32951"/>
            <a:ext cx="1386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