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
      <p:font typeface="Alfa Slab One"/>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lfaSlabOn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b3254ba41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b3254ba41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0b3279e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0b3279e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0b3279e2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0b3279e2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0b3279e2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0b3279e2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11b5f15a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11b5f15a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882c434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882c434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882c434b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882c434b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882c434b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882c434b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882c434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882c434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882c434b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882c434b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882c434b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882c434b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3254ba41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3254ba41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882c434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882c434b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882c434b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b882c434b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882c434b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b882c434b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11b5f15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11b5f15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0b3279e2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0b3279e2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882c434b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882c434b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682ba83f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682ba83f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682ba83f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682ba83f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682ba8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682ba8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0b3279e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0b3279e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0b3279e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0b3279e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f0b3279e2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f0b3279e2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thymeleaf.org/doc/tutorials/3.1/thymeleafspring.html" TargetMode="External"/><Relationship Id="rId4" Type="http://schemas.openxmlformats.org/officeDocument/2006/relationships/hyperlink" Target="https://www.thymeleaf.org/doc/tutorials/3.1/thymeleafspring.html" TargetMode="External"/><Relationship Id="rId5" Type="http://schemas.openxmlformats.org/officeDocument/2006/relationships/hyperlink" Target="https://www.baeldung.com/spring-mvc-tutorial" TargetMode="External"/><Relationship Id="rId6" Type="http://schemas.openxmlformats.org/officeDocument/2006/relationships/hyperlink" Target="https://start.spring.io/" TargetMode="External"/><Relationship Id="rId7" Type="http://schemas.openxmlformats.org/officeDocument/2006/relationships/hyperlink" Target="https://github.com/spring-projects/spring-boot/tree/main/spring-boot-project/spring-boot-starters" TargetMode="External"/><Relationship Id="rId8" Type="http://schemas.openxmlformats.org/officeDocument/2006/relationships/hyperlink" Target="https://www.baeldung.com/exception-handling-for-rest-with-spr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tart.spring.io/"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spring-projects/spring-boot/tree/main/spring-boot-project/spring-boot-starters"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Spring Boot</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t/>
            </a:r>
            <a:endParaRPr b="1"/>
          </a:p>
          <a:p>
            <a:pPr indent="0" lvl="0" marL="0" rtl="0" algn="ctr">
              <a:spcBef>
                <a:spcPts val="0"/>
              </a:spcBef>
              <a:spcAft>
                <a:spcPts val="0"/>
              </a:spcAft>
              <a:buNone/>
            </a:pPr>
            <a:r>
              <a:rPr b="1" lang="en-GB"/>
              <a:t>Spring makes Java:</a:t>
            </a:r>
            <a:endParaRPr b="1"/>
          </a:p>
          <a:p>
            <a:pPr indent="0" lvl="0" marL="0" rtl="0" algn="ctr">
              <a:spcBef>
                <a:spcPts val="0"/>
              </a:spcBef>
              <a:spcAft>
                <a:spcPts val="0"/>
              </a:spcAft>
              <a:buNone/>
            </a:pPr>
            <a:r>
              <a:rPr b="1" lang="en-GB"/>
              <a:t>Simple, modern, productive, reactive, cloud-ready.</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MVC is an abbreviation for a design pattern.</a:t>
            </a:r>
            <a:endParaRPr/>
          </a:p>
        </p:txBody>
      </p:sp>
      <p:pic>
        <p:nvPicPr>
          <p:cNvPr id="112" name="Google Shape;112;p22"/>
          <p:cNvPicPr preferRelativeResize="0"/>
          <p:nvPr/>
        </p:nvPicPr>
        <p:blipFill>
          <a:blip r:embed="rId3">
            <a:alphaModFix/>
          </a:blip>
          <a:stretch>
            <a:fillRect/>
          </a:stretch>
        </p:blipFill>
        <p:spPr>
          <a:xfrm>
            <a:off x="520200" y="1932300"/>
            <a:ext cx="5648325" cy="1866900"/>
          </a:xfrm>
          <a:prstGeom prst="rect">
            <a:avLst/>
          </a:prstGeom>
          <a:noFill/>
          <a:ln>
            <a:noFill/>
          </a:ln>
        </p:spPr>
      </p:pic>
      <p:sp>
        <p:nvSpPr>
          <p:cNvPr id="113" name="Google Shape;113;p22"/>
          <p:cNvSpPr txBox="1"/>
          <p:nvPr/>
        </p:nvSpPr>
        <p:spPr>
          <a:xfrm>
            <a:off x="415750" y="1086500"/>
            <a:ext cx="805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MVC stands for Model-View-Controller, it is a design pattern which divides</a:t>
            </a:r>
            <a:endParaRPr/>
          </a:p>
          <a:p>
            <a:pPr indent="0" lvl="0" marL="0" rtl="0" algn="l">
              <a:spcBef>
                <a:spcPts val="0"/>
              </a:spcBef>
              <a:spcAft>
                <a:spcPts val="0"/>
              </a:spcAft>
              <a:buNone/>
            </a:pPr>
            <a:r>
              <a:rPr lang="en-GB"/>
              <a:t>application into three main interconnected component types.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MVC</a:t>
            </a:r>
            <a:endParaRPr/>
          </a:p>
        </p:txBody>
      </p:sp>
      <p:pic>
        <p:nvPicPr>
          <p:cNvPr id="119" name="Google Shape;119;p23"/>
          <p:cNvPicPr preferRelativeResize="0"/>
          <p:nvPr/>
        </p:nvPicPr>
        <p:blipFill>
          <a:blip r:embed="rId3">
            <a:alphaModFix/>
          </a:blip>
          <a:stretch>
            <a:fillRect/>
          </a:stretch>
        </p:blipFill>
        <p:spPr>
          <a:xfrm>
            <a:off x="616125" y="1143450"/>
            <a:ext cx="4752975" cy="2438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MVC</a:t>
            </a:r>
            <a:endParaRPr/>
          </a:p>
        </p:txBody>
      </p:sp>
      <p:pic>
        <p:nvPicPr>
          <p:cNvPr id="125" name="Google Shape;125;p24"/>
          <p:cNvPicPr preferRelativeResize="0"/>
          <p:nvPr/>
        </p:nvPicPr>
        <p:blipFill>
          <a:blip r:embed="rId3">
            <a:alphaModFix/>
          </a:blip>
          <a:stretch>
            <a:fillRect/>
          </a:stretch>
        </p:blipFill>
        <p:spPr>
          <a:xfrm>
            <a:off x="456225" y="1356675"/>
            <a:ext cx="3990975" cy="249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Tomcat</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Apache Tomcat (or simply Tomcat) is an open source web server and servlet container developed by the Apache Software Foundation (ASF). Tomcat implements the Java Servlet specifications from Oracle, and provides a "pure Java" HTTP web server environment for Java code to run in. In the simplest config Tomcat runs in a single operating system process. The process runs a Java virtual machine (JVM). Every single HTTP request from a browser to Tomcat is processed in the Tomcat process in a separate thread.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Server</a:t>
            </a:r>
            <a:endParaRPr/>
          </a:p>
        </p:txBody>
      </p:sp>
      <p:pic>
        <p:nvPicPr>
          <p:cNvPr id="137" name="Google Shape;137;p26"/>
          <p:cNvPicPr preferRelativeResize="0"/>
          <p:nvPr/>
        </p:nvPicPr>
        <p:blipFill>
          <a:blip r:embed="rId3">
            <a:alphaModFix/>
          </a:blip>
          <a:stretch>
            <a:fillRect/>
          </a:stretch>
        </p:blipFill>
        <p:spPr>
          <a:xfrm>
            <a:off x="311700" y="1017725"/>
            <a:ext cx="6465585"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Servlet</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Servlet is a Java Technology used to create Web Applications on Java Platform with usage of Application Servers. It is a set of interfaces, classes and documentation allowing you to extend capabilities of Application Servers. </a:t>
            </a:r>
            <a:endParaRPr/>
          </a:p>
          <a:p>
            <a:pPr indent="-342900" lvl="0" marL="457200" rtl="0" algn="l">
              <a:spcBef>
                <a:spcPts val="0"/>
              </a:spcBef>
              <a:spcAft>
                <a:spcPts val="0"/>
              </a:spcAft>
              <a:buSzPts val="1800"/>
              <a:buChar char="-"/>
            </a:pPr>
            <a:r>
              <a:rPr lang="en-GB"/>
              <a:t>Servlet is protocol independent, however usually it is used to process HTTP Requests with usage of custom implementation of HttpServlet class. </a:t>
            </a:r>
            <a:endParaRPr/>
          </a:p>
          <a:p>
            <a:pPr indent="-342900" lvl="0" marL="457200" rtl="0" algn="l">
              <a:spcBef>
                <a:spcPts val="0"/>
              </a:spcBef>
              <a:spcAft>
                <a:spcPts val="0"/>
              </a:spcAft>
              <a:buSzPts val="1800"/>
              <a:buChar char="-"/>
            </a:pPr>
            <a:r>
              <a:rPr lang="en-GB"/>
              <a:t>Servlet can be registered via web.xml, or programmatically via annotations since Servlet 3. </a:t>
            </a:r>
            <a:endParaRPr/>
          </a:p>
          <a:p>
            <a:pPr indent="-342900" lvl="0" marL="457200" rtl="0" algn="l">
              <a:spcBef>
                <a:spcPts val="0"/>
              </a:spcBef>
              <a:spcAft>
                <a:spcPts val="0"/>
              </a:spcAft>
              <a:buSzPts val="1800"/>
              <a:buChar char="-"/>
            </a:pPr>
            <a:r>
              <a:rPr lang="en-GB"/>
              <a:t>Servlet registration requires url-patterns which informs application server which requests should be mapped to your servlet.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Servlet Container</a:t>
            </a:r>
            <a:endParaRPr/>
          </a:p>
        </p:txBody>
      </p:sp>
      <p:pic>
        <p:nvPicPr>
          <p:cNvPr id="149" name="Google Shape;149;p28"/>
          <p:cNvPicPr preferRelativeResize="0"/>
          <p:nvPr/>
        </p:nvPicPr>
        <p:blipFill>
          <a:blip r:embed="rId3">
            <a:alphaModFix/>
          </a:blip>
          <a:stretch>
            <a:fillRect/>
          </a:stretch>
        </p:blipFill>
        <p:spPr>
          <a:xfrm>
            <a:off x="472200" y="1393975"/>
            <a:ext cx="4648200" cy="2905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Dispatcher Servlet</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Delegates received requests to Controllers</a:t>
            </a:r>
            <a:endParaRPr/>
          </a:p>
          <a:p>
            <a:pPr indent="-342900" lvl="0" marL="457200" rtl="0" algn="l">
              <a:spcBef>
                <a:spcPts val="0"/>
              </a:spcBef>
              <a:spcAft>
                <a:spcPts val="0"/>
              </a:spcAft>
              <a:buSzPts val="1800"/>
              <a:buChar char="-"/>
            </a:pPr>
            <a:r>
              <a:rPr lang="en-GB"/>
              <a:t>Uses View Resolvers to resolve views pointed out by Controllers</a:t>
            </a:r>
            <a:endParaRPr/>
          </a:p>
          <a:p>
            <a:pPr indent="-342900" lvl="0" marL="457200" rtl="0" algn="l">
              <a:spcBef>
                <a:spcPts val="0"/>
              </a:spcBef>
              <a:spcAft>
                <a:spcPts val="0"/>
              </a:spcAft>
              <a:buSzPts val="1800"/>
              <a:buChar char="-"/>
            </a:pPr>
            <a:r>
              <a:rPr lang="en-GB"/>
              <a:t>Produces Response that is sent to user</a:t>
            </a:r>
            <a:endParaRPr/>
          </a:p>
          <a:p>
            <a:pPr indent="-342900" lvl="0" marL="457200" rtl="0" algn="l">
              <a:spcBef>
                <a:spcPts val="0"/>
              </a:spcBef>
              <a:spcAft>
                <a:spcPts val="0"/>
              </a:spcAft>
              <a:buSzPts val="1800"/>
              <a:buChar char="-"/>
            </a:pPr>
            <a:r>
              <a:rPr lang="en-GB"/>
              <a:t>Handles shared concerns, like exception mapping, error handling, security etc.</a:t>
            </a:r>
            <a:endParaRPr/>
          </a:p>
          <a:p>
            <a:pPr indent="0" lvl="0" marL="45720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t>
            </a:r>
            <a:r>
              <a:rPr lang="en-GB"/>
              <a:t>ontroller</a:t>
            </a:r>
            <a:endParaRPr/>
          </a:p>
        </p:txBody>
      </p:sp>
      <p:sp>
        <p:nvSpPr>
          <p:cNvPr id="161" name="Google Shape;161;p30"/>
          <p:cNvSpPr txBox="1"/>
          <p:nvPr>
            <p:ph idx="1" type="body"/>
          </p:nvPr>
        </p:nvSpPr>
        <p:spPr>
          <a:xfrm>
            <a:off x="311700" y="11471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@RequestMapping</a:t>
            </a:r>
            <a:endParaRPr/>
          </a:p>
          <a:p>
            <a:pPr indent="0" lvl="0" marL="0" rtl="0" algn="l">
              <a:spcBef>
                <a:spcPts val="1200"/>
              </a:spcBef>
              <a:spcAft>
                <a:spcPts val="0"/>
              </a:spcAft>
              <a:buNone/>
            </a:pPr>
            <a:r>
              <a:rPr lang="en-GB"/>
              <a:t> @GetMapping</a:t>
            </a:r>
            <a:endParaRPr/>
          </a:p>
          <a:p>
            <a:pPr indent="0" lvl="0" marL="0" rtl="0" algn="l">
              <a:spcBef>
                <a:spcPts val="1200"/>
              </a:spcBef>
              <a:spcAft>
                <a:spcPts val="0"/>
              </a:spcAft>
              <a:buNone/>
            </a:pPr>
            <a:r>
              <a:rPr lang="en-GB"/>
              <a:t> @PostMapping</a:t>
            </a:r>
            <a:endParaRPr/>
          </a:p>
          <a:p>
            <a:pPr indent="0" lvl="0" marL="0" rtl="0" algn="l">
              <a:spcBef>
                <a:spcPts val="1200"/>
              </a:spcBef>
              <a:spcAft>
                <a:spcPts val="0"/>
              </a:spcAft>
              <a:buNone/>
            </a:pPr>
            <a:r>
              <a:rPr lang="en-GB"/>
              <a:t> @PutMapping</a:t>
            </a:r>
            <a:endParaRPr/>
          </a:p>
          <a:p>
            <a:pPr indent="0" lvl="0" marL="0" rtl="0" algn="l">
              <a:spcBef>
                <a:spcPts val="1200"/>
              </a:spcBef>
              <a:spcAft>
                <a:spcPts val="0"/>
              </a:spcAft>
              <a:buNone/>
            </a:pPr>
            <a:r>
              <a:rPr lang="en-GB"/>
              <a:t> @PatchMapping</a:t>
            </a:r>
            <a:endParaRPr/>
          </a:p>
          <a:p>
            <a:pPr indent="0" lvl="0" marL="0" rtl="0" algn="l">
              <a:spcBef>
                <a:spcPts val="1200"/>
              </a:spcBef>
              <a:spcAft>
                <a:spcPts val="1200"/>
              </a:spcAft>
              <a:buNone/>
            </a:pPr>
            <a:r>
              <a:rPr lang="en-GB"/>
              <a:t> @DeleteMapping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Mapping</a:t>
            </a:r>
            <a:endParaRPr/>
          </a:p>
        </p:txBody>
      </p:sp>
      <p:pic>
        <p:nvPicPr>
          <p:cNvPr id="167" name="Google Shape;167;p31"/>
          <p:cNvPicPr preferRelativeResize="0"/>
          <p:nvPr/>
        </p:nvPicPr>
        <p:blipFill>
          <a:blip r:embed="rId3">
            <a:alphaModFix/>
          </a:blip>
          <a:stretch>
            <a:fillRect/>
          </a:stretch>
        </p:blipFill>
        <p:spPr>
          <a:xfrm>
            <a:off x="443688" y="1476375"/>
            <a:ext cx="8429625" cy="2190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Spring Boot</a:t>
            </a:r>
            <a:endParaRPr/>
          </a:p>
          <a:p>
            <a:pPr indent="-342900" lvl="0" marL="457200" rtl="0" algn="l">
              <a:spcBef>
                <a:spcPts val="0"/>
              </a:spcBef>
              <a:spcAft>
                <a:spcPts val="0"/>
              </a:spcAft>
              <a:buSzPts val="1800"/>
              <a:buChar char="●"/>
            </a:pPr>
            <a:r>
              <a:rPr lang="en-GB"/>
              <a:t>Spring Boot Starters</a:t>
            </a:r>
            <a:endParaRPr/>
          </a:p>
          <a:p>
            <a:pPr indent="-342900" lvl="0" marL="457200" rtl="0" algn="l">
              <a:spcBef>
                <a:spcPts val="0"/>
              </a:spcBef>
              <a:spcAft>
                <a:spcPts val="0"/>
              </a:spcAft>
              <a:buSzPts val="1800"/>
              <a:buChar char="●"/>
            </a:pPr>
            <a:r>
              <a:rPr lang="en-GB"/>
              <a:t>Spring MVC</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Web MVC - Controller and Model</a:t>
            </a:r>
            <a:endParaRPr/>
          </a:p>
        </p:txBody>
      </p:sp>
      <p:pic>
        <p:nvPicPr>
          <p:cNvPr id="173" name="Google Shape;173;p32"/>
          <p:cNvPicPr preferRelativeResize="0"/>
          <p:nvPr/>
        </p:nvPicPr>
        <p:blipFill rotWithShape="1">
          <a:blip r:embed="rId3">
            <a:alphaModFix/>
          </a:blip>
          <a:srcRect b="0" l="487" r="0" t="0"/>
          <a:stretch/>
        </p:blipFill>
        <p:spPr>
          <a:xfrm>
            <a:off x="478600" y="1383075"/>
            <a:ext cx="5420550" cy="30469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@RequestMapping - Details</a:t>
            </a:r>
            <a:endParaRPr/>
          </a:p>
        </p:txBody>
      </p:sp>
      <p:pic>
        <p:nvPicPr>
          <p:cNvPr id="179" name="Google Shape;179;p33"/>
          <p:cNvPicPr preferRelativeResize="0"/>
          <p:nvPr/>
        </p:nvPicPr>
        <p:blipFill rotWithShape="1">
          <a:blip r:embed="rId3">
            <a:alphaModFix/>
          </a:blip>
          <a:srcRect b="0" l="0" r="0" t="0"/>
          <a:stretch/>
        </p:blipFill>
        <p:spPr>
          <a:xfrm>
            <a:off x="457638" y="1586575"/>
            <a:ext cx="7557126" cy="1970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
            </a:r>
            <a:r>
              <a:rPr lang="en-GB"/>
              <a:t>ControllerAdvice</a:t>
            </a:r>
            <a:endParaRPr/>
          </a:p>
        </p:txBody>
      </p:sp>
      <p:pic>
        <p:nvPicPr>
          <p:cNvPr id="185" name="Google Shape;185;p34"/>
          <p:cNvPicPr preferRelativeResize="0"/>
          <p:nvPr/>
        </p:nvPicPr>
        <p:blipFill>
          <a:blip r:embed="rId3">
            <a:alphaModFix/>
          </a:blip>
          <a:stretch>
            <a:fillRect/>
          </a:stretch>
        </p:blipFill>
        <p:spPr>
          <a:xfrm>
            <a:off x="504175" y="1447300"/>
            <a:ext cx="7158700" cy="28594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Links</a:t>
            </a:r>
            <a:endParaRPr/>
          </a:p>
        </p:txBody>
      </p:sp>
      <p:sp>
        <p:nvSpPr>
          <p:cNvPr id="191" name="Google Shape;19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T</a:t>
            </a:r>
            <a:r>
              <a:rPr lang="en-GB" u="sng">
                <a:solidFill>
                  <a:schemeClr val="hlink"/>
                </a:solidFill>
                <a:hlinkClick r:id="rId4"/>
              </a:rPr>
              <a:t>hymeleaf</a:t>
            </a:r>
            <a:endParaRPr/>
          </a:p>
          <a:p>
            <a:pPr indent="0" lvl="0" marL="0" rtl="0" algn="l">
              <a:spcBef>
                <a:spcPts val="1200"/>
              </a:spcBef>
              <a:spcAft>
                <a:spcPts val="0"/>
              </a:spcAft>
              <a:buNone/>
            </a:pPr>
            <a:r>
              <a:rPr lang="en-GB" u="sng">
                <a:solidFill>
                  <a:schemeClr val="hlink"/>
                </a:solidFill>
                <a:hlinkClick r:id="rId5"/>
              </a:rPr>
              <a:t>Spring-mvc-tutorial</a:t>
            </a:r>
            <a:endParaRPr/>
          </a:p>
          <a:p>
            <a:pPr indent="0" lvl="0" marL="0" rtl="0" algn="l">
              <a:spcBef>
                <a:spcPts val="1200"/>
              </a:spcBef>
              <a:spcAft>
                <a:spcPts val="0"/>
              </a:spcAft>
              <a:buNone/>
            </a:pPr>
            <a:r>
              <a:rPr lang="en-GB" u="sng">
                <a:solidFill>
                  <a:schemeClr val="hlink"/>
                </a:solidFill>
                <a:hlinkClick r:id="rId6"/>
              </a:rPr>
              <a:t>start spring</a:t>
            </a:r>
            <a:endParaRPr/>
          </a:p>
          <a:p>
            <a:pPr indent="0" lvl="0" marL="0" rtl="0" algn="l">
              <a:spcBef>
                <a:spcPts val="1200"/>
              </a:spcBef>
              <a:spcAft>
                <a:spcPts val="0"/>
              </a:spcAft>
              <a:buNone/>
            </a:pPr>
            <a:r>
              <a:rPr lang="en-GB" u="sng">
                <a:solidFill>
                  <a:schemeClr val="hlink"/>
                </a:solidFill>
                <a:hlinkClick r:id="rId7"/>
              </a:rPr>
              <a:t>Spring-boot-starters</a:t>
            </a:r>
            <a:endParaRPr/>
          </a:p>
          <a:p>
            <a:pPr indent="0" lvl="0" marL="0" rtl="0" algn="l">
              <a:spcBef>
                <a:spcPts val="1200"/>
              </a:spcBef>
              <a:spcAft>
                <a:spcPts val="0"/>
              </a:spcAft>
              <a:buNone/>
            </a:pPr>
            <a:r>
              <a:rPr lang="en-GB" u="sng">
                <a:solidFill>
                  <a:schemeClr val="hlink"/>
                </a:solidFill>
                <a:hlinkClick r:id="rId8"/>
              </a:rPr>
              <a:t>exception-handling</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                  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Homework</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Utilize necessary starters for Spring Boot.</a:t>
            </a:r>
            <a:endParaRPr sz="1600"/>
          </a:p>
          <a:p>
            <a:pPr indent="-330200" lvl="0" marL="457200" rtl="0" algn="l">
              <a:spcBef>
                <a:spcPts val="0"/>
              </a:spcBef>
              <a:spcAft>
                <a:spcPts val="0"/>
              </a:spcAft>
              <a:buSzPts val="1600"/>
              <a:buChar char="-"/>
            </a:pPr>
            <a:r>
              <a:rPr lang="en-GB" sz="1600"/>
              <a:t>Configure settings (such as database connection) using application.properties, with separate configurations for default and production environments.</a:t>
            </a:r>
            <a:endParaRPr sz="1600"/>
          </a:p>
          <a:p>
            <a:pPr indent="-330200" lvl="0" marL="457200" rtl="0" algn="l">
              <a:spcBef>
                <a:spcPts val="0"/>
              </a:spcBef>
              <a:spcAft>
                <a:spcPts val="0"/>
              </a:spcAft>
              <a:buSzPts val="1600"/>
              <a:buChar char="-"/>
            </a:pPr>
            <a:r>
              <a:rPr lang="en-GB" sz="1600"/>
              <a:t>Implement a user interface using either Thymeleaf.</a:t>
            </a:r>
            <a:endParaRPr sz="1600"/>
          </a:p>
          <a:p>
            <a:pPr indent="-330200" lvl="0" marL="457200" rtl="0" algn="l">
              <a:spcBef>
                <a:spcPts val="0"/>
              </a:spcBef>
              <a:spcAft>
                <a:spcPts val="0"/>
              </a:spcAft>
              <a:buSzPts val="1600"/>
              <a:buChar char="-"/>
            </a:pPr>
            <a:r>
              <a:rPr lang="en-GB" sz="1600"/>
              <a:t>Implement on the UI all functionalities that were available through the console.</a:t>
            </a:r>
            <a:endParaRPr sz="1600"/>
          </a:p>
          <a:p>
            <a:pPr indent="-330200" lvl="0" marL="457200" rtl="0" algn="l">
              <a:spcBef>
                <a:spcPts val="0"/>
              </a:spcBef>
              <a:spcAft>
                <a:spcPts val="0"/>
              </a:spcAft>
              <a:buSzPts val="1600"/>
              <a:buChar char="-"/>
            </a:pPr>
            <a:r>
              <a:rPr lang="en-GB" sz="1600"/>
              <a:t>Implement a history feature on the UI, allowing users to select a date range and providing pagination (if implemented in previous assignments).</a:t>
            </a:r>
            <a:endParaRPr sz="1600"/>
          </a:p>
          <a:p>
            <a:pPr indent="0" lvl="0" marL="0" rtl="0" algn="l">
              <a:spcBef>
                <a:spcPts val="1200"/>
              </a:spcBef>
              <a:spcAft>
                <a:spcPts val="1200"/>
              </a:spcAft>
              <a:buNone/>
            </a:pPr>
            <a:r>
              <a:rPr lang="en-GB" sz="1400"/>
              <a:t>Make sure to adhere to best practices for Spring Boot application development, including proper project structure, dependency management, and error handling.</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Boot</a:t>
            </a:r>
            <a:endParaRPr/>
          </a:p>
          <a:p>
            <a:pPr indent="0" lvl="0" marL="0" rtl="0" algn="l">
              <a:spcBef>
                <a:spcPts val="0"/>
              </a:spcBef>
              <a:spcAft>
                <a:spcPts val="0"/>
              </a:spcAft>
              <a:buNone/>
            </a:pPr>
            <a:r>
              <a:t/>
            </a:r>
            <a:endParaRPr/>
          </a:p>
        </p:txBody>
      </p:sp>
      <p:pic>
        <p:nvPicPr>
          <p:cNvPr id="75" name="Google Shape;75;p16"/>
          <p:cNvPicPr preferRelativeResize="0"/>
          <p:nvPr/>
        </p:nvPicPr>
        <p:blipFill rotWithShape="1">
          <a:blip r:embed="rId3">
            <a:alphaModFix/>
          </a:blip>
          <a:srcRect b="0" l="0" r="0" t="0"/>
          <a:stretch/>
        </p:blipFill>
        <p:spPr>
          <a:xfrm>
            <a:off x="311688" y="1152475"/>
            <a:ext cx="4065674" cy="338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Boot (</a:t>
            </a:r>
            <a:r>
              <a:rPr lang="en-GB" sz="2800" u="sng">
                <a:solidFill>
                  <a:srgbClr val="4DD0E1"/>
                </a:solidFill>
                <a:latin typeface="Arial"/>
                <a:ea typeface="Arial"/>
                <a:cs typeface="Arial"/>
                <a:sym typeface="Arial"/>
                <a:hlinkClick r:id="rId3">
                  <a:extLst>
                    <a:ext uri="{A12FA001-AC4F-418D-AE19-62706E023703}">
                      <ahyp:hlinkClr val="tx"/>
                    </a:ext>
                  </a:extLst>
                </a:hlinkClick>
              </a:rPr>
              <a:t>https://start.spring.io/</a:t>
            </a:r>
            <a:r>
              <a:rPr lang="en-GB"/>
              <a:t>)</a:t>
            </a:r>
            <a:endParaRPr/>
          </a:p>
          <a:p>
            <a:pPr indent="0" lvl="0" marL="0" rtl="0" algn="l">
              <a:spcBef>
                <a:spcPts val="0"/>
              </a:spcBef>
              <a:spcAft>
                <a:spcPts val="0"/>
              </a:spcAft>
              <a:buNone/>
            </a:pPr>
            <a:r>
              <a:t/>
            </a:r>
            <a:endParaRPr/>
          </a:p>
        </p:txBody>
      </p:sp>
      <p:pic>
        <p:nvPicPr>
          <p:cNvPr id="81" name="Google Shape;81;p17"/>
          <p:cNvPicPr preferRelativeResize="0"/>
          <p:nvPr/>
        </p:nvPicPr>
        <p:blipFill>
          <a:blip r:embed="rId4">
            <a:alphaModFix/>
          </a:blip>
          <a:stretch>
            <a:fillRect/>
          </a:stretch>
        </p:blipFill>
        <p:spPr>
          <a:xfrm>
            <a:off x="311704" y="1152475"/>
            <a:ext cx="6311573" cy="355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Boot Starters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u="sng">
                <a:solidFill>
                  <a:schemeClr val="hlink"/>
                </a:solidFill>
                <a:hlinkClick r:id="rId3"/>
              </a:rPr>
              <a:t>spring-boot-starters</a:t>
            </a:r>
            <a:endParaRPr/>
          </a:p>
        </p:txBody>
      </p:sp>
      <p:pic>
        <p:nvPicPr>
          <p:cNvPr id="88" name="Google Shape;88;p18"/>
          <p:cNvPicPr preferRelativeResize="0"/>
          <p:nvPr/>
        </p:nvPicPr>
        <p:blipFill>
          <a:blip r:embed="rId4">
            <a:alphaModFix/>
          </a:blip>
          <a:stretch>
            <a:fillRect/>
          </a:stretch>
        </p:blipFill>
        <p:spPr>
          <a:xfrm>
            <a:off x="981625" y="1529260"/>
            <a:ext cx="6507101" cy="335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Boot Application</a:t>
            </a:r>
            <a:endParaRPr/>
          </a:p>
        </p:txBody>
      </p:sp>
      <p:pic>
        <p:nvPicPr>
          <p:cNvPr id="94" name="Google Shape;94;p19"/>
          <p:cNvPicPr preferRelativeResize="0"/>
          <p:nvPr/>
        </p:nvPicPr>
        <p:blipFill>
          <a:blip r:embed="rId3">
            <a:alphaModFix/>
          </a:blip>
          <a:stretch>
            <a:fillRect/>
          </a:stretch>
        </p:blipFill>
        <p:spPr>
          <a:xfrm>
            <a:off x="311700" y="1152479"/>
            <a:ext cx="6181675" cy="270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a:t>
            </a:r>
            <a:r>
              <a:rPr lang="en-GB"/>
              <a:t>xclude AutoConfiguration.class</a:t>
            </a:r>
            <a:endParaRPr/>
          </a:p>
        </p:txBody>
      </p:sp>
      <p:pic>
        <p:nvPicPr>
          <p:cNvPr id="100" name="Google Shape;100;p20"/>
          <p:cNvPicPr preferRelativeResize="0"/>
          <p:nvPr/>
        </p:nvPicPr>
        <p:blipFill>
          <a:blip r:embed="rId3">
            <a:alphaModFix/>
          </a:blip>
          <a:stretch>
            <a:fillRect/>
          </a:stretch>
        </p:blipFill>
        <p:spPr>
          <a:xfrm>
            <a:off x="584125" y="1333600"/>
            <a:ext cx="6525801" cy="314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MVC</a:t>
            </a:r>
            <a:endParaRPr/>
          </a:p>
        </p:txBody>
      </p:sp>
      <p:sp>
        <p:nvSpPr>
          <p:cNvPr id="106" name="Google Shape;106;p21"/>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is an abbreviation for a design pattern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