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Proxima Nova"/>
      <p:regular r:id="rId41"/>
      <p:bold r:id="rId42"/>
      <p:italic r:id="rId43"/>
      <p:boldItalic r:id="rId44"/>
    </p:embeddedFont>
    <p:embeddedFont>
      <p:font typeface="Alfa Slab One"/>
      <p:regular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ProximaNova-bold.fntdata"/><Relationship Id="rId41" Type="http://schemas.openxmlformats.org/officeDocument/2006/relationships/font" Target="fonts/ProximaNova-regular.fntdata"/><Relationship Id="rId22" Type="http://schemas.openxmlformats.org/officeDocument/2006/relationships/slide" Target="slides/slide17.xml"/><Relationship Id="rId44" Type="http://schemas.openxmlformats.org/officeDocument/2006/relationships/font" Target="fonts/ProximaNova-boldItalic.fntdata"/><Relationship Id="rId21" Type="http://schemas.openxmlformats.org/officeDocument/2006/relationships/slide" Target="slides/slide16.xml"/><Relationship Id="rId43" Type="http://schemas.openxmlformats.org/officeDocument/2006/relationships/font" Target="fonts/ProximaNova-italic.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AlfaSlabOn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b1814e995b_0_1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b1814e995b_0_1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b1814e995b_0_1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b1814e995b_0_1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b1814e995b_0_18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b1814e995b_0_1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b1814e995b_0_1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b1814e995b_0_1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b1814e995b_0_1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b1814e995b_0_1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b1814e995b_0_1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b1814e995b_0_1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b1814e995b_0_1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b1814e995b_0_1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b1814e995b_0_18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b1814e995b_0_18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b1814e995b_0_1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b1814e995b_0_1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b1814e995b_0_18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b1814e995b_0_18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b1814e995b_0_1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b1814e995b_0_1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b1814e995b_0_1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b1814e995b_0_1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b1814e995b_0_1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b1814e995b_0_1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b1814e995b_0_1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b1814e995b_0_1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b1814e995b_0_1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b1814e995b_0_1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b1814e995b_0_1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b1814e995b_0_1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b1814e995b_0_18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b1814e995b_0_1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b1814e995b_0_1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b1814e995b_0_1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b1814e995b_0_1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b1814e995b_0_1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b1814e995b_0_1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b1814e995b_0_1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b1814e995b_0_1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b1814e995b_0_1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b1814e995b_0_1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b1814e995b_0_1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b1814e995b_0_18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b1814e995b_0_18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b1814e995b_0_1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b1814e995b_0_1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b1814e995b_0_1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b1814e995b_0_1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b1814e995b_0_1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b1814e995b_0_1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b1814e995b_0_18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b1814e995b_0_18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b1814e995b_0_1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b1814e995b_0_1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b1814e995b_0_1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b1814e995b_0_1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b1814e995b_0_1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b1814e995b_0_1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b1814e995b_0_1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b1814e995b_0_1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b1814e995b_0_1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b1814e995b_0_1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dbdd6766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adbdd6766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b1814e995b_0_1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b1814e995b_0_1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spring.io/project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hyperlink" Target="https://start.spring.i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Spring Framework</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t/>
            </a:r>
            <a:endParaRPr b="1"/>
          </a:p>
          <a:p>
            <a:pPr indent="0" lvl="0" marL="0" rtl="0" algn="ctr">
              <a:spcBef>
                <a:spcPts val="0"/>
              </a:spcBef>
              <a:spcAft>
                <a:spcPts val="0"/>
              </a:spcAft>
              <a:buNone/>
            </a:pPr>
            <a:r>
              <a:rPr b="1" lang="en-GB"/>
              <a:t>Spring makes Java:</a:t>
            </a:r>
            <a:endParaRPr b="1"/>
          </a:p>
          <a:p>
            <a:pPr indent="0" lvl="0" marL="0" rtl="0" algn="ctr">
              <a:spcBef>
                <a:spcPts val="0"/>
              </a:spcBef>
              <a:spcAft>
                <a:spcPts val="0"/>
              </a:spcAft>
              <a:buNone/>
            </a:pPr>
            <a:r>
              <a:rPr b="1" lang="en-GB"/>
              <a:t>Simple, modern, productive, reactive, cloud-ready.</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Spring Framework - Data Access</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GB"/>
              <a:t>The JDBC module</a:t>
            </a:r>
            <a:r>
              <a:rPr lang="en-GB"/>
              <a:t> provides a JDBC-abstraction layer that removes the need to do tedious JDBC related coding.</a:t>
            </a:r>
            <a:endParaRPr/>
          </a:p>
          <a:p>
            <a:pPr indent="-342900" lvl="0" marL="457200" rtl="0" algn="l">
              <a:spcBef>
                <a:spcPts val="0"/>
              </a:spcBef>
              <a:spcAft>
                <a:spcPts val="0"/>
              </a:spcAft>
              <a:buSzPts val="1800"/>
              <a:buChar char="●"/>
            </a:pPr>
            <a:r>
              <a:rPr b="1" lang="en-GB"/>
              <a:t>The ORM module</a:t>
            </a:r>
            <a:r>
              <a:rPr lang="en-GB"/>
              <a:t> provides integration layers for popular object-relational mapping APIs, including JPA, JDO, Hibernate, and iBatis.</a:t>
            </a:r>
            <a:endParaRPr/>
          </a:p>
          <a:p>
            <a:pPr indent="-342900" lvl="0" marL="457200" rtl="0" algn="l">
              <a:spcBef>
                <a:spcPts val="0"/>
              </a:spcBef>
              <a:spcAft>
                <a:spcPts val="0"/>
              </a:spcAft>
              <a:buSzPts val="1800"/>
              <a:buChar char="●"/>
            </a:pPr>
            <a:r>
              <a:rPr b="1" lang="en-GB"/>
              <a:t>The Transaction module</a:t>
            </a:r>
            <a:r>
              <a:rPr lang="en-GB"/>
              <a:t> supports programmatic and declarative transaction management.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Spring Framework - WEB</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GB"/>
              <a:t>Spring's Web MVC</a:t>
            </a:r>
            <a:r>
              <a:rPr lang="en-GB"/>
              <a:t> (model-view-controller) provides basic web-oriented integration features such as multipart file-upload functionality and the initialization of the IoC container using servlet listeners and a web-oriented application context, also provides a clean separation between domain model code and web forms</a:t>
            </a:r>
            <a:endParaRPr/>
          </a:p>
          <a:p>
            <a:pPr indent="-342900" lvl="0" marL="457200" rtl="0" algn="l">
              <a:spcBef>
                <a:spcPts val="0"/>
              </a:spcBef>
              <a:spcAft>
                <a:spcPts val="0"/>
              </a:spcAft>
              <a:buSzPts val="1800"/>
              <a:buChar char="●"/>
            </a:pPr>
            <a:r>
              <a:rPr b="1" lang="en-GB"/>
              <a:t>The WebFlux</a:t>
            </a:r>
            <a:r>
              <a:rPr lang="en-GB"/>
              <a:t> reactive-stack web framework, Spring WebFlux, was added later in version 5.0. It is fully non-blocking, supports Reactive Streams, and runs on such servers as Netty, Undertow, and Servlet 3.1+ containers.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Spring AOP</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GB"/>
              <a:t>Spring' AOP module</a:t>
            </a:r>
            <a:r>
              <a:rPr lang="en-GB"/>
              <a:t> provides an AOP Alliance-compliant aspect-oriented programming implementation allowing you to define, for example, method-interceptors and pointcuts to cleanly decouple code that implements functionality that should be separated. </a:t>
            </a:r>
            <a:endParaRPr/>
          </a:p>
          <a:p>
            <a:pPr indent="-342900" lvl="0" marL="457200" rtl="0" algn="l">
              <a:spcBef>
                <a:spcPts val="0"/>
              </a:spcBef>
              <a:spcAft>
                <a:spcPts val="0"/>
              </a:spcAft>
              <a:buSzPts val="1800"/>
              <a:buChar char="●"/>
            </a:pPr>
            <a:r>
              <a:rPr b="1" lang="en-GB"/>
              <a:t>The separate Aspects</a:t>
            </a:r>
            <a:r>
              <a:rPr lang="en-GB"/>
              <a:t> module provides integration with AspectJ.</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Bean</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The objects that form the backbone of your application and that are managed by the Spring IoC container are called beans.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GB"/>
              <a:t>A bean is an object that is instantiated, assembled, and otherwise managed by a Spring IoC container. These beans are created with the configuration metadata that you supply to the container, for example, in the form of XML &lt;bean/&gt; definitions which you have already seen in previous chapters.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bean definition</a:t>
            </a:r>
            <a:endParaRPr/>
          </a:p>
        </p:txBody>
      </p:sp>
      <p:pic>
        <p:nvPicPr>
          <p:cNvPr id="136" name="Google Shape;136;p26"/>
          <p:cNvPicPr preferRelativeResize="0"/>
          <p:nvPr/>
        </p:nvPicPr>
        <p:blipFill>
          <a:blip r:embed="rId3">
            <a:alphaModFix/>
          </a:blip>
          <a:stretch>
            <a:fillRect/>
          </a:stretch>
        </p:blipFill>
        <p:spPr>
          <a:xfrm>
            <a:off x="311700" y="1152475"/>
            <a:ext cx="7542203" cy="341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Scope</a:t>
            </a:r>
            <a:endParaRPr/>
          </a:p>
        </p:txBody>
      </p:sp>
      <p:pic>
        <p:nvPicPr>
          <p:cNvPr id="142" name="Google Shape;142;p27"/>
          <p:cNvPicPr preferRelativeResize="0"/>
          <p:nvPr/>
        </p:nvPicPr>
        <p:blipFill>
          <a:blip r:embed="rId3">
            <a:alphaModFix/>
          </a:blip>
          <a:stretch>
            <a:fillRect/>
          </a:stretch>
        </p:blipFill>
        <p:spPr>
          <a:xfrm>
            <a:off x="311688" y="1152475"/>
            <a:ext cx="5095875" cy="1638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t>
            </a:r>
            <a:r>
              <a:rPr lang="en-GB"/>
              <a:t>ean - ID</a:t>
            </a:r>
            <a:endParaRPr/>
          </a:p>
        </p:txBody>
      </p:sp>
      <p:pic>
        <p:nvPicPr>
          <p:cNvPr id="148" name="Google Shape;148;p28"/>
          <p:cNvPicPr preferRelativeResize="0"/>
          <p:nvPr/>
        </p:nvPicPr>
        <p:blipFill>
          <a:blip r:embed="rId3">
            <a:alphaModFix/>
          </a:blip>
          <a:stretch>
            <a:fillRect/>
          </a:stretch>
        </p:blipFill>
        <p:spPr>
          <a:xfrm>
            <a:off x="311688" y="1152463"/>
            <a:ext cx="4581525" cy="3362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Spring Bean Life Cycle</a:t>
            </a:r>
            <a:endParaRPr/>
          </a:p>
        </p:txBody>
      </p:sp>
      <p:pic>
        <p:nvPicPr>
          <p:cNvPr id="154" name="Google Shape;154;p29"/>
          <p:cNvPicPr preferRelativeResize="0"/>
          <p:nvPr/>
        </p:nvPicPr>
        <p:blipFill>
          <a:blip r:embed="rId3">
            <a:alphaModFix/>
          </a:blip>
          <a:stretch>
            <a:fillRect/>
          </a:stretch>
        </p:blipFill>
        <p:spPr>
          <a:xfrm>
            <a:off x="392250" y="1199250"/>
            <a:ext cx="4480200" cy="30563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Bean - </a:t>
            </a:r>
            <a:r>
              <a:rPr b="1" lang="en-GB"/>
              <a:t>initialization method</a:t>
            </a:r>
            <a:endParaRPr b="1"/>
          </a:p>
        </p:txBody>
      </p:sp>
      <p:sp>
        <p:nvSpPr>
          <p:cNvPr id="160" name="Google Shape;16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Initialization method is a method that you can write for Spring Bean if you need</a:t>
            </a:r>
            <a:endParaRPr/>
          </a:p>
          <a:p>
            <a:pPr indent="0" lvl="0" marL="0" rtl="0" algn="l">
              <a:spcBef>
                <a:spcPts val="1200"/>
              </a:spcBef>
              <a:spcAft>
                <a:spcPts val="0"/>
              </a:spcAft>
              <a:buNone/>
            </a:pPr>
            <a:r>
              <a:rPr lang="en-GB"/>
              <a:t>to perform some initialization code that depends on properties and/or</a:t>
            </a:r>
            <a:endParaRPr/>
          </a:p>
          <a:p>
            <a:pPr indent="0" lvl="0" marL="0" rtl="0" algn="l">
              <a:spcBef>
                <a:spcPts val="1200"/>
              </a:spcBef>
              <a:spcAft>
                <a:spcPts val="0"/>
              </a:spcAft>
              <a:buNone/>
            </a:pPr>
            <a:r>
              <a:rPr lang="en-GB"/>
              <a:t>dependencies injected into Spring Bean.</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GB"/>
              <a:t>You can declare Initialization method in three ways:</a:t>
            </a:r>
            <a:endParaRPr b="1"/>
          </a:p>
          <a:p>
            <a:pPr indent="-342900" lvl="0" marL="457200" rtl="0" algn="l">
              <a:spcBef>
                <a:spcPts val="1200"/>
              </a:spcBef>
              <a:spcAft>
                <a:spcPts val="0"/>
              </a:spcAft>
              <a:buSzPts val="1800"/>
              <a:buChar char="●"/>
            </a:pPr>
            <a:r>
              <a:rPr lang="en-GB"/>
              <a:t> Create method in Spring Bean annotated with @PostConstruct</a:t>
            </a:r>
            <a:endParaRPr/>
          </a:p>
          <a:p>
            <a:pPr indent="-342900" lvl="0" marL="457200" rtl="0" algn="l">
              <a:spcBef>
                <a:spcPts val="0"/>
              </a:spcBef>
              <a:spcAft>
                <a:spcPts val="0"/>
              </a:spcAft>
              <a:buSzPts val="1800"/>
              <a:buChar char="●"/>
            </a:pPr>
            <a:r>
              <a:rPr lang="en-GB"/>
              <a:t> Implement InitializingBean::afterPropertiesSet</a:t>
            </a:r>
            <a:endParaRPr/>
          </a:p>
          <a:p>
            <a:pPr indent="-342900" lvl="0" marL="457200" rtl="0" algn="l">
              <a:spcBef>
                <a:spcPts val="0"/>
              </a:spcBef>
              <a:spcAft>
                <a:spcPts val="0"/>
              </a:spcAft>
              <a:buSzPts val="1800"/>
              <a:buChar char="●"/>
            </a:pPr>
            <a:r>
              <a:rPr lang="en-GB"/>
              <a:t> Create Bean in Configuration class with @Bean method and us @Bean(initMethod)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Bean - destroy method</a:t>
            </a:r>
            <a:endParaRPr/>
          </a:p>
        </p:txBody>
      </p:sp>
      <p:sp>
        <p:nvSpPr>
          <p:cNvPr id="166" name="Google Shape;16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GB"/>
              <a:t>Destroy method is a method in Spring Bean that you can use to implement any</a:t>
            </a:r>
            <a:endParaRPr/>
          </a:p>
          <a:p>
            <a:pPr indent="0" lvl="0" marL="0" rtl="0" algn="l">
              <a:spcBef>
                <a:spcPts val="1200"/>
              </a:spcBef>
              <a:spcAft>
                <a:spcPts val="0"/>
              </a:spcAft>
              <a:buNone/>
            </a:pPr>
            <a:r>
              <a:rPr lang="en-GB"/>
              <a:t>cleanup logic for resources used by the Bean. Method will be called when Spring</a:t>
            </a:r>
            <a:endParaRPr/>
          </a:p>
          <a:p>
            <a:pPr indent="0" lvl="0" marL="0" rtl="0" algn="l">
              <a:spcBef>
                <a:spcPts val="1200"/>
              </a:spcBef>
              <a:spcAft>
                <a:spcPts val="0"/>
              </a:spcAft>
              <a:buNone/>
            </a:pPr>
            <a:r>
              <a:rPr lang="en-GB"/>
              <a:t>Bean will be taken out of use, this is usually happening when Spring Context is</a:t>
            </a:r>
            <a:endParaRPr/>
          </a:p>
          <a:p>
            <a:pPr indent="0" lvl="0" marL="0" rtl="0" algn="l">
              <a:spcBef>
                <a:spcPts val="1200"/>
              </a:spcBef>
              <a:spcAft>
                <a:spcPts val="0"/>
              </a:spcAft>
              <a:buNone/>
            </a:pPr>
            <a:r>
              <a:rPr lang="en-GB"/>
              <a:t>closed.</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GB"/>
              <a:t>You can declare destroy method in following ways:</a:t>
            </a:r>
            <a:endParaRPr b="1"/>
          </a:p>
          <a:p>
            <a:pPr indent="-325755" lvl="0" marL="457200" rtl="0" algn="l">
              <a:spcBef>
                <a:spcPts val="1200"/>
              </a:spcBef>
              <a:spcAft>
                <a:spcPts val="0"/>
              </a:spcAft>
              <a:buSzPct val="100000"/>
              <a:buChar char="●"/>
            </a:pPr>
            <a:r>
              <a:rPr lang="en-GB"/>
              <a:t> Create method annotated with @PreDestroy annotation</a:t>
            </a:r>
            <a:endParaRPr/>
          </a:p>
          <a:p>
            <a:pPr indent="-325755" lvl="0" marL="457200" rtl="0" algn="l">
              <a:spcBef>
                <a:spcPts val="0"/>
              </a:spcBef>
              <a:spcAft>
                <a:spcPts val="0"/>
              </a:spcAft>
              <a:buSzPct val="100000"/>
              <a:buChar char="●"/>
            </a:pPr>
            <a:r>
              <a:rPr lang="en-GB"/>
              <a:t> Implement DisposableBean::destroy</a:t>
            </a:r>
            <a:endParaRPr/>
          </a:p>
          <a:p>
            <a:pPr indent="-325755" lvl="0" marL="457200" rtl="0" algn="l">
              <a:spcBef>
                <a:spcPts val="0"/>
              </a:spcBef>
              <a:spcAft>
                <a:spcPts val="0"/>
              </a:spcAft>
              <a:buSzPct val="100000"/>
              <a:buChar char="●"/>
            </a:pPr>
            <a:r>
              <a:rPr lang="en-GB"/>
              <a:t> Create Bean in Configuration class with @Bean method and use @Bean(destroyMethod)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Agenda</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Overview</a:t>
            </a:r>
            <a:endParaRPr/>
          </a:p>
          <a:p>
            <a:pPr indent="-342900" lvl="0" marL="457200" rtl="0" algn="l">
              <a:spcBef>
                <a:spcPts val="0"/>
              </a:spcBef>
              <a:spcAft>
                <a:spcPts val="0"/>
              </a:spcAft>
              <a:buSzPts val="1800"/>
              <a:buChar char="●"/>
            </a:pPr>
            <a:r>
              <a:rPr lang="en-GB"/>
              <a:t>Spring Platform</a:t>
            </a:r>
            <a:endParaRPr/>
          </a:p>
          <a:p>
            <a:pPr indent="-342900" lvl="0" marL="457200" rtl="0" algn="l">
              <a:spcBef>
                <a:spcPts val="0"/>
              </a:spcBef>
              <a:spcAft>
                <a:spcPts val="0"/>
              </a:spcAft>
              <a:buSzPts val="1800"/>
              <a:buChar char="●"/>
            </a:pPr>
            <a:r>
              <a:rPr lang="en-GB"/>
              <a:t>Spring Framework</a:t>
            </a:r>
            <a:endParaRPr/>
          </a:p>
          <a:p>
            <a:pPr indent="-342900" lvl="0" marL="457200" rtl="0" algn="l">
              <a:spcBef>
                <a:spcPts val="0"/>
              </a:spcBef>
              <a:spcAft>
                <a:spcPts val="0"/>
              </a:spcAft>
              <a:buSzPts val="1800"/>
              <a:buChar char="●"/>
            </a:pPr>
            <a:r>
              <a:rPr lang="en-GB"/>
              <a:t>Inversion of Control (</a:t>
            </a:r>
            <a:r>
              <a:rPr b="1" lang="en-GB"/>
              <a:t>IoC</a:t>
            </a:r>
            <a:r>
              <a:rPr lang="en-GB"/>
              <a:t>)</a:t>
            </a:r>
            <a:endParaRPr/>
          </a:p>
          <a:p>
            <a:pPr indent="-342900" lvl="0" marL="457200" rtl="0" algn="l">
              <a:spcBef>
                <a:spcPts val="0"/>
              </a:spcBef>
              <a:spcAft>
                <a:spcPts val="0"/>
              </a:spcAft>
              <a:buSzPts val="1800"/>
              <a:buChar char="●"/>
            </a:pPr>
            <a:r>
              <a:rPr lang="en-GB"/>
              <a:t>Dependency Injection (</a:t>
            </a:r>
            <a:r>
              <a:rPr b="1" lang="en-GB"/>
              <a:t>DI</a:t>
            </a:r>
            <a:r>
              <a:rPr lang="en-GB"/>
              <a:t>)</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t>
            </a:r>
            <a:r>
              <a:rPr lang="en-GB"/>
              <a:t>ontainer</a:t>
            </a:r>
            <a:endParaRPr/>
          </a:p>
        </p:txBody>
      </p:sp>
      <p:sp>
        <p:nvSpPr>
          <p:cNvPr id="172" name="Google Shape;17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GB"/>
              <a:t>Container is an execution environment which provides additional technical services for</a:t>
            </a:r>
            <a:endParaRPr/>
          </a:p>
          <a:p>
            <a:pPr indent="0" lvl="0" marL="0" rtl="0" algn="l">
              <a:spcBef>
                <a:spcPts val="1200"/>
              </a:spcBef>
              <a:spcAft>
                <a:spcPts val="0"/>
              </a:spcAft>
              <a:buNone/>
            </a:pPr>
            <a:r>
              <a:rPr lang="en-GB"/>
              <a:t>your code to use. Usually containers use IoC technique, that allows you to focus on</a:t>
            </a:r>
            <a:endParaRPr/>
          </a:p>
          <a:p>
            <a:pPr indent="0" lvl="0" marL="0" rtl="0" algn="l">
              <a:spcBef>
                <a:spcPts val="1200"/>
              </a:spcBef>
              <a:spcAft>
                <a:spcPts val="0"/>
              </a:spcAft>
              <a:buNone/>
            </a:pPr>
            <a:r>
              <a:rPr lang="en-GB"/>
              <a:t>creating business aspect of the code, while technical aspects like communication details</a:t>
            </a:r>
            <a:endParaRPr/>
          </a:p>
          <a:p>
            <a:pPr indent="0" lvl="0" marL="0" rtl="0" algn="l">
              <a:spcBef>
                <a:spcPts val="1200"/>
              </a:spcBef>
              <a:spcAft>
                <a:spcPts val="0"/>
              </a:spcAft>
              <a:buNone/>
            </a:pPr>
            <a:r>
              <a:rPr lang="en-GB"/>
              <a:t>(HTTP, REST, SOAP) are provided by execution environment.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Spring provides a container for beans. It manages lifecycle of the beans and also provides</a:t>
            </a:r>
            <a:endParaRPr/>
          </a:p>
          <a:p>
            <a:pPr indent="0" lvl="0" marL="0" rtl="0" algn="l">
              <a:spcBef>
                <a:spcPts val="1200"/>
              </a:spcBef>
              <a:spcAft>
                <a:spcPts val="1200"/>
              </a:spcAft>
              <a:buNone/>
            </a:pPr>
            <a:r>
              <a:rPr lang="en-GB"/>
              <a:t>additional services through usage of Application Context.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Application Context</a:t>
            </a:r>
            <a:endParaRPr/>
          </a:p>
        </p:txBody>
      </p:sp>
      <p:sp>
        <p:nvSpPr>
          <p:cNvPr id="178" name="Google Shape;17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GB"/>
              <a:t>Application Context is a central part of Spring application. It holds bean definitions and contains registry of application components. It allows you to retrieve assembled and configured beans.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GB"/>
              <a:t>Common Application Context types:</a:t>
            </a:r>
            <a:endParaRPr b="1"/>
          </a:p>
          <a:p>
            <a:pPr indent="0" lvl="0" marL="0" rtl="0" algn="l">
              <a:spcBef>
                <a:spcPts val="1200"/>
              </a:spcBef>
              <a:spcAft>
                <a:spcPts val="0"/>
              </a:spcAft>
              <a:buNone/>
            </a:pPr>
            <a:r>
              <a:rPr lang="en-GB"/>
              <a:t> AnnotationConfigApplicationContext</a:t>
            </a:r>
            <a:endParaRPr/>
          </a:p>
          <a:p>
            <a:pPr indent="0" lvl="0" marL="0" rtl="0" algn="l">
              <a:spcBef>
                <a:spcPts val="1200"/>
              </a:spcBef>
              <a:spcAft>
                <a:spcPts val="0"/>
              </a:spcAft>
              <a:buNone/>
            </a:pPr>
            <a:r>
              <a:rPr lang="en-GB"/>
              <a:t> AnnotationConfigWebApplicationContext</a:t>
            </a:r>
            <a:endParaRPr/>
          </a:p>
          <a:p>
            <a:pPr indent="0" lvl="0" marL="0" rtl="0" algn="l">
              <a:spcBef>
                <a:spcPts val="1200"/>
              </a:spcBef>
              <a:spcAft>
                <a:spcPts val="0"/>
              </a:spcAft>
              <a:buNone/>
            </a:pPr>
            <a:r>
              <a:rPr lang="en-GB"/>
              <a:t> ClassPathXmlApplicationContext</a:t>
            </a:r>
            <a:endParaRPr/>
          </a:p>
          <a:p>
            <a:pPr indent="0" lvl="0" marL="0" rtl="0" algn="l">
              <a:spcBef>
                <a:spcPts val="1200"/>
              </a:spcBef>
              <a:spcAft>
                <a:spcPts val="0"/>
              </a:spcAft>
              <a:buNone/>
            </a:pPr>
            <a:r>
              <a:rPr lang="en-GB"/>
              <a:t> FileSystemXmlApplicationContext</a:t>
            </a:r>
            <a:endParaRPr/>
          </a:p>
          <a:p>
            <a:pPr indent="0" lvl="0" marL="0" rtl="0" algn="l">
              <a:spcBef>
                <a:spcPts val="1200"/>
              </a:spcBef>
              <a:spcAft>
                <a:spcPts val="0"/>
              </a:spcAft>
              <a:buNone/>
            </a:pPr>
            <a:r>
              <a:rPr lang="en-GB"/>
              <a:t> XmlWebApplicationContext</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Application Context</a:t>
            </a:r>
            <a:endParaRPr/>
          </a:p>
          <a:p>
            <a:pPr indent="0" lvl="0" marL="0" rtl="0" algn="l">
              <a:spcBef>
                <a:spcPts val="0"/>
              </a:spcBef>
              <a:spcAft>
                <a:spcPts val="0"/>
              </a:spcAft>
              <a:buNone/>
            </a:pPr>
            <a:r>
              <a:t/>
            </a:r>
            <a:endParaRPr/>
          </a:p>
        </p:txBody>
      </p:sp>
      <p:sp>
        <p:nvSpPr>
          <p:cNvPr id="184" name="Google Shape;18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 </a:t>
            </a:r>
            <a:r>
              <a:rPr lang="en-GB"/>
              <a:t>Initiates Beans</a:t>
            </a:r>
            <a:endParaRPr/>
          </a:p>
          <a:p>
            <a:pPr indent="-342900" lvl="0" marL="457200" rtl="0" algn="l">
              <a:spcBef>
                <a:spcPts val="0"/>
              </a:spcBef>
              <a:spcAft>
                <a:spcPts val="0"/>
              </a:spcAft>
              <a:buSzPts val="1800"/>
              <a:buChar char="●"/>
            </a:pPr>
            <a:r>
              <a:rPr lang="en-GB"/>
              <a:t> Configures Beans</a:t>
            </a:r>
            <a:endParaRPr/>
          </a:p>
          <a:p>
            <a:pPr indent="-342900" lvl="0" marL="457200" rtl="0" algn="l">
              <a:spcBef>
                <a:spcPts val="0"/>
              </a:spcBef>
              <a:spcAft>
                <a:spcPts val="0"/>
              </a:spcAft>
              <a:buSzPts val="1800"/>
              <a:buChar char="●"/>
            </a:pPr>
            <a:r>
              <a:rPr lang="en-GB"/>
              <a:t> Assemblies Beans</a:t>
            </a:r>
            <a:endParaRPr/>
          </a:p>
          <a:p>
            <a:pPr indent="-342900" lvl="0" marL="457200" rtl="0" algn="l">
              <a:spcBef>
                <a:spcPts val="0"/>
              </a:spcBef>
              <a:spcAft>
                <a:spcPts val="0"/>
              </a:spcAft>
              <a:buSzPts val="1800"/>
              <a:buChar char="●"/>
            </a:pPr>
            <a:r>
              <a:rPr lang="en-GB"/>
              <a:t> Manages Beans Lifecycle</a:t>
            </a:r>
            <a:endParaRPr/>
          </a:p>
          <a:p>
            <a:pPr indent="-342900" lvl="0" marL="457200" rtl="0" algn="l">
              <a:spcBef>
                <a:spcPts val="0"/>
              </a:spcBef>
              <a:spcAft>
                <a:spcPts val="0"/>
              </a:spcAft>
              <a:buSzPts val="1800"/>
              <a:buChar char="●"/>
            </a:pPr>
            <a:r>
              <a:rPr lang="en-GB"/>
              <a:t> Is a Bean Factory</a:t>
            </a:r>
            <a:endParaRPr/>
          </a:p>
          <a:p>
            <a:pPr indent="-342900" lvl="0" marL="457200" rtl="0" algn="l">
              <a:spcBef>
                <a:spcPts val="0"/>
              </a:spcBef>
              <a:spcAft>
                <a:spcPts val="0"/>
              </a:spcAft>
              <a:buSzPts val="1800"/>
              <a:buChar char="●"/>
            </a:pPr>
            <a:r>
              <a:rPr lang="en-GB"/>
              <a:t> Is a Resource Loader</a:t>
            </a:r>
            <a:endParaRPr/>
          </a:p>
          <a:p>
            <a:pPr indent="-342900" lvl="0" marL="457200" rtl="0" algn="l">
              <a:spcBef>
                <a:spcPts val="0"/>
              </a:spcBef>
              <a:spcAft>
                <a:spcPts val="0"/>
              </a:spcAft>
              <a:buSzPts val="1800"/>
              <a:buChar char="●"/>
            </a:pPr>
            <a:r>
              <a:rPr lang="en-GB"/>
              <a:t> Has ability to push events to registered even listeners</a:t>
            </a:r>
            <a:endParaRPr/>
          </a:p>
          <a:p>
            <a:pPr indent="-342900" lvl="0" marL="457200" rtl="0" algn="l">
              <a:spcBef>
                <a:spcPts val="0"/>
              </a:spcBef>
              <a:spcAft>
                <a:spcPts val="0"/>
              </a:spcAft>
              <a:buSzPts val="1800"/>
              <a:buChar char="●"/>
            </a:pPr>
            <a:r>
              <a:rPr lang="en-GB"/>
              <a:t> Exposes Environment which allows to resolve properties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Application Context - new instance</a:t>
            </a:r>
            <a:endParaRPr/>
          </a:p>
        </p:txBody>
      </p:sp>
      <p:sp>
        <p:nvSpPr>
          <p:cNvPr id="190" name="Google Shape;190;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GB"/>
              <a:t>Non-Web Applications:</a:t>
            </a:r>
            <a:endParaRPr b="1"/>
          </a:p>
          <a:p>
            <a:pPr indent="-300037" lvl="0" marL="457200" rtl="0" algn="l">
              <a:spcBef>
                <a:spcPts val="1200"/>
              </a:spcBef>
              <a:spcAft>
                <a:spcPts val="0"/>
              </a:spcAft>
              <a:buSzPct val="100000"/>
              <a:buChar char="●"/>
            </a:pPr>
            <a:r>
              <a:rPr lang="en-GB"/>
              <a:t> AnnotationConfigApplicationContext</a:t>
            </a:r>
            <a:endParaRPr/>
          </a:p>
          <a:p>
            <a:pPr indent="-300037" lvl="0" marL="457200" rtl="0" algn="l">
              <a:spcBef>
                <a:spcPts val="0"/>
              </a:spcBef>
              <a:spcAft>
                <a:spcPts val="0"/>
              </a:spcAft>
              <a:buSzPct val="100000"/>
              <a:buChar char="●"/>
            </a:pPr>
            <a:r>
              <a:rPr lang="en-GB"/>
              <a:t> ClassPathXmlApplicationContext</a:t>
            </a:r>
            <a:endParaRPr/>
          </a:p>
          <a:p>
            <a:pPr indent="-300037" lvl="0" marL="457200" rtl="0" algn="l">
              <a:spcBef>
                <a:spcPts val="0"/>
              </a:spcBef>
              <a:spcAft>
                <a:spcPts val="0"/>
              </a:spcAft>
              <a:buSzPct val="100000"/>
              <a:buChar char="●"/>
            </a:pPr>
            <a:r>
              <a:rPr lang="en-GB"/>
              <a:t> FileSystemXmlApplicationContext</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GB"/>
              <a:t>Web Applications:</a:t>
            </a:r>
            <a:endParaRPr b="1"/>
          </a:p>
          <a:p>
            <a:pPr indent="-300037" lvl="0" marL="457200" rtl="0" algn="l">
              <a:spcBef>
                <a:spcPts val="1200"/>
              </a:spcBef>
              <a:spcAft>
                <a:spcPts val="0"/>
              </a:spcAft>
              <a:buSzPct val="100000"/>
              <a:buChar char="●"/>
            </a:pPr>
            <a:r>
              <a:rPr lang="en-GB"/>
              <a:t> Servlet 2 – web.xml, ContextLoaderListener, DispatcherServlet</a:t>
            </a:r>
            <a:endParaRPr/>
          </a:p>
          <a:p>
            <a:pPr indent="-300037" lvl="0" marL="457200" rtl="0" algn="l">
              <a:spcBef>
                <a:spcPts val="0"/>
              </a:spcBef>
              <a:spcAft>
                <a:spcPts val="0"/>
              </a:spcAft>
              <a:buSzPct val="100000"/>
              <a:buChar char="●"/>
            </a:pPr>
            <a:r>
              <a:rPr lang="en-GB"/>
              <a:t> Servlet 3 – XmlWebApplicationContext</a:t>
            </a:r>
            <a:endParaRPr/>
          </a:p>
          <a:p>
            <a:pPr indent="-300037" lvl="0" marL="457200" rtl="0" algn="l">
              <a:spcBef>
                <a:spcPts val="0"/>
              </a:spcBef>
              <a:spcAft>
                <a:spcPts val="0"/>
              </a:spcAft>
              <a:buSzPct val="100000"/>
              <a:buChar char="●"/>
            </a:pPr>
            <a:r>
              <a:rPr lang="en-GB"/>
              <a:t> Servlet 3 - AnnotationConfigWebApplicationContext</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GB"/>
              <a:t>Spring Boot:</a:t>
            </a:r>
            <a:endParaRPr b="1"/>
          </a:p>
          <a:p>
            <a:pPr indent="-300037" lvl="0" marL="457200" rtl="0" algn="l">
              <a:spcBef>
                <a:spcPts val="1200"/>
              </a:spcBef>
              <a:spcAft>
                <a:spcPts val="0"/>
              </a:spcAft>
              <a:buSzPct val="100000"/>
              <a:buChar char="●"/>
            </a:pPr>
            <a:r>
              <a:rPr lang="en-GB"/>
              <a:t> SpringBootConsoleApplication – CommandLineRunner</a:t>
            </a:r>
            <a:endParaRPr/>
          </a:p>
          <a:p>
            <a:pPr indent="-300037" lvl="0" marL="457200" rtl="0" algn="l">
              <a:spcBef>
                <a:spcPts val="0"/>
              </a:spcBef>
              <a:spcAft>
                <a:spcPts val="0"/>
              </a:spcAft>
              <a:buSzPct val="100000"/>
              <a:buChar char="●"/>
            </a:pPr>
            <a:r>
              <a:rPr lang="en-GB"/>
              <a:t> SpringBootWebApplication – Embedded Tomcat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Annotation Based Configuration</a:t>
            </a:r>
            <a:endParaRPr/>
          </a:p>
        </p:txBody>
      </p:sp>
      <p:pic>
        <p:nvPicPr>
          <p:cNvPr id="196" name="Google Shape;196;p36"/>
          <p:cNvPicPr preferRelativeResize="0"/>
          <p:nvPr/>
        </p:nvPicPr>
        <p:blipFill>
          <a:blip r:embed="rId3">
            <a:alphaModFix/>
          </a:blip>
          <a:stretch>
            <a:fillRect/>
          </a:stretch>
        </p:blipFill>
        <p:spPr>
          <a:xfrm>
            <a:off x="279250" y="1152475"/>
            <a:ext cx="8032998" cy="3416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Java Based Configuration</a:t>
            </a:r>
            <a:endParaRPr/>
          </a:p>
        </p:txBody>
      </p:sp>
      <p:sp>
        <p:nvSpPr>
          <p:cNvPr id="202" name="Google Shape;202;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GB"/>
              <a:t>@Configuration</a:t>
            </a:r>
            <a:r>
              <a:rPr lang="en-GB"/>
              <a:t> indicates that the class can be used by the Spring IoC container as a source of bean definitions.</a:t>
            </a:r>
            <a:endParaRPr/>
          </a:p>
          <a:p>
            <a:pPr indent="-342900" lvl="0" marL="457200" rtl="0" algn="l">
              <a:spcBef>
                <a:spcPts val="0"/>
              </a:spcBef>
              <a:spcAft>
                <a:spcPts val="0"/>
              </a:spcAft>
              <a:buSzPts val="1800"/>
              <a:buChar char="●"/>
            </a:pPr>
            <a:r>
              <a:rPr b="1" lang="en-GB"/>
              <a:t>@Bean</a:t>
            </a:r>
            <a:r>
              <a:rPr lang="en-GB"/>
              <a:t> annotation tells Spring that a method annotated with @Bean will return an object that should be registered as a bean in the Spring application context.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Inversion of Control in Spring</a:t>
            </a:r>
            <a:endParaRPr/>
          </a:p>
        </p:txBody>
      </p:sp>
      <p:sp>
        <p:nvSpPr>
          <p:cNvPr id="208" name="Google Shape;208;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The Spring container is at the core of the Spring Framework.</a:t>
            </a:r>
            <a:endParaRPr/>
          </a:p>
          <a:p>
            <a:pPr indent="-342900" lvl="0" marL="457200" rtl="0" algn="l">
              <a:spcBef>
                <a:spcPts val="0"/>
              </a:spcBef>
              <a:spcAft>
                <a:spcPts val="0"/>
              </a:spcAft>
              <a:buSzPts val="1800"/>
              <a:buChar char="●"/>
            </a:pPr>
            <a:r>
              <a:rPr lang="en-GB"/>
              <a:t>The Spring container uses dependency injection (DI) to manage the components that make up an application.</a:t>
            </a:r>
            <a:endParaRPr/>
          </a:p>
          <a:p>
            <a:pPr indent="-342900" lvl="0" marL="457200" rtl="0" algn="l">
              <a:spcBef>
                <a:spcPts val="0"/>
              </a:spcBef>
              <a:spcAft>
                <a:spcPts val="0"/>
              </a:spcAft>
              <a:buSzPts val="1800"/>
              <a:buChar char="●"/>
            </a:pPr>
            <a:r>
              <a:rPr lang="en-GB"/>
              <a:t>The container will create the objects, wire them together, configure them, and manage their complete lifecycle from creation till destruction.</a:t>
            </a:r>
            <a:endParaRPr/>
          </a:p>
          <a:p>
            <a:pPr indent="-342900" lvl="0" marL="457200" rtl="0" algn="l">
              <a:spcBef>
                <a:spcPts val="0"/>
              </a:spcBef>
              <a:spcAft>
                <a:spcPts val="0"/>
              </a:spcAft>
              <a:buSzPts val="1800"/>
              <a:buChar char="●"/>
            </a:pPr>
            <a:r>
              <a:rPr lang="en-GB"/>
              <a:t>The container gets its instructions on what objects to instantiate, configure, and assemble by reading configuration metadata provided. The configuration metadata can be represented either by XML, Java annotations, or Java code.</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900"/>
              <a:t>What is dependency </a:t>
            </a:r>
            <a:r>
              <a:rPr lang="en-GB" sz="2000"/>
              <a:t>injection and what are the advantages?</a:t>
            </a:r>
            <a:endParaRPr sz="2000"/>
          </a:p>
        </p:txBody>
      </p:sp>
      <p:sp>
        <p:nvSpPr>
          <p:cNvPr id="214" name="Google Shape;214;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Dependency Injection is a technique of creating software in which objects do not create their dependencies on itself, instead objects declare dependencies that they need and it is external object job or framework job to provide concrete dependencies to objects.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900"/>
              <a:t>What is dependency </a:t>
            </a:r>
            <a:r>
              <a:rPr lang="en-GB" sz="2000"/>
              <a:t>injection and what are the advantages?</a:t>
            </a:r>
            <a:endParaRPr sz="2000"/>
          </a:p>
        </p:txBody>
      </p:sp>
      <p:sp>
        <p:nvSpPr>
          <p:cNvPr id="220" name="Google Shape;220;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Types of Dependency Injection:</a:t>
            </a:r>
            <a:endParaRPr/>
          </a:p>
          <a:p>
            <a:pPr indent="-342900" lvl="0" marL="457200" rtl="0" algn="l">
              <a:spcBef>
                <a:spcPts val="1200"/>
              </a:spcBef>
              <a:spcAft>
                <a:spcPts val="0"/>
              </a:spcAft>
              <a:buSzPts val="1800"/>
              <a:buChar char="●"/>
            </a:pPr>
            <a:r>
              <a:rPr lang="en-GB"/>
              <a:t> Constructor injection</a:t>
            </a:r>
            <a:endParaRPr/>
          </a:p>
          <a:p>
            <a:pPr indent="-342900" lvl="0" marL="457200" rtl="0" algn="l">
              <a:spcBef>
                <a:spcPts val="0"/>
              </a:spcBef>
              <a:spcAft>
                <a:spcPts val="0"/>
              </a:spcAft>
              <a:buSzPts val="1800"/>
              <a:buChar char="●"/>
            </a:pPr>
            <a:r>
              <a:rPr lang="en-GB"/>
              <a:t> Setter injection</a:t>
            </a:r>
            <a:endParaRPr/>
          </a:p>
          <a:p>
            <a:pPr indent="-342900" lvl="0" marL="457200" rtl="0" algn="l">
              <a:spcBef>
                <a:spcPts val="0"/>
              </a:spcBef>
              <a:spcAft>
                <a:spcPts val="0"/>
              </a:spcAft>
              <a:buSzPts val="1800"/>
              <a:buChar char="●"/>
            </a:pPr>
            <a:r>
              <a:rPr lang="en-GB"/>
              <a:t> Field injection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900"/>
              <a:t>What is dependency </a:t>
            </a:r>
            <a:r>
              <a:rPr lang="en-GB" sz="2000"/>
              <a:t>injection and what are the advantages?</a:t>
            </a:r>
            <a:endParaRPr sz="2000"/>
          </a:p>
        </p:txBody>
      </p:sp>
      <p:sp>
        <p:nvSpPr>
          <p:cNvPr id="226" name="Google Shape;226;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Advantages of using dependency injection is:</a:t>
            </a:r>
            <a:endParaRPr/>
          </a:p>
          <a:p>
            <a:pPr indent="-342900" lvl="0" marL="457200" rtl="0" algn="l">
              <a:spcBef>
                <a:spcPts val="1200"/>
              </a:spcBef>
              <a:spcAft>
                <a:spcPts val="0"/>
              </a:spcAft>
              <a:buSzPts val="1800"/>
              <a:buChar char="●"/>
            </a:pPr>
            <a:r>
              <a:rPr lang="en-GB"/>
              <a:t>Increases code reusability</a:t>
            </a:r>
            <a:endParaRPr/>
          </a:p>
          <a:p>
            <a:pPr indent="-342900" lvl="0" marL="457200" rtl="0" algn="l">
              <a:spcBef>
                <a:spcPts val="0"/>
              </a:spcBef>
              <a:spcAft>
                <a:spcPts val="0"/>
              </a:spcAft>
              <a:buSzPts val="1800"/>
              <a:buChar char="●"/>
            </a:pPr>
            <a:r>
              <a:rPr lang="en-GB"/>
              <a:t>Increases code readability</a:t>
            </a:r>
            <a:endParaRPr/>
          </a:p>
          <a:p>
            <a:pPr indent="-342900" lvl="0" marL="457200" rtl="0" algn="l">
              <a:spcBef>
                <a:spcPts val="0"/>
              </a:spcBef>
              <a:spcAft>
                <a:spcPts val="0"/>
              </a:spcAft>
              <a:buSzPts val="1800"/>
              <a:buChar char="●"/>
            </a:pPr>
            <a:r>
              <a:rPr lang="en-GB"/>
              <a:t>Increases code maintainability</a:t>
            </a:r>
            <a:endParaRPr/>
          </a:p>
          <a:p>
            <a:pPr indent="-342900" lvl="0" marL="457200" rtl="0" algn="l">
              <a:spcBef>
                <a:spcPts val="0"/>
              </a:spcBef>
              <a:spcAft>
                <a:spcPts val="0"/>
              </a:spcAft>
              <a:buSzPts val="1800"/>
              <a:buChar char="●"/>
            </a:pPr>
            <a:r>
              <a:rPr lang="en-GB"/>
              <a:t>Increases code testability</a:t>
            </a:r>
            <a:endParaRPr/>
          </a:p>
          <a:p>
            <a:pPr indent="-342900" lvl="0" marL="457200" rtl="0" algn="l">
              <a:spcBef>
                <a:spcPts val="0"/>
              </a:spcBef>
              <a:spcAft>
                <a:spcPts val="0"/>
              </a:spcAft>
              <a:buSzPts val="1800"/>
              <a:buChar char="●"/>
            </a:pPr>
            <a:r>
              <a:rPr lang="en-GB"/>
              <a:t>Reduces coupling</a:t>
            </a:r>
            <a:endParaRPr/>
          </a:p>
          <a:p>
            <a:pPr indent="-342900" lvl="0" marL="457200" rtl="0" algn="l">
              <a:spcBef>
                <a:spcPts val="0"/>
              </a:spcBef>
              <a:spcAft>
                <a:spcPts val="0"/>
              </a:spcAft>
              <a:buSzPts val="1800"/>
              <a:buChar char="●"/>
            </a:pPr>
            <a:r>
              <a:rPr lang="en-GB"/>
              <a:t>Increases cohesion</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Spring Framework</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t>The Spring Framework provides a comprehensive programming and configuration model for modern Java-based enterprise applications - on any kind of deployment platform.</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A key element of Spring is infrastructural support at the application level: </a:t>
            </a:r>
            <a:r>
              <a:rPr b="1" lang="en-GB"/>
              <a:t>Spring focuses on the "plumbing"</a:t>
            </a:r>
            <a:r>
              <a:rPr lang="en-GB"/>
              <a:t> of enterprise applications so that </a:t>
            </a:r>
            <a:r>
              <a:rPr b="1" lang="en-GB"/>
              <a:t>teams can focus on application-level business logic</a:t>
            </a:r>
            <a:r>
              <a:rPr lang="en-GB"/>
              <a:t>, without unnecessary ties to specific deployment environments.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First version was released at October 2002</a:t>
            </a:r>
            <a:endParaRPr/>
          </a:p>
          <a:p>
            <a:pPr indent="0" lvl="0" marL="0" rtl="0" algn="l">
              <a:spcBef>
                <a:spcPts val="1200"/>
              </a:spcBef>
              <a:spcAft>
                <a:spcPts val="0"/>
              </a:spcAft>
              <a:buNone/>
            </a:pPr>
            <a:r>
              <a:rPr lang="en-GB"/>
              <a:t>Latest version is 6.1.3 (as of January 2024)</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@PropertySource</a:t>
            </a:r>
            <a:endParaRPr/>
          </a:p>
        </p:txBody>
      </p:sp>
      <p:sp>
        <p:nvSpPr>
          <p:cNvPr id="232" name="Google Shape;232;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PropertySource is Spring Abstraction on Environment Key-Value pairs, which can come from:</a:t>
            </a:r>
            <a:endParaRPr/>
          </a:p>
          <a:p>
            <a:pPr indent="-342900" lvl="0" marL="457200" rtl="0" algn="l">
              <a:spcBef>
                <a:spcPts val="1200"/>
              </a:spcBef>
              <a:spcAft>
                <a:spcPts val="0"/>
              </a:spcAft>
              <a:buSzPts val="1800"/>
              <a:buChar char="●"/>
            </a:pPr>
            <a:r>
              <a:rPr lang="en-GB"/>
              <a:t> JVM Properties</a:t>
            </a:r>
            <a:endParaRPr/>
          </a:p>
          <a:p>
            <a:pPr indent="-342900" lvl="0" marL="457200" rtl="0" algn="l">
              <a:spcBef>
                <a:spcPts val="0"/>
              </a:spcBef>
              <a:spcAft>
                <a:spcPts val="0"/>
              </a:spcAft>
              <a:buSzPts val="1800"/>
              <a:buChar char="●"/>
            </a:pPr>
            <a:r>
              <a:rPr lang="en-GB"/>
              <a:t> System Environmental Variables</a:t>
            </a:r>
            <a:endParaRPr/>
          </a:p>
          <a:p>
            <a:pPr indent="-342900" lvl="0" marL="457200" rtl="0" algn="l">
              <a:spcBef>
                <a:spcPts val="0"/>
              </a:spcBef>
              <a:spcAft>
                <a:spcPts val="0"/>
              </a:spcAft>
              <a:buSzPts val="1800"/>
              <a:buChar char="●"/>
            </a:pPr>
            <a:r>
              <a:rPr lang="en-GB"/>
              <a:t> JNDI Properties</a:t>
            </a:r>
            <a:endParaRPr/>
          </a:p>
          <a:p>
            <a:pPr indent="-342900" lvl="0" marL="457200" rtl="0" algn="l">
              <a:spcBef>
                <a:spcPts val="0"/>
              </a:spcBef>
              <a:spcAft>
                <a:spcPts val="0"/>
              </a:spcAft>
              <a:buSzPts val="1800"/>
              <a:buChar char="●"/>
            </a:pPr>
            <a:r>
              <a:rPr lang="en-GB"/>
              <a:t> Servlet Parameters</a:t>
            </a:r>
            <a:endParaRPr/>
          </a:p>
          <a:p>
            <a:pPr indent="-342900" lvl="0" marL="457200" rtl="0" algn="l">
              <a:spcBef>
                <a:spcPts val="0"/>
              </a:spcBef>
              <a:spcAft>
                <a:spcPts val="0"/>
              </a:spcAft>
              <a:buSzPts val="1800"/>
              <a:buChar char="●"/>
            </a:pPr>
            <a:r>
              <a:rPr lang="en-GB"/>
              <a:t> Properties File Located on Filesystem</a:t>
            </a:r>
            <a:endParaRPr/>
          </a:p>
          <a:p>
            <a:pPr indent="-342900" lvl="0" marL="457200" rtl="0" algn="l">
              <a:spcBef>
                <a:spcPts val="0"/>
              </a:spcBef>
              <a:spcAft>
                <a:spcPts val="0"/>
              </a:spcAft>
              <a:buSzPts val="1800"/>
              <a:buChar char="●"/>
            </a:pPr>
            <a:r>
              <a:rPr lang="en-GB"/>
              <a:t> Properties File Located on Classpath</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@Qualifier</a:t>
            </a:r>
            <a:endParaRPr/>
          </a:p>
        </p:txBody>
      </p:sp>
      <p:sp>
        <p:nvSpPr>
          <p:cNvPr id="238" name="Google Shape;238;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GB"/>
              <a:t>@Qualifier annotation gives you additional control on which bean will be injected, when</a:t>
            </a:r>
            <a:endParaRPr/>
          </a:p>
          <a:p>
            <a:pPr indent="0" lvl="0" marL="0" rtl="0" algn="l">
              <a:spcBef>
                <a:spcPts val="1200"/>
              </a:spcBef>
              <a:spcAft>
                <a:spcPts val="0"/>
              </a:spcAft>
              <a:buNone/>
            </a:pPr>
            <a:r>
              <a:rPr lang="en-GB"/>
              <a:t>multiple beans of the same type are found. By adding additional information on which bean you</a:t>
            </a:r>
            <a:endParaRPr/>
          </a:p>
          <a:p>
            <a:pPr indent="0" lvl="0" marL="0" rtl="0" algn="l">
              <a:spcBef>
                <a:spcPts val="1200"/>
              </a:spcBef>
              <a:spcAft>
                <a:spcPts val="0"/>
              </a:spcAft>
              <a:buNone/>
            </a:pPr>
            <a:r>
              <a:rPr lang="en-GB"/>
              <a:t>want to inject, @Qualifier resolves issues with NoUniqueBeanDefinitionException.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GB"/>
              <a:t>You can use @Qualifier in three ways:</a:t>
            </a:r>
            <a:endParaRPr b="1"/>
          </a:p>
          <a:p>
            <a:pPr indent="-334327" lvl="0" marL="457200" rtl="0" algn="l">
              <a:spcBef>
                <a:spcPts val="1200"/>
              </a:spcBef>
              <a:spcAft>
                <a:spcPts val="0"/>
              </a:spcAft>
              <a:buSzPct val="100000"/>
              <a:buChar char="●"/>
            </a:pPr>
            <a:r>
              <a:rPr lang="en-GB"/>
              <a:t> At injection point with bean name as value</a:t>
            </a:r>
            <a:endParaRPr/>
          </a:p>
          <a:p>
            <a:pPr indent="-334327" lvl="0" marL="457200" rtl="0" algn="l">
              <a:spcBef>
                <a:spcPts val="0"/>
              </a:spcBef>
              <a:spcAft>
                <a:spcPts val="0"/>
              </a:spcAft>
              <a:buSzPct val="100000"/>
              <a:buChar char="●"/>
            </a:pPr>
            <a:r>
              <a:rPr lang="en-GB"/>
              <a:t> At injection and bean definition point</a:t>
            </a:r>
            <a:endParaRPr/>
          </a:p>
          <a:p>
            <a:pPr indent="-334327" lvl="0" marL="457200" rtl="0" algn="l">
              <a:spcBef>
                <a:spcPts val="0"/>
              </a:spcBef>
              <a:spcAft>
                <a:spcPts val="0"/>
              </a:spcAft>
              <a:buSzPct val="100000"/>
              <a:buChar char="●"/>
            </a:pPr>
            <a:r>
              <a:rPr lang="en-GB"/>
              <a:t> Custom Qualifier Annotation Fefinition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t>
            </a:r>
            <a:r>
              <a:rPr lang="en-GB"/>
              <a:t>rofiles</a:t>
            </a:r>
            <a:endParaRPr/>
          </a:p>
        </p:txBody>
      </p:sp>
      <p:sp>
        <p:nvSpPr>
          <p:cNvPr id="244" name="Google Shape;244;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Spring Profiles are useful in following cases:</a:t>
            </a:r>
            <a:endParaRPr b="1"/>
          </a:p>
          <a:p>
            <a:pPr indent="-342900" lvl="0" marL="457200" rtl="0" algn="l">
              <a:spcBef>
                <a:spcPts val="1200"/>
              </a:spcBef>
              <a:spcAft>
                <a:spcPts val="0"/>
              </a:spcAft>
              <a:buSzPts val="1800"/>
              <a:buChar char="●"/>
            </a:pPr>
            <a:r>
              <a:rPr lang="en-GB"/>
              <a:t> Changing Behavior of the system in Different Environments by changing set of Beans that are part of specific environments, for example prod, cert, dev</a:t>
            </a:r>
            <a:endParaRPr/>
          </a:p>
          <a:p>
            <a:pPr indent="-342900" lvl="0" marL="457200" rtl="0" algn="l">
              <a:spcBef>
                <a:spcPts val="0"/>
              </a:spcBef>
              <a:spcAft>
                <a:spcPts val="0"/>
              </a:spcAft>
              <a:buSzPts val="1800"/>
              <a:buChar char="●"/>
            </a:pPr>
            <a:r>
              <a:rPr lang="en-GB"/>
              <a:t> Changing Behavior of the system for different customers</a:t>
            </a:r>
            <a:endParaRPr/>
          </a:p>
          <a:p>
            <a:pPr indent="-342900" lvl="0" marL="457200" rtl="0" algn="l">
              <a:spcBef>
                <a:spcPts val="0"/>
              </a:spcBef>
              <a:spcAft>
                <a:spcPts val="0"/>
              </a:spcAft>
              <a:buSzPts val="1800"/>
              <a:buChar char="●"/>
            </a:pPr>
            <a:r>
              <a:rPr lang="en-GB"/>
              <a:t> Changing set of Beans used in Development Environment and also during Testing Execution</a:t>
            </a:r>
            <a:endParaRPr/>
          </a:p>
          <a:p>
            <a:pPr indent="-342900" lvl="0" marL="457200" rtl="0" algn="l">
              <a:spcBef>
                <a:spcPts val="0"/>
              </a:spcBef>
              <a:spcAft>
                <a:spcPts val="0"/>
              </a:spcAft>
              <a:buSzPts val="1800"/>
              <a:buChar char="●"/>
            </a:pPr>
            <a:r>
              <a:rPr lang="en-GB"/>
              <a:t> Changing set of Beans in the system when monitoring or additional debugging capabilities should be turned 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SpEL</a:t>
            </a:r>
            <a:endParaRPr/>
          </a:p>
        </p:txBody>
      </p:sp>
      <p:sp>
        <p:nvSpPr>
          <p:cNvPr id="250" name="Google Shape;250;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Spring Expression Language (SpEL) is an expression language that allows you to query and manipulate objects graphs during the runtime. SpEL is used in different products across Spring portfolio.</a:t>
            </a:r>
            <a:endParaRPr/>
          </a:p>
          <a:p>
            <a:pPr indent="0" lvl="0" marL="0" rtl="0" algn="l">
              <a:spcBef>
                <a:spcPts val="1200"/>
              </a:spcBef>
              <a:spcAft>
                <a:spcPts val="1200"/>
              </a:spcAft>
              <a:buNone/>
            </a:pPr>
            <a:r>
              <a:rPr lang="en-GB"/>
              <a:t>SpEL can be used independently with usage of ExpressionParser and EvaluationContext or can be used on top of fields, method parameters, constructor arguments via @Value annotation </a:t>
            </a:r>
            <a:r>
              <a:rPr b="1" lang="en-GB"/>
              <a:t>@Value("#{ ... }")</a:t>
            </a:r>
            <a:r>
              <a:rPr lang="en-GB"/>
              <a: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@Value</a:t>
            </a:r>
            <a:endParaRPr/>
          </a:p>
        </p:txBody>
      </p:sp>
      <p:sp>
        <p:nvSpPr>
          <p:cNvPr id="256" name="Google Shape;256;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GB"/>
              <a:t>To inject scalar/literal values into Spring Beans, you need to use @Value annotation.</a:t>
            </a:r>
            <a:endParaRPr/>
          </a:p>
          <a:p>
            <a:pPr indent="0" lvl="0" marL="0" rtl="0" algn="l">
              <a:spcBef>
                <a:spcPts val="1200"/>
              </a:spcBef>
              <a:spcAft>
                <a:spcPts val="0"/>
              </a:spcAft>
              <a:buNone/>
            </a:pPr>
            <a:r>
              <a:rPr b="1" lang="en-GB"/>
              <a:t>@Value annotation has one field value that accepts:</a:t>
            </a:r>
            <a:endParaRPr b="1"/>
          </a:p>
          <a:p>
            <a:pPr indent="-317182" lvl="0" marL="457200" rtl="0" algn="l">
              <a:spcBef>
                <a:spcPts val="1200"/>
              </a:spcBef>
              <a:spcAft>
                <a:spcPts val="0"/>
              </a:spcAft>
              <a:buSzPct val="100000"/>
              <a:buChar char="●"/>
            </a:pPr>
            <a:r>
              <a:rPr lang="en-GB"/>
              <a:t> Simple value</a:t>
            </a:r>
            <a:endParaRPr/>
          </a:p>
          <a:p>
            <a:pPr indent="-317182" lvl="0" marL="457200" rtl="0" algn="l">
              <a:spcBef>
                <a:spcPts val="0"/>
              </a:spcBef>
              <a:spcAft>
                <a:spcPts val="0"/>
              </a:spcAft>
              <a:buSzPct val="100000"/>
              <a:buChar char="●"/>
            </a:pPr>
            <a:r>
              <a:rPr lang="en-GB"/>
              <a:t> Property reference</a:t>
            </a:r>
            <a:endParaRPr/>
          </a:p>
          <a:p>
            <a:pPr indent="-317182" lvl="0" marL="457200" rtl="0" algn="l">
              <a:spcBef>
                <a:spcPts val="0"/>
              </a:spcBef>
              <a:spcAft>
                <a:spcPts val="0"/>
              </a:spcAft>
              <a:buSzPct val="100000"/>
              <a:buChar char="●"/>
            </a:pPr>
            <a:r>
              <a:rPr lang="en-GB"/>
              <a:t> SpEL String</a:t>
            </a:r>
            <a:endParaRPr/>
          </a:p>
          <a:p>
            <a:pPr indent="0" lvl="0" marL="0" rtl="0" algn="l">
              <a:spcBef>
                <a:spcPts val="1200"/>
              </a:spcBef>
              <a:spcAft>
                <a:spcPts val="0"/>
              </a:spcAft>
              <a:buNone/>
            </a:pPr>
            <a:r>
              <a:rPr b="1" lang="en-GB"/>
              <a:t>@Value annotation can be used on top of:</a:t>
            </a:r>
            <a:endParaRPr b="1"/>
          </a:p>
          <a:p>
            <a:pPr indent="-317182" lvl="0" marL="457200" rtl="0" algn="l">
              <a:spcBef>
                <a:spcPts val="1200"/>
              </a:spcBef>
              <a:spcAft>
                <a:spcPts val="0"/>
              </a:spcAft>
              <a:buSzPct val="100000"/>
              <a:buChar char="●"/>
            </a:pPr>
            <a:r>
              <a:rPr lang="en-GB"/>
              <a:t> Field</a:t>
            </a:r>
            <a:endParaRPr/>
          </a:p>
          <a:p>
            <a:pPr indent="-317182" lvl="0" marL="457200" rtl="0" algn="l">
              <a:spcBef>
                <a:spcPts val="0"/>
              </a:spcBef>
              <a:spcAft>
                <a:spcPts val="0"/>
              </a:spcAft>
              <a:buSzPct val="100000"/>
              <a:buChar char="●"/>
            </a:pPr>
            <a:r>
              <a:rPr lang="en-GB"/>
              <a:t> Constructor Parameter</a:t>
            </a:r>
            <a:endParaRPr/>
          </a:p>
          <a:p>
            <a:pPr indent="-317182" lvl="0" marL="457200" rtl="0" algn="l">
              <a:spcBef>
                <a:spcPts val="0"/>
              </a:spcBef>
              <a:spcAft>
                <a:spcPts val="0"/>
              </a:spcAft>
              <a:buSzPct val="100000"/>
              <a:buChar char="●"/>
            </a:pPr>
            <a:r>
              <a:rPr lang="en-GB"/>
              <a:t> Method – all fields will have injected the same value</a:t>
            </a:r>
            <a:endParaRPr/>
          </a:p>
          <a:p>
            <a:pPr indent="-317182" lvl="0" marL="457200" rtl="0" algn="l">
              <a:spcBef>
                <a:spcPts val="0"/>
              </a:spcBef>
              <a:spcAft>
                <a:spcPts val="0"/>
              </a:spcAft>
              <a:buSzPct val="100000"/>
              <a:buChar char="●"/>
            </a:pPr>
            <a:r>
              <a:rPr lang="en-GB"/>
              <a:t> Method parameter – Injection will not be performed automatically if @Value is not present on method level or if @Autowired is not present at method level</a:t>
            </a:r>
            <a:endParaRPr/>
          </a:p>
          <a:p>
            <a:pPr indent="-317182" lvl="0" marL="457200" rtl="0" algn="l">
              <a:spcBef>
                <a:spcPts val="0"/>
              </a:spcBef>
              <a:spcAft>
                <a:spcPts val="0"/>
              </a:spcAft>
              <a:buSzPct val="100000"/>
              <a:buChar char="●"/>
            </a:pPr>
            <a:r>
              <a:rPr lang="en-GB"/>
              <a:t> Annotation type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7"/>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                  Q&amp;A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Spring Framework</a:t>
            </a:r>
            <a:endParaRPr/>
          </a:p>
        </p:txBody>
      </p:sp>
      <p:pic>
        <p:nvPicPr>
          <p:cNvPr id="75" name="Google Shape;75;p16"/>
          <p:cNvPicPr preferRelativeResize="0"/>
          <p:nvPr/>
        </p:nvPicPr>
        <p:blipFill>
          <a:blip r:embed="rId3">
            <a:alphaModFix/>
          </a:blip>
          <a:stretch>
            <a:fillRect/>
          </a:stretch>
        </p:blipFill>
        <p:spPr>
          <a:xfrm>
            <a:off x="311700" y="1152475"/>
            <a:ext cx="6083156" cy="341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Projects</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From configuration to security, web apps to big data—whatever the infrastructure needs of your application may be, there is a Spring Project to help you build it. Start small and use just what you need—Spring is modular by design.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u="sng">
                <a:solidFill>
                  <a:schemeClr val="hlink"/>
                </a:solidFill>
                <a:hlinkClick r:id="rId3"/>
              </a:rPr>
              <a:t>Spring project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Spring initializr</a:t>
            </a:r>
            <a:endParaRPr/>
          </a:p>
        </p:txBody>
      </p:sp>
      <p:pic>
        <p:nvPicPr>
          <p:cNvPr id="87" name="Google Shape;87;p18"/>
          <p:cNvPicPr preferRelativeResize="0"/>
          <p:nvPr/>
        </p:nvPicPr>
        <p:blipFill>
          <a:blip r:embed="rId3">
            <a:alphaModFix/>
          </a:blip>
          <a:stretch>
            <a:fillRect/>
          </a:stretch>
        </p:blipFill>
        <p:spPr>
          <a:xfrm>
            <a:off x="311700" y="1152475"/>
            <a:ext cx="4106925" cy="3094151"/>
          </a:xfrm>
          <a:prstGeom prst="rect">
            <a:avLst/>
          </a:prstGeom>
          <a:noFill/>
          <a:ln>
            <a:noFill/>
          </a:ln>
        </p:spPr>
      </p:pic>
      <p:sp>
        <p:nvSpPr>
          <p:cNvPr id="88" name="Google Shape;88;p18"/>
          <p:cNvSpPr txBox="1"/>
          <p:nvPr/>
        </p:nvSpPr>
        <p:spPr>
          <a:xfrm>
            <a:off x="4770375" y="15990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hlinkClick r:id="rId4"/>
              </a:rPr>
              <a:t>start spring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Features</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GB"/>
              <a:t>Core technologies:</a:t>
            </a:r>
            <a:r>
              <a:rPr lang="en-GB"/>
              <a:t> dependency injection, events, resources, i18n, validation, data binding, type conversion, SpEL, AOP.</a:t>
            </a:r>
            <a:endParaRPr/>
          </a:p>
          <a:p>
            <a:pPr indent="-342900" lvl="0" marL="457200" rtl="0" algn="l">
              <a:spcBef>
                <a:spcPts val="0"/>
              </a:spcBef>
              <a:spcAft>
                <a:spcPts val="0"/>
              </a:spcAft>
              <a:buSzPts val="1800"/>
              <a:buChar char="●"/>
            </a:pPr>
            <a:r>
              <a:rPr b="1" lang="en-GB"/>
              <a:t>Testing:</a:t>
            </a:r>
            <a:r>
              <a:rPr lang="en-GB"/>
              <a:t> mock objects, TestContext framework, Spring MVC Test, WebTestClient.</a:t>
            </a:r>
            <a:endParaRPr/>
          </a:p>
          <a:p>
            <a:pPr indent="-342900" lvl="0" marL="457200" rtl="0" algn="l">
              <a:spcBef>
                <a:spcPts val="0"/>
              </a:spcBef>
              <a:spcAft>
                <a:spcPts val="0"/>
              </a:spcAft>
              <a:buSzPts val="1800"/>
              <a:buChar char="●"/>
            </a:pPr>
            <a:r>
              <a:rPr b="1" lang="en-GB"/>
              <a:t>Data Access:</a:t>
            </a:r>
            <a:r>
              <a:rPr lang="en-GB"/>
              <a:t> transactions, DAO support, JDBC, ORM, Marshalling XML.</a:t>
            </a:r>
            <a:endParaRPr/>
          </a:p>
          <a:p>
            <a:pPr indent="-342900" lvl="0" marL="457200" rtl="0" algn="l">
              <a:spcBef>
                <a:spcPts val="0"/>
              </a:spcBef>
              <a:spcAft>
                <a:spcPts val="0"/>
              </a:spcAft>
              <a:buSzPts val="1800"/>
              <a:buChar char="●"/>
            </a:pPr>
            <a:r>
              <a:rPr b="1" lang="en-GB"/>
              <a:t>Spring MVC </a:t>
            </a:r>
            <a:r>
              <a:rPr lang="en-GB"/>
              <a:t>and</a:t>
            </a:r>
            <a:r>
              <a:rPr b="1" lang="en-GB"/>
              <a:t> Spring WebFlux</a:t>
            </a:r>
            <a:r>
              <a:rPr lang="en-GB"/>
              <a:t> web frameworks.</a:t>
            </a:r>
            <a:endParaRPr/>
          </a:p>
          <a:p>
            <a:pPr indent="-342900" lvl="0" marL="457200" rtl="0" algn="l">
              <a:spcBef>
                <a:spcPts val="0"/>
              </a:spcBef>
              <a:spcAft>
                <a:spcPts val="0"/>
              </a:spcAft>
              <a:buSzPts val="1800"/>
              <a:buChar char="●"/>
            </a:pPr>
            <a:r>
              <a:rPr b="1" lang="en-GB"/>
              <a:t>Integration:</a:t>
            </a:r>
            <a:r>
              <a:rPr lang="en-GB"/>
              <a:t> remoting, JMS, JCA, JMX, email, tasks, scheduling, cache and observability.</a:t>
            </a:r>
            <a:endParaRPr/>
          </a:p>
          <a:p>
            <a:pPr indent="-342900" lvl="0" marL="457200" rtl="0" algn="l">
              <a:spcBef>
                <a:spcPts val="0"/>
              </a:spcBef>
              <a:spcAft>
                <a:spcPts val="0"/>
              </a:spcAft>
              <a:buSzPts val="1800"/>
              <a:buChar char="●"/>
            </a:pPr>
            <a:r>
              <a:rPr b="1" lang="en-GB"/>
              <a:t>Languages:</a:t>
            </a:r>
            <a:r>
              <a:rPr lang="en-GB"/>
              <a:t> Kotlin, Groovy, dynamic languages.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Spring Framework Runtime</a:t>
            </a:r>
            <a:endParaRPr/>
          </a:p>
        </p:txBody>
      </p:sp>
      <p:pic>
        <p:nvPicPr>
          <p:cNvPr id="100" name="Google Shape;100;p20"/>
          <p:cNvPicPr preferRelativeResize="0"/>
          <p:nvPr/>
        </p:nvPicPr>
        <p:blipFill rotWithShape="1">
          <a:blip r:embed="rId3">
            <a:alphaModFix/>
          </a:blip>
          <a:srcRect b="0" l="0" r="0" t="0"/>
          <a:stretch/>
        </p:blipFill>
        <p:spPr>
          <a:xfrm>
            <a:off x="406950" y="1067775"/>
            <a:ext cx="5094634"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Spring Framework - Core Container</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GB"/>
              <a:t>The Core module</a:t>
            </a:r>
            <a:r>
              <a:rPr lang="en-GB"/>
              <a:t> provides the fundamental parts of the framework, including the IoC and Dependency Injection features.</a:t>
            </a:r>
            <a:endParaRPr/>
          </a:p>
          <a:p>
            <a:pPr indent="-342900" lvl="0" marL="457200" rtl="0" algn="l">
              <a:spcBef>
                <a:spcPts val="0"/>
              </a:spcBef>
              <a:spcAft>
                <a:spcPts val="0"/>
              </a:spcAft>
              <a:buSzPts val="1800"/>
              <a:buChar char="●"/>
            </a:pPr>
            <a:r>
              <a:rPr b="1" lang="en-GB"/>
              <a:t>The Bean module</a:t>
            </a:r>
            <a:r>
              <a:rPr lang="en-GB"/>
              <a:t> provides BeanFactory which is a sophisticated implementation of the factory pattern.</a:t>
            </a:r>
            <a:endParaRPr/>
          </a:p>
          <a:p>
            <a:pPr indent="-342900" lvl="0" marL="457200" rtl="0" algn="l">
              <a:spcBef>
                <a:spcPts val="0"/>
              </a:spcBef>
              <a:spcAft>
                <a:spcPts val="0"/>
              </a:spcAft>
              <a:buSzPts val="1800"/>
              <a:buChar char="●"/>
            </a:pPr>
            <a:r>
              <a:rPr b="1" lang="en-GB"/>
              <a:t>The Context module</a:t>
            </a:r>
            <a:r>
              <a:rPr lang="en-GB"/>
              <a:t> builds on the solid base provided by the Core and Beans modules and it is a medium to access any objects defined and configured.</a:t>
            </a:r>
            <a:endParaRPr/>
          </a:p>
          <a:p>
            <a:pPr indent="-342900" lvl="0" marL="457200" rtl="0" algn="l">
              <a:spcBef>
                <a:spcPts val="0"/>
              </a:spcBef>
              <a:spcAft>
                <a:spcPts val="0"/>
              </a:spcAft>
              <a:buSzPts val="1800"/>
              <a:buChar char="●"/>
            </a:pPr>
            <a:r>
              <a:rPr b="1" lang="en-GB"/>
              <a:t>The Expression Language</a:t>
            </a:r>
            <a:r>
              <a:rPr lang="en-GB"/>
              <a:t> module provides a powerful expression language for querying and manipulating an object graph at runtime.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