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Raleway"/>
      <p:regular r:id="rId52"/>
      <p:bold r:id="rId53"/>
      <p:italic r:id="rId54"/>
      <p:boldItalic r:id="rId55"/>
    </p:embeddedFont>
    <p:embeddedFont>
      <p:font typeface="Roboto"/>
      <p:regular r:id="rId56"/>
      <p:bold r:id="rId57"/>
      <p:italic r:id="rId58"/>
      <p:boldItalic r:id="rId59"/>
    </p:embeddedFont>
    <p:embeddedFont>
      <p:font typeface="Lat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B7EB34-9882-49E0-BACD-757852AB6FDF}">
  <a:tblStyle styleId="{E3B7EB34-9882-49E0-BACD-757852AB6FDF}"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italic.fntdata"/><Relationship Id="rId61" Type="http://schemas.openxmlformats.org/officeDocument/2006/relationships/font" Target="fonts/Lato-bold.fntdata"/><Relationship Id="rId20" Type="http://schemas.openxmlformats.org/officeDocument/2006/relationships/slide" Target="slides/slide14.xml"/><Relationship Id="rId63" Type="http://schemas.openxmlformats.org/officeDocument/2006/relationships/font" Target="fonts/La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aleway-bold.fntdata"/><Relationship Id="rId52" Type="http://schemas.openxmlformats.org/officeDocument/2006/relationships/font" Target="fonts/Raleway-regular.fntdata"/><Relationship Id="rId11" Type="http://schemas.openxmlformats.org/officeDocument/2006/relationships/slide" Target="slides/slide5.xml"/><Relationship Id="rId55" Type="http://schemas.openxmlformats.org/officeDocument/2006/relationships/font" Target="fonts/Raleway-boldItalic.fntdata"/><Relationship Id="rId10" Type="http://schemas.openxmlformats.org/officeDocument/2006/relationships/slide" Target="slides/slide4.xml"/><Relationship Id="rId54" Type="http://schemas.openxmlformats.org/officeDocument/2006/relationships/font" Target="fonts/Raleway-italic.fntdata"/><Relationship Id="rId13" Type="http://schemas.openxmlformats.org/officeDocument/2006/relationships/slide" Target="slides/slide7.xml"/><Relationship Id="rId57" Type="http://schemas.openxmlformats.org/officeDocument/2006/relationships/font" Target="fonts/Roboto-bold.fntdata"/><Relationship Id="rId12" Type="http://schemas.openxmlformats.org/officeDocument/2006/relationships/slide" Target="slides/slide6.xml"/><Relationship Id="rId56" Type="http://schemas.openxmlformats.org/officeDocument/2006/relationships/font" Target="fonts/Roboto-regular.fntdata"/><Relationship Id="rId15" Type="http://schemas.openxmlformats.org/officeDocument/2006/relationships/slide" Target="slides/slide9.xml"/><Relationship Id="rId59" Type="http://schemas.openxmlformats.org/officeDocument/2006/relationships/font" Target="fonts/Roboto-boldItalic.fntdata"/><Relationship Id="rId14" Type="http://schemas.openxmlformats.org/officeDocument/2006/relationships/slide" Target="slides/slide8.xml"/><Relationship Id="rId58"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9219a9d9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9219a9d9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9219a9d9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9219a9d9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a7de2fd3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a7de2fd3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a7de2fd3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a7de2fd3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a7de2fd3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a7de2fd3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a7de2fd3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a7de2fd3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a7de2fd3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9a7de2fd3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a7de2fd34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a7de2fd34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a7de2fd34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a7de2fd34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a7de2fd34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a7de2fd34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9219a9d9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9219a9d9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a7de2fd34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a7de2fd34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a7de2fd34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9a7de2fd34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a7de2fd34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a7de2fd34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9a7de2fd34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9a7de2fd34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9a7de2fd34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9a7de2fd34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a7de2fd34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9a7de2fd34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9a7de2fd34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9a7de2fd34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9a7de2fd34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9a7de2fd34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9a7de2fd34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9a7de2fd34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9a7de2fd34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9a7de2fd34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9219a9d9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9219a9d9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9a7de2fd34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9a7de2fd34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9a7de2fd34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9a7de2fd34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9a7de2fd34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9a7de2fd34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9a7de2fd34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9a7de2fd34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9a7de2fd34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9a7de2fd34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9a7de2fd34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9a7de2fd34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9a7de2fd34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9a7de2fd34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9a7de2fd34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9a7de2fd34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9a7de2fd34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9a7de2fd34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9a7de2fd34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9a7de2fd34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9219a9d9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9219a9d9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9a7de2fd34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9a7de2fd34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9a7de2fd34_0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9a7de2fd34_0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9a7de2fd34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9a7de2fd34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9a7de2fd34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9a7de2fd34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9b0c977b3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9b0c977b3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9a7de2fd34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9a7de2fd34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9219a9d9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9219a9d9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9219a9d9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9219a9d9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9219a9d9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9219a9d9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9219a9d9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9219a9d9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9219a9d9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9219a9d9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docs.oracle.com/javase/tutorial/essential/exceptions/tryResourceClose.html" TargetMode="External"/><Relationship Id="rId4" Type="http://schemas.openxmlformats.org/officeDocument/2006/relationships/hyperlink" Target="https://ocpj8.javastudyguide.com/ch25.html" TargetMode="External"/><Relationship Id="rId5" Type="http://schemas.openxmlformats.org/officeDocument/2006/relationships/hyperlink" Target="https://www.baeldung.com/java-nio-2-file-api" TargetMode="External"/><Relationship Id="rId6" Type="http://schemas.openxmlformats.org/officeDocument/2006/relationships/hyperlink" Target="https://www.baeldung.com/java-exceptions" TargetMode="External"/><Relationship Id="rId7" Type="http://schemas.openxmlformats.org/officeDocument/2006/relationships/hyperlink" Target="https://www.baeldung.com/java-serialization" TargetMode="External"/><Relationship Id="rId8" Type="http://schemas.openxmlformats.org/officeDocument/2006/relationships/hyperlink" Target="https://github.com/VadymMyroshnyk/exception-input-output/tree/main"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ru" sz="4020"/>
              <a:t>Error Propagation and Handling</a:t>
            </a:r>
            <a:endParaRPr sz="40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sz="1600">
                <a:solidFill>
                  <a:srgbClr val="000000"/>
                </a:solidFill>
                <a:latin typeface="Arial"/>
                <a:ea typeface="Arial"/>
                <a:cs typeface="Arial"/>
                <a:sym typeface="Arial"/>
              </a:rPr>
              <a:t>Exception handling: Finally</a:t>
            </a:r>
            <a:endParaRPr/>
          </a:p>
        </p:txBody>
      </p:sp>
      <p:sp>
        <p:nvSpPr>
          <p:cNvPr id="142" name="Google Shape;142;p22"/>
          <p:cNvSpPr txBox="1"/>
          <p:nvPr>
            <p:ph idx="1" type="body"/>
          </p:nvPr>
        </p:nvSpPr>
        <p:spPr>
          <a:xfrm>
            <a:off x="311700" y="1696000"/>
            <a:ext cx="6068100" cy="2377500"/>
          </a:xfrm>
          <a:prstGeom prst="rect">
            <a:avLst/>
          </a:prstGeom>
          <a:solidFill>
            <a:srgbClr val="EFEFEF"/>
          </a:solidFill>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r>
              <a:rPr lang="ru" sz="1891">
                <a:solidFill>
                  <a:srgbClr val="000000"/>
                </a:solidFill>
                <a:latin typeface="Arial"/>
                <a:ea typeface="Arial"/>
                <a:cs typeface="Arial"/>
                <a:sym typeface="Arial"/>
              </a:rPr>
              <a:t> public void example() {</a:t>
            </a:r>
            <a:endParaRPr sz="1891">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891">
                <a:solidFill>
                  <a:srgbClr val="000000"/>
                </a:solidFill>
                <a:latin typeface="Arial"/>
                <a:ea typeface="Arial"/>
                <a:cs typeface="Arial"/>
                <a:sym typeface="Arial"/>
              </a:rPr>
              <a:t>        FileReader reader = null;</a:t>
            </a:r>
            <a:endParaRPr sz="1891">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891">
                <a:solidFill>
                  <a:srgbClr val="000000"/>
                </a:solidFill>
                <a:latin typeface="Arial"/>
                <a:ea typeface="Arial"/>
                <a:cs typeface="Arial"/>
                <a:sym typeface="Arial"/>
              </a:rPr>
              <a:t>        </a:t>
            </a:r>
            <a:r>
              <a:rPr b="1" lang="ru" sz="1891">
                <a:solidFill>
                  <a:srgbClr val="000000"/>
                </a:solidFill>
                <a:latin typeface="Arial"/>
                <a:ea typeface="Arial"/>
                <a:cs typeface="Arial"/>
                <a:sym typeface="Arial"/>
              </a:rPr>
              <a:t>try</a:t>
            </a:r>
            <a:r>
              <a:rPr lang="ru" sz="1891">
                <a:solidFill>
                  <a:srgbClr val="000000"/>
                </a:solidFill>
                <a:latin typeface="Arial"/>
                <a:ea typeface="Arial"/>
                <a:cs typeface="Arial"/>
                <a:sym typeface="Arial"/>
              </a:rPr>
              <a:t> {</a:t>
            </a:r>
            <a:endParaRPr sz="1891">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891">
                <a:solidFill>
                  <a:srgbClr val="000000"/>
                </a:solidFill>
                <a:latin typeface="Arial"/>
                <a:ea typeface="Arial"/>
                <a:cs typeface="Arial"/>
                <a:sym typeface="Arial"/>
              </a:rPr>
              <a:t>            // do something</a:t>
            </a:r>
            <a:endParaRPr sz="1891">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891">
                <a:solidFill>
                  <a:srgbClr val="000000"/>
                </a:solidFill>
                <a:latin typeface="Arial"/>
                <a:ea typeface="Arial"/>
                <a:cs typeface="Arial"/>
                <a:sym typeface="Arial"/>
              </a:rPr>
              <a:t>        } </a:t>
            </a:r>
            <a:r>
              <a:rPr b="1" lang="ru" sz="1891">
                <a:solidFill>
                  <a:srgbClr val="000000"/>
                </a:solidFill>
                <a:latin typeface="Arial"/>
                <a:ea typeface="Arial"/>
                <a:cs typeface="Arial"/>
                <a:sym typeface="Arial"/>
              </a:rPr>
              <a:t>catch</a:t>
            </a:r>
            <a:r>
              <a:rPr lang="ru" sz="1891">
                <a:solidFill>
                  <a:srgbClr val="000000"/>
                </a:solidFill>
                <a:latin typeface="Arial"/>
                <a:ea typeface="Arial"/>
                <a:cs typeface="Arial"/>
                <a:sym typeface="Arial"/>
              </a:rPr>
              <a:t> (FileNotFoundException ex) {</a:t>
            </a:r>
            <a:endParaRPr sz="1891">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891">
                <a:solidFill>
                  <a:srgbClr val="000000"/>
                </a:solidFill>
                <a:latin typeface="Arial"/>
                <a:ea typeface="Arial"/>
                <a:cs typeface="Arial"/>
                <a:sym typeface="Arial"/>
              </a:rPr>
              <a:t>            // do something</a:t>
            </a:r>
            <a:endParaRPr sz="1891">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891">
                <a:solidFill>
                  <a:srgbClr val="000000"/>
                </a:solidFill>
                <a:latin typeface="Arial"/>
                <a:ea typeface="Arial"/>
                <a:cs typeface="Arial"/>
                <a:sym typeface="Arial"/>
              </a:rPr>
              <a:t>        } </a:t>
            </a:r>
            <a:r>
              <a:rPr b="1" lang="ru" sz="1891">
                <a:solidFill>
                  <a:srgbClr val="000000"/>
                </a:solidFill>
                <a:latin typeface="Arial"/>
                <a:ea typeface="Arial"/>
                <a:cs typeface="Arial"/>
                <a:sym typeface="Arial"/>
              </a:rPr>
              <a:t>finally</a:t>
            </a:r>
            <a:r>
              <a:rPr lang="ru" sz="1891">
                <a:solidFill>
                  <a:srgbClr val="000000"/>
                </a:solidFill>
                <a:latin typeface="Arial"/>
                <a:ea typeface="Arial"/>
                <a:cs typeface="Arial"/>
                <a:sym typeface="Arial"/>
              </a:rPr>
              <a:t> {</a:t>
            </a:r>
            <a:endParaRPr sz="1891">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891">
                <a:solidFill>
                  <a:srgbClr val="000000"/>
                </a:solidFill>
                <a:latin typeface="Arial"/>
                <a:ea typeface="Arial"/>
                <a:cs typeface="Arial"/>
                <a:sym typeface="Arial"/>
              </a:rPr>
              <a:t>            </a:t>
            </a:r>
            <a:endParaRPr sz="1891">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891">
                <a:solidFill>
                  <a:srgbClr val="000000"/>
                </a:solidFill>
                <a:latin typeface="Arial"/>
                <a:ea typeface="Arial"/>
                <a:cs typeface="Arial"/>
                <a:sym typeface="Arial"/>
              </a:rPr>
              <a:t>        }</a:t>
            </a:r>
            <a:endParaRPr sz="1891">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891">
                <a:solidFill>
                  <a:srgbClr val="000000"/>
                </a:solidFill>
                <a:latin typeface="Arial"/>
                <a:ea typeface="Arial"/>
                <a:cs typeface="Arial"/>
                <a:sym typeface="Arial"/>
              </a:rPr>
              <a:t>    }</a:t>
            </a:r>
            <a:endParaRPr sz="1991">
              <a:solidFill>
                <a:srgbClr val="000000"/>
              </a:solidFill>
              <a:latin typeface="Arial"/>
              <a:ea typeface="Arial"/>
              <a:cs typeface="Arial"/>
              <a:sym typeface="Arial"/>
            </a:endParaRPr>
          </a:p>
        </p:txBody>
      </p:sp>
      <p:sp>
        <p:nvSpPr>
          <p:cNvPr id="143" name="Google Shape;143;p22"/>
          <p:cNvSpPr txBox="1"/>
          <p:nvPr/>
        </p:nvSpPr>
        <p:spPr>
          <a:xfrm>
            <a:off x="467575" y="1017800"/>
            <a:ext cx="804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The finally block is the last section in your try-catch-finally expression and will always get executed–either after the try or after the catch.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lt1"/>
              </a:buClr>
              <a:buSzPct val="66037"/>
              <a:buFont typeface="Georgia"/>
              <a:buNone/>
            </a:pPr>
            <a:r>
              <a:rPr b="1" lang="ru" sz="5300">
                <a:latin typeface="Georgia"/>
                <a:ea typeface="Georgia"/>
                <a:cs typeface="Georgia"/>
                <a:sym typeface="Georgia"/>
              </a:rPr>
              <a:t>Q&amp;A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try-with-resources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300"/>
              <a:t>Try-with-resources</a:t>
            </a:r>
            <a:endParaRPr sz="2300"/>
          </a:p>
          <a:p>
            <a:pPr indent="0" lvl="0" marL="0" rtl="0" algn="l">
              <a:spcBef>
                <a:spcPts val="0"/>
              </a:spcBef>
              <a:spcAft>
                <a:spcPts val="0"/>
              </a:spcAft>
              <a:buNone/>
            </a:pPr>
            <a:r>
              <a:t/>
            </a:r>
            <a:endParaRPr/>
          </a:p>
        </p:txBody>
      </p:sp>
      <p:pic>
        <p:nvPicPr>
          <p:cNvPr id="159" name="Google Shape;159;p25"/>
          <p:cNvPicPr preferRelativeResize="0"/>
          <p:nvPr/>
        </p:nvPicPr>
        <p:blipFill>
          <a:blip r:embed="rId3">
            <a:alphaModFix/>
          </a:blip>
          <a:stretch>
            <a:fillRect/>
          </a:stretch>
        </p:blipFill>
        <p:spPr>
          <a:xfrm>
            <a:off x="3003575" y="294175"/>
            <a:ext cx="4770776" cy="421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300"/>
              <a:t>Try-with-resources</a:t>
            </a:r>
            <a:endParaRPr sz="2300"/>
          </a:p>
          <a:p>
            <a:pPr indent="0" lvl="0" marL="0" rtl="0" algn="l">
              <a:spcBef>
                <a:spcPts val="0"/>
              </a:spcBef>
              <a:spcAft>
                <a:spcPts val="0"/>
              </a:spcAft>
              <a:buNone/>
            </a:pPr>
            <a:r>
              <a:t/>
            </a:r>
            <a:endParaRPr/>
          </a:p>
        </p:txBody>
      </p:sp>
      <p:pic>
        <p:nvPicPr>
          <p:cNvPr id="165" name="Google Shape;165;p26"/>
          <p:cNvPicPr preferRelativeResize="0"/>
          <p:nvPr/>
        </p:nvPicPr>
        <p:blipFill>
          <a:blip r:embed="rId3">
            <a:alphaModFix/>
          </a:blip>
          <a:stretch>
            <a:fillRect/>
          </a:stretch>
        </p:blipFill>
        <p:spPr>
          <a:xfrm>
            <a:off x="311700" y="1195950"/>
            <a:ext cx="7697024" cy="28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nvSpPr>
        <p:spPr>
          <a:xfrm>
            <a:off x="440725" y="1152675"/>
            <a:ext cx="6160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2300">
                <a:solidFill>
                  <a:schemeClr val="dk1"/>
                </a:solidFill>
              </a:rPr>
              <a:t>Try-with-resources</a:t>
            </a:r>
            <a:endParaRPr b="1" sz="2300">
              <a:solidFill>
                <a:schemeClr val="dk1"/>
              </a:solidFill>
            </a:endParaRPr>
          </a:p>
        </p:txBody>
      </p:sp>
      <p:sp>
        <p:nvSpPr>
          <p:cNvPr id="171" name="Google Shape;171;p27"/>
          <p:cNvSpPr txBox="1"/>
          <p:nvPr/>
        </p:nvSpPr>
        <p:spPr>
          <a:xfrm>
            <a:off x="547275" y="15982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endParaRPr>
          </a:p>
        </p:txBody>
      </p:sp>
      <p:sp>
        <p:nvSpPr>
          <p:cNvPr id="172" name="Google Shape;172;p27"/>
          <p:cNvSpPr txBox="1"/>
          <p:nvPr/>
        </p:nvSpPr>
        <p:spPr>
          <a:xfrm>
            <a:off x="348725" y="1998475"/>
            <a:ext cx="8289900" cy="152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350">
                <a:solidFill>
                  <a:srgbClr val="0077AA"/>
                </a:solidFill>
                <a:highlight>
                  <a:srgbClr val="F5F2F0"/>
                </a:highlight>
                <a:latin typeface="Courier New"/>
                <a:ea typeface="Courier New"/>
                <a:cs typeface="Courier New"/>
                <a:sym typeface="Courier New"/>
              </a:rPr>
              <a:t>public</a:t>
            </a:r>
            <a:r>
              <a:rPr b="1" lang="ru" sz="1350">
                <a:solidFill>
                  <a:schemeClr val="accent1"/>
                </a:solidFill>
                <a:highlight>
                  <a:srgbClr val="F5F2F0"/>
                </a:highlight>
                <a:latin typeface="Courier New"/>
                <a:ea typeface="Courier New"/>
                <a:cs typeface="Courier New"/>
                <a:sym typeface="Courier New"/>
              </a:rPr>
              <a:t> String </a:t>
            </a:r>
            <a:r>
              <a:rPr b="1" lang="ru" sz="1350">
                <a:solidFill>
                  <a:srgbClr val="DD4A68"/>
                </a:solidFill>
                <a:highlight>
                  <a:srgbClr val="F5F2F0"/>
                </a:highlight>
                <a:latin typeface="Courier New"/>
                <a:ea typeface="Courier New"/>
                <a:cs typeface="Courier New"/>
                <a:sym typeface="Courier New"/>
              </a:rPr>
              <a:t>readFirstLineFromFile</a:t>
            </a:r>
            <a:r>
              <a:rPr b="1" lang="ru" sz="1350">
                <a:solidFill>
                  <a:srgbClr val="999999"/>
                </a:solidFill>
                <a:highlight>
                  <a:srgbClr val="F5F2F0"/>
                </a:highlight>
                <a:latin typeface="Courier New"/>
                <a:ea typeface="Courier New"/>
                <a:cs typeface="Courier New"/>
                <a:sym typeface="Courier New"/>
              </a:rPr>
              <a:t>(</a:t>
            </a:r>
            <a:r>
              <a:rPr b="1" lang="ru" sz="1350">
                <a:solidFill>
                  <a:schemeClr val="accent1"/>
                </a:solidFill>
                <a:highlight>
                  <a:srgbClr val="F5F2F0"/>
                </a:highlight>
                <a:latin typeface="Courier New"/>
                <a:ea typeface="Courier New"/>
                <a:cs typeface="Courier New"/>
                <a:sym typeface="Courier New"/>
              </a:rPr>
              <a:t>String path</a:t>
            </a:r>
            <a:r>
              <a:rPr b="1" lang="ru" sz="1350">
                <a:solidFill>
                  <a:srgbClr val="999999"/>
                </a:solidFill>
                <a:highlight>
                  <a:srgbClr val="F5F2F0"/>
                </a:highlight>
                <a:latin typeface="Courier New"/>
                <a:ea typeface="Courier New"/>
                <a:cs typeface="Courier New"/>
                <a:sym typeface="Courier New"/>
              </a:rPr>
              <a:t>)</a:t>
            </a:r>
            <a:r>
              <a:rPr b="1" lang="ru" sz="1350">
                <a:solidFill>
                  <a:srgbClr val="0077AA"/>
                </a:solidFill>
                <a:highlight>
                  <a:srgbClr val="F5F2F0"/>
                </a:highlight>
                <a:latin typeface="Courier New"/>
                <a:ea typeface="Courier New"/>
                <a:cs typeface="Courier New"/>
                <a:sym typeface="Courier New"/>
              </a:rPr>
              <a:t>throws</a:t>
            </a:r>
            <a:r>
              <a:rPr b="1" lang="ru" sz="1350">
                <a:solidFill>
                  <a:schemeClr val="accent1"/>
                </a:solidFill>
                <a:highlight>
                  <a:srgbClr val="F5F2F0"/>
                </a:highlight>
                <a:latin typeface="Courier New"/>
                <a:ea typeface="Courier New"/>
                <a:cs typeface="Courier New"/>
                <a:sym typeface="Courier New"/>
              </a:rPr>
              <a:t> IOException </a:t>
            </a:r>
            <a:r>
              <a:rPr b="1" lang="ru" sz="1350">
                <a:solidFill>
                  <a:srgbClr val="999999"/>
                </a:solidFill>
                <a:highlight>
                  <a:srgbClr val="F5F2F0"/>
                </a:highlight>
                <a:latin typeface="Courier New"/>
                <a:ea typeface="Courier New"/>
                <a:cs typeface="Courier New"/>
                <a:sym typeface="Courier New"/>
              </a:rPr>
              <a:t>{</a:t>
            </a:r>
            <a:endParaRPr b="1" sz="1350">
              <a:solidFill>
                <a:schemeClr val="accent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b="1" lang="ru" sz="1350">
                <a:solidFill>
                  <a:schemeClr val="accent1"/>
                </a:solidFill>
                <a:highlight>
                  <a:srgbClr val="F5F2F0"/>
                </a:highlight>
                <a:latin typeface="Courier New"/>
                <a:ea typeface="Courier New"/>
                <a:cs typeface="Courier New"/>
                <a:sym typeface="Courier New"/>
              </a:rPr>
              <a:t>    </a:t>
            </a:r>
            <a:r>
              <a:rPr b="1" lang="ru" sz="1350">
                <a:solidFill>
                  <a:srgbClr val="0077AA"/>
                </a:solidFill>
                <a:highlight>
                  <a:srgbClr val="F5F2F0"/>
                </a:highlight>
                <a:latin typeface="Courier New"/>
                <a:ea typeface="Courier New"/>
                <a:cs typeface="Courier New"/>
                <a:sym typeface="Courier New"/>
              </a:rPr>
              <a:t>try</a:t>
            </a:r>
            <a:r>
              <a:rPr b="1" lang="ru" sz="1350">
                <a:solidFill>
                  <a:schemeClr val="accent1"/>
                </a:solidFill>
                <a:highlight>
                  <a:srgbClr val="F5F2F0"/>
                </a:highlight>
                <a:latin typeface="Courier New"/>
                <a:ea typeface="Courier New"/>
                <a:cs typeface="Courier New"/>
                <a:sym typeface="Courier New"/>
              </a:rPr>
              <a:t> </a:t>
            </a:r>
            <a:r>
              <a:rPr b="1" lang="ru" sz="1350">
                <a:solidFill>
                  <a:srgbClr val="999999"/>
                </a:solidFill>
                <a:highlight>
                  <a:srgbClr val="F5F2F0"/>
                </a:highlight>
                <a:latin typeface="Courier New"/>
                <a:ea typeface="Courier New"/>
                <a:cs typeface="Courier New"/>
                <a:sym typeface="Courier New"/>
              </a:rPr>
              <a:t>(</a:t>
            </a:r>
            <a:r>
              <a:rPr b="1" lang="ru" sz="1350">
                <a:solidFill>
                  <a:schemeClr val="accent1"/>
                </a:solidFill>
                <a:highlight>
                  <a:srgbClr val="F5F2F0"/>
                </a:highlight>
                <a:latin typeface="Courier New"/>
                <a:ea typeface="Courier New"/>
                <a:cs typeface="Courier New"/>
                <a:sym typeface="Courier New"/>
              </a:rPr>
              <a:t>FileReader f </a:t>
            </a:r>
            <a:r>
              <a:rPr b="1" lang="ru" sz="1350">
                <a:solidFill>
                  <a:srgbClr val="A67F59"/>
                </a:solidFill>
                <a:highlight>
                  <a:srgbClr val="F5F2F0"/>
                </a:highlight>
                <a:latin typeface="Courier New"/>
                <a:ea typeface="Courier New"/>
                <a:cs typeface="Courier New"/>
                <a:sym typeface="Courier New"/>
              </a:rPr>
              <a:t>=</a:t>
            </a:r>
            <a:r>
              <a:rPr b="1" lang="ru" sz="1350">
                <a:solidFill>
                  <a:schemeClr val="accent1"/>
                </a:solidFill>
                <a:highlight>
                  <a:srgbClr val="F5F2F0"/>
                </a:highlight>
                <a:latin typeface="Courier New"/>
                <a:ea typeface="Courier New"/>
                <a:cs typeface="Courier New"/>
                <a:sym typeface="Courier New"/>
              </a:rPr>
              <a:t> </a:t>
            </a:r>
            <a:r>
              <a:rPr b="1" lang="ru" sz="1350">
                <a:solidFill>
                  <a:srgbClr val="0077AA"/>
                </a:solidFill>
                <a:highlight>
                  <a:srgbClr val="F5F2F0"/>
                </a:highlight>
                <a:latin typeface="Courier New"/>
                <a:ea typeface="Courier New"/>
                <a:cs typeface="Courier New"/>
                <a:sym typeface="Courier New"/>
              </a:rPr>
              <a:t>new</a:t>
            </a:r>
            <a:r>
              <a:rPr b="1" lang="ru" sz="1350">
                <a:solidFill>
                  <a:schemeClr val="accent1"/>
                </a:solidFill>
                <a:highlight>
                  <a:srgbClr val="F5F2F0"/>
                </a:highlight>
                <a:latin typeface="Courier New"/>
                <a:ea typeface="Courier New"/>
                <a:cs typeface="Courier New"/>
                <a:sym typeface="Courier New"/>
              </a:rPr>
              <a:t> FileReader</a:t>
            </a:r>
            <a:r>
              <a:rPr b="1" lang="ru" sz="1350">
                <a:solidFill>
                  <a:srgbClr val="999999"/>
                </a:solidFill>
                <a:highlight>
                  <a:srgbClr val="F5F2F0"/>
                </a:highlight>
                <a:latin typeface="Courier New"/>
                <a:ea typeface="Courier New"/>
                <a:cs typeface="Courier New"/>
                <a:sym typeface="Courier New"/>
              </a:rPr>
              <a:t>(</a:t>
            </a:r>
            <a:r>
              <a:rPr b="1" lang="ru" sz="1350">
                <a:solidFill>
                  <a:srgbClr val="669900"/>
                </a:solidFill>
                <a:highlight>
                  <a:srgbClr val="F5F2F0"/>
                </a:highlight>
                <a:latin typeface="Courier New"/>
                <a:ea typeface="Courier New"/>
                <a:cs typeface="Courier New"/>
                <a:sym typeface="Courier New"/>
              </a:rPr>
              <a:t>"a.txt"</a:t>
            </a:r>
            <a:r>
              <a:rPr b="1" lang="ru" sz="1350">
                <a:solidFill>
                  <a:srgbClr val="999999"/>
                </a:solidFill>
                <a:highlight>
                  <a:srgbClr val="F5F2F0"/>
                </a:highlight>
                <a:latin typeface="Courier New"/>
                <a:ea typeface="Courier New"/>
                <a:cs typeface="Courier New"/>
                <a:sym typeface="Courier New"/>
              </a:rPr>
              <a:t>);</a:t>
            </a:r>
            <a:endParaRPr b="1" sz="1350">
              <a:solidFill>
                <a:schemeClr val="accent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b="1" lang="ru" sz="1350">
                <a:solidFill>
                  <a:schemeClr val="accent1"/>
                </a:solidFill>
                <a:highlight>
                  <a:srgbClr val="F5F2F0"/>
                </a:highlight>
                <a:latin typeface="Courier New"/>
                <a:ea typeface="Courier New"/>
                <a:cs typeface="Courier New"/>
                <a:sym typeface="Courier New"/>
              </a:rPr>
              <a:t>         BufferedReader br </a:t>
            </a:r>
            <a:r>
              <a:rPr b="1" lang="ru" sz="1350">
                <a:solidFill>
                  <a:srgbClr val="A67F59"/>
                </a:solidFill>
                <a:highlight>
                  <a:srgbClr val="F5F2F0"/>
                </a:highlight>
                <a:latin typeface="Courier New"/>
                <a:ea typeface="Courier New"/>
                <a:cs typeface="Courier New"/>
                <a:sym typeface="Courier New"/>
              </a:rPr>
              <a:t>=</a:t>
            </a:r>
            <a:r>
              <a:rPr b="1" lang="ru" sz="1350">
                <a:solidFill>
                  <a:schemeClr val="accent1"/>
                </a:solidFill>
                <a:highlight>
                  <a:srgbClr val="F5F2F0"/>
                </a:highlight>
                <a:latin typeface="Courier New"/>
                <a:ea typeface="Courier New"/>
                <a:cs typeface="Courier New"/>
                <a:sym typeface="Courier New"/>
              </a:rPr>
              <a:t> </a:t>
            </a:r>
            <a:r>
              <a:rPr b="1" lang="ru" sz="1350">
                <a:solidFill>
                  <a:srgbClr val="0077AA"/>
                </a:solidFill>
                <a:highlight>
                  <a:srgbClr val="F5F2F0"/>
                </a:highlight>
                <a:latin typeface="Courier New"/>
                <a:ea typeface="Courier New"/>
                <a:cs typeface="Courier New"/>
                <a:sym typeface="Courier New"/>
              </a:rPr>
              <a:t>new</a:t>
            </a:r>
            <a:r>
              <a:rPr b="1" lang="ru" sz="1350">
                <a:solidFill>
                  <a:schemeClr val="accent1"/>
                </a:solidFill>
                <a:highlight>
                  <a:srgbClr val="F5F2F0"/>
                </a:highlight>
                <a:latin typeface="Courier New"/>
                <a:ea typeface="Courier New"/>
                <a:cs typeface="Courier New"/>
                <a:sym typeface="Courier New"/>
              </a:rPr>
              <a:t> BufferedReader</a:t>
            </a:r>
            <a:r>
              <a:rPr b="1" lang="ru" sz="1350">
                <a:solidFill>
                  <a:srgbClr val="999999"/>
                </a:solidFill>
                <a:highlight>
                  <a:srgbClr val="F5F2F0"/>
                </a:highlight>
                <a:latin typeface="Courier New"/>
                <a:ea typeface="Courier New"/>
                <a:cs typeface="Courier New"/>
                <a:sym typeface="Courier New"/>
              </a:rPr>
              <a:t>(</a:t>
            </a:r>
            <a:r>
              <a:rPr b="1" lang="ru" sz="1350">
                <a:solidFill>
                  <a:schemeClr val="accent1"/>
                </a:solidFill>
                <a:highlight>
                  <a:srgbClr val="F5F2F0"/>
                </a:highlight>
                <a:latin typeface="Courier New"/>
                <a:ea typeface="Courier New"/>
                <a:cs typeface="Courier New"/>
                <a:sym typeface="Courier New"/>
              </a:rPr>
              <a:t>f</a:t>
            </a:r>
            <a:r>
              <a:rPr b="1" lang="ru" sz="1350">
                <a:solidFill>
                  <a:srgbClr val="999999"/>
                </a:solidFill>
                <a:highlight>
                  <a:srgbClr val="F5F2F0"/>
                </a:highlight>
                <a:latin typeface="Courier New"/>
                <a:ea typeface="Courier New"/>
                <a:cs typeface="Courier New"/>
                <a:sym typeface="Courier New"/>
              </a:rPr>
              <a:t>))</a:t>
            </a:r>
            <a:r>
              <a:rPr b="1" lang="ru" sz="1350">
                <a:solidFill>
                  <a:schemeClr val="accent1"/>
                </a:solidFill>
                <a:highlight>
                  <a:srgbClr val="F5F2F0"/>
                </a:highlight>
                <a:latin typeface="Courier New"/>
                <a:ea typeface="Courier New"/>
                <a:cs typeface="Courier New"/>
                <a:sym typeface="Courier New"/>
              </a:rPr>
              <a:t> </a:t>
            </a:r>
            <a:r>
              <a:rPr b="1" lang="ru" sz="1350">
                <a:solidFill>
                  <a:srgbClr val="999999"/>
                </a:solidFill>
                <a:highlight>
                  <a:srgbClr val="F5F2F0"/>
                </a:highlight>
                <a:latin typeface="Courier New"/>
                <a:ea typeface="Courier New"/>
                <a:cs typeface="Courier New"/>
                <a:sym typeface="Courier New"/>
              </a:rPr>
              <a:t>{</a:t>
            </a:r>
            <a:endParaRPr b="1" sz="1350">
              <a:solidFill>
                <a:schemeClr val="accent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b="1" lang="ru" sz="1350">
                <a:solidFill>
                  <a:schemeClr val="accent1"/>
                </a:solidFill>
                <a:highlight>
                  <a:srgbClr val="F5F2F0"/>
                </a:highlight>
                <a:latin typeface="Courier New"/>
                <a:ea typeface="Courier New"/>
                <a:cs typeface="Courier New"/>
                <a:sym typeface="Courier New"/>
              </a:rPr>
              <a:t>        </a:t>
            </a:r>
            <a:r>
              <a:rPr b="1" lang="ru" sz="1350">
                <a:solidFill>
                  <a:srgbClr val="0077AA"/>
                </a:solidFill>
                <a:highlight>
                  <a:srgbClr val="F5F2F0"/>
                </a:highlight>
                <a:latin typeface="Courier New"/>
                <a:ea typeface="Courier New"/>
                <a:cs typeface="Courier New"/>
                <a:sym typeface="Courier New"/>
              </a:rPr>
              <a:t>return</a:t>
            </a:r>
            <a:r>
              <a:rPr b="1" lang="ru" sz="1350">
                <a:solidFill>
                  <a:schemeClr val="accent1"/>
                </a:solidFill>
                <a:highlight>
                  <a:srgbClr val="F5F2F0"/>
                </a:highlight>
                <a:latin typeface="Courier New"/>
                <a:ea typeface="Courier New"/>
                <a:cs typeface="Courier New"/>
                <a:sym typeface="Courier New"/>
              </a:rPr>
              <a:t> br</a:t>
            </a:r>
            <a:r>
              <a:rPr b="1" lang="ru" sz="1350">
                <a:solidFill>
                  <a:srgbClr val="999999"/>
                </a:solidFill>
                <a:highlight>
                  <a:srgbClr val="F5F2F0"/>
                </a:highlight>
                <a:latin typeface="Courier New"/>
                <a:ea typeface="Courier New"/>
                <a:cs typeface="Courier New"/>
                <a:sym typeface="Courier New"/>
              </a:rPr>
              <a:t>.</a:t>
            </a:r>
            <a:r>
              <a:rPr b="1" lang="ru" sz="1350">
                <a:solidFill>
                  <a:srgbClr val="DD4A68"/>
                </a:solidFill>
                <a:highlight>
                  <a:srgbClr val="F5F2F0"/>
                </a:highlight>
                <a:latin typeface="Courier New"/>
                <a:ea typeface="Courier New"/>
                <a:cs typeface="Courier New"/>
                <a:sym typeface="Courier New"/>
              </a:rPr>
              <a:t>readLine</a:t>
            </a:r>
            <a:r>
              <a:rPr b="1" lang="ru" sz="1350">
                <a:solidFill>
                  <a:srgbClr val="999999"/>
                </a:solidFill>
                <a:highlight>
                  <a:srgbClr val="F5F2F0"/>
                </a:highlight>
                <a:latin typeface="Courier New"/>
                <a:ea typeface="Courier New"/>
                <a:cs typeface="Courier New"/>
                <a:sym typeface="Courier New"/>
              </a:rPr>
              <a:t>();</a:t>
            </a:r>
            <a:endParaRPr b="1" sz="1350">
              <a:solidFill>
                <a:schemeClr val="accent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b="1" lang="ru" sz="1350">
                <a:solidFill>
                  <a:schemeClr val="accent1"/>
                </a:solidFill>
                <a:highlight>
                  <a:srgbClr val="F5F2F0"/>
                </a:highlight>
                <a:latin typeface="Courier New"/>
                <a:ea typeface="Courier New"/>
                <a:cs typeface="Courier New"/>
                <a:sym typeface="Courier New"/>
              </a:rPr>
              <a:t>    </a:t>
            </a:r>
            <a:r>
              <a:rPr b="1" lang="ru" sz="1350">
                <a:solidFill>
                  <a:srgbClr val="999999"/>
                </a:solidFill>
                <a:highlight>
                  <a:srgbClr val="F5F2F0"/>
                </a:highlight>
                <a:latin typeface="Courier New"/>
                <a:ea typeface="Courier New"/>
                <a:cs typeface="Courier New"/>
                <a:sym typeface="Courier New"/>
              </a:rPr>
              <a:t>}</a:t>
            </a:r>
            <a:endParaRPr b="1" sz="1350">
              <a:solidFill>
                <a:schemeClr val="accent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700"/>
              </a:spcAft>
              <a:buClr>
                <a:schemeClr val="accent1"/>
              </a:buClr>
              <a:buSzPts val="1100"/>
              <a:buFont typeface="Arial"/>
              <a:buNone/>
            </a:pPr>
            <a:r>
              <a:rPr b="1" lang="ru" sz="1350">
                <a:solidFill>
                  <a:srgbClr val="999999"/>
                </a:solidFill>
                <a:highlight>
                  <a:srgbClr val="F5F2F0"/>
                </a:highlight>
                <a:latin typeface="Courier New"/>
                <a:ea typeface="Courier New"/>
                <a:cs typeface="Courier New"/>
                <a:sym typeface="Courier New"/>
              </a:rPr>
              <a:t>}</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lt1"/>
              </a:buClr>
              <a:buSzPct val="66037"/>
              <a:buFont typeface="Georgia"/>
              <a:buNone/>
            </a:pPr>
            <a:r>
              <a:rPr b="1" lang="ru" sz="5300">
                <a:latin typeface="Georgia"/>
                <a:ea typeface="Georgia"/>
                <a:cs typeface="Georgia"/>
                <a:sym typeface="Georgia"/>
              </a:rPr>
              <a:t>Q&amp;A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IO and File API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nvSpPr>
        <p:spPr>
          <a:xfrm>
            <a:off x="347000" y="1264650"/>
            <a:ext cx="66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a:t>Java I/O </a:t>
            </a:r>
            <a:r>
              <a:rPr lang="ru"/>
              <a:t>(Input and Output) is used to process the input and produce the output.</a:t>
            </a:r>
            <a:endParaRPr/>
          </a:p>
        </p:txBody>
      </p:sp>
      <p:sp>
        <p:nvSpPr>
          <p:cNvPr id="188" name="Google Shape;188;p30"/>
          <p:cNvSpPr txBox="1"/>
          <p:nvPr/>
        </p:nvSpPr>
        <p:spPr>
          <a:xfrm>
            <a:off x="385950" y="1796750"/>
            <a:ext cx="561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In Java, 3 streams are created for us automatically. All these streams are attached with the console.</a:t>
            </a:r>
            <a:endParaRPr/>
          </a:p>
        </p:txBody>
      </p:sp>
      <p:sp>
        <p:nvSpPr>
          <p:cNvPr id="189" name="Google Shape;189;p30"/>
          <p:cNvSpPr txBox="1"/>
          <p:nvPr/>
        </p:nvSpPr>
        <p:spPr>
          <a:xfrm>
            <a:off x="347000" y="2814675"/>
            <a:ext cx="4349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1) System.out: standard output stream</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2) System.in: standard input stream</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3) System.err: standard error stream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nvSpPr>
        <p:spPr>
          <a:xfrm>
            <a:off x="347000" y="1264650"/>
            <a:ext cx="66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a:t>IO Evolution</a:t>
            </a:r>
            <a:endParaRPr/>
          </a:p>
        </p:txBody>
      </p:sp>
      <p:sp>
        <p:nvSpPr>
          <p:cNvPr id="195" name="Google Shape;195;p31"/>
          <p:cNvSpPr txBox="1"/>
          <p:nvPr/>
        </p:nvSpPr>
        <p:spPr>
          <a:xfrm>
            <a:off x="385950" y="1796750"/>
            <a:ext cx="56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6" name="Google Shape;196;p31"/>
          <p:cNvSpPr txBox="1"/>
          <p:nvPr/>
        </p:nvSpPr>
        <p:spPr>
          <a:xfrm>
            <a:off x="347000" y="2814675"/>
            <a:ext cx="434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97" name="Google Shape;197;p31"/>
          <p:cNvPicPr preferRelativeResize="0"/>
          <p:nvPr/>
        </p:nvPicPr>
        <p:blipFill>
          <a:blip r:embed="rId3">
            <a:alphaModFix/>
          </a:blip>
          <a:stretch>
            <a:fillRect/>
          </a:stretch>
        </p:blipFill>
        <p:spPr>
          <a:xfrm>
            <a:off x="762850" y="1912875"/>
            <a:ext cx="5460746" cy="1623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sz="2300">
                <a:solidFill>
                  <a:srgbClr val="000000"/>
                </a:solidFill>
                <a:latin typeface="Arial"/>
                <a:ea typeface="Arial"/>
                <a:cs typeface="Arial"/>
                <a:sym typeface="Arial"/>
              </a:rPr>
              <a:t>Exceptions Hierarchy and Types</a:t>
            </a:r>
            <a:endParaRPr b="1" sz="23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91" name="Google Shape;91;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4"/>
          <p:cNvPicPr preferRelativeResize="0"/>
          <p:nvPr/>
        </p:nvPicPr>
        <p:blipFill>
          <a:blip r:embed="rId3">
            <a:alphaModFix/>
          </a:blip>
          <a:stretch>
            <a:fillRect/>
          </a:stretch>
        </p:blipFill>
        <p:spPr>
          <a:xfrm>
            <a:off x="311700" y="1229875"/>
            <a:ext cx="5238100" cy="3339000"/>
          </a:xfrm>
          <a:prstGeom prst="rect">
            <a:avLst/>
          </a:prstGeom>
          <a:noFill/>
          <a:ln>
            <a:noFill/>
          </a:ln>
        </p:spPr>
      </p:pic>
      <p:pic>
        <p:nvPicPr>
          <p:cNvPr id="93" name="Google Shape;93;p14"/>
          <p:cNvPicPr preferRelativeResize="0"/>
          <p:nvPr/>
        </p:nvPicPr>
        <p:blipFill>
          <a:blip r:embed="rId4">
            <a:alphaModFix/>
          </a:blip>
          <a:stretch>
            <a:fillRect/>
          </a:stretch>
        </p:blipFill>
        <p:spPr>
          <a:xfrm>
            <a:off x="4898675" y="1728538"/>
            <a:ext cx="3695700" cy="1171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300"/>
              <a:t>Stream types</a:t>
            </a:r>
            <a:endParaRPr sz="2300"/>
          </a:p>
        </p:txBody>
      </p:sp>
      <p:pic>
        <p:nvPicPr>
          <p:cNvPr id="203" name="Google Shape;203;p32"/>
          <p:cNvPicPr preferRelativeResize="0"/>
          <p:nvPr/>
        </p:nvPicPr>
        <p:blipFill rotWithShape="1">
          <a:blip r:embed="rId3">
            <a:alphaModFix/>
          </a:blip>
          <a:srcRect b="0" l="0" r="408" t="0"/>
          <a:stretch/>
        </p:blipFill>
        <p:spPr>
          <a:xfrm>
            <a:off x="207875" y="915575"/>
            <a:ext cx="7377351" cy="37347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300"/>
              <a:t>Stream types</a:t>
            </a:r>
            <a:endParaRPr sz="2300"/>
          </a:p>
        </p:txBody>
      </p:sp>
      <p:pic>
        <p:nvPicPr>
          <p:cNvPr id="209" name="Google Shape;209;p33"/>
          <p:cNvPicPr preferRelativeResize="0"/>
          <p:nvPr/>
        </p:nvPicPr>
        <p:blipFill rotWithShape="1">
          <a:blip r:embed="rId3">
            <a:alphaModFix/>
          </a:blip>
          <a:srcRect b="0" l="0" r="0" t="0"/>
          <a:stretch/>
        </p:blipFill>
        <p:spPr>
          <a:xfrm>
            <a:off x="628695" y="1579464"/>
            <a:ext cx="6249007" cy="180564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300"/>
              <a:t>OutputStream vs InputStream</a:t>
            </a:r>
            <a:endParaRPr sz="1000"/>
          </a:p>
        </p:txBody>
      </p:sp>
      <p:pic>
        <p:nvPicPr>
          <p:cNvPr id="215" name="Google Shape;215;p34"/>
          <p:cNvPicPr preferRelativeResize="0"/>
          <p:nvPr/>
        </p:nvPicPr>
        <p:blipFill>
          <a:blip r:embed="rId3">
            <a:alphaModFix/>
          </a:blip>
          <a:stretch>
            <a:fillRect/>
          </a:stretch>
        </p:blipFill>
        <p:spPr>
          <a:xfrm>
            <a:off x="263375" y="1194090"/>
            <a:ext cx="7581900" cy="2409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300"/>
              <a:t>OutputStream class</a:t>
            </a:r>
            <a:endParaRPr sz="2300"/>
          </a:p>
        </p:txBody>
      </p:sp>
      <p:sp>
        <p:nvSpPr>
          <p:cNvPr id="221" name="Google Shape;221;p35"/>
          <p:cNvSpPr txBox="1"/>
          <p:nvPr/>
        </p:nvSpPr>
        <p:spPr>
          <a:xfrm>
            <a:off x="311700" y="1017800"/>
            <a:ext cx="687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OutputStream class is an abstract class. It is the superclass of all classes representing an output stream of bytes. An output stream accepts output bytes and sends them to some sink.</a:t>
            </a:r>
            <a:endParaRPr/>
          </a:p>
        </p:txBody>
      </p:sp>
      <p:pic>
        <p:nvPicPr>
          <p:cNvPr id="222" name="Google Shape;222;p35"/>
          <p:cNvPicPr preferRelativeResize="0"/>
          <p:nvPr/>
        </p:nvPicPr>
        <p:blipFill>
          <a:blip r:embed="rId3">
            <a:alphaModFix/>
          </a:blip>
          <a:stretch>
            <a:fillRect/>
          </a:stretch>
        </p:blipFill>
        <p:spPr>
          <a:xfrm>
            <a:off x="152400" y="2345825"/>
            <a:ext cx="8839199" cy="2074052"/>
          </a:xfrm>
          <a:prstGeom prst="rect">
            <a:avLst/>
          </a:prstGeom>
          <a:noFill/>
          <a:ln>
            <a:noFill/>
          </a:ln>
        </p:spPr>
      </p:pic>
      <p:sp>
        <p:nvSpPr>
          <p:cNvPr id="223" name="Google Shape;223;p35"/>
          <p:cNvSpPr txBox="1"/>
          <p:nvPr/>
        </p:nvSpPr>
        <p:spPr>
          <a:xfrm>
            <a:off x="152400" y="18491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rgbClr val="FF0000"/>
                </a:solidFill>
              </a:rPr>
              <a:t>Useful methods of OutputStream</a:t>
            </a:r>
            <a:endParaRPr>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300"/>
              <a:t>InputStream class</a:t>
            </a:r>
            <a:endParaRPr sz="2300"/>
          </a:p>
        </p:txBody>
      </p:sp>
      <p:sp>
        <p:nvSpPr>
          <p:cNvPr id="229" name="Google Shape;229;p36"/>
          <p:cNvSpPr txBox="1"/>
          <p:nvPr/>
        </p:nvSpPr>
        <p:spPr>
          <a:xfrm>
            <a:off x="271650" y="971250"/>
            <a:ext cx="633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InputStream class is an abstract class. It is the superclass of all classes representing an input stream of bytes.</a:t>
            </a:r>
            <a:endParaRPr/>
          </a:p>
        </p:txBody>
      </p:sp>
      <p:sp>
        <p:nvSpPr>
          <p:cNvPr id="230" name="Google Shape;230;p36"/>
          <p:cNvSpPr txBox="1"/>
          <p:nvPr/>
        </p:nvSpPr>
        <p:spPr>
          <a:xfrm>
            <a:off x="0" y="0"/>
            <a:ext cx="3000000" cy="4311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1400"/>
              </a:spcBef>
              <a:spcAft>
                <a:spcPts val="400"/>
              </a:spcAft>
              <a:buNone/>
            </a:pPr>
            <a:r>
              <a:t/>
            </a:r>
            <a:endParaRPr sz="1600">
              <a:solidFill>
                <a:srgbClr val="610B4B"/>
              </a:solidFill>
              <a:highlight>
                <a:srgbClr val="FFFFFF"/>
              </a:highlight>
            </a:endParaRPr>
          </a:p>
        </p:txBody>
      </p:sp>
      <p:sp>
        <p:nvSpPr>
          <p:cNvPr id="231" name="Google Shape;231;p36"/>
          <p:cNvSpPr txBox="1"/>
          <p:nvPr/>
        </p:nvSpPr>
        <p:spPr>
          <a:xfrm>
            <a:off x="271650" y="15868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rgbClr val="FF0000"/>
                </a:solidFill>
              </a:rPr>
              <a:t>Useful methods of InputStream</a:t>
            </a:r>
            <a:endParaRPr>
              <a:solidFill>
                <a:srgbClr val="FF0000"/>
              </a:solidFill>
            </a:endParaRPr>
          </a:p>
        </p:txBody>
      </p:sp>
      <p:pic>
        <p:nvPicPr>
          <p:cNvPr id="232" name="Google Shape;232;p36"/>
          <p:cNvPicPr preferRelativeResize="0"/>
          <p:nvPr/>
        </p:nvPicPr>
        <p:blipFill>
          <a:blip r:embed="rId3">
            <a:alphaModFix/>
          </a:blip>
          <a:stretch>
            <a:fillRect/>
          </a:stretch>
        </p:blipFill>
        <p:spPr>
          <a:xfrm>
            <a:off x="311700" y="2214175"/>
            <a:ext cx="8094932" cy="19932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nvSpPr>
        <p:spPr>
          <a:xfrm>
            <a:off x="2227875" y="304500"/>
            <a:ext cx="4146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2300"/>
              <a:t>Java Writer</a:t>
            </a:r>
            <a:endParaRPr sz="2300"/>
          </a:p>
        </p:txBody>
      </p:sp>
      <p:pic>
        <p:nvPicPr>
          <p:cNvPr id="238" name="Google Shape;238;p37"/>
          <p:cNvPicPr preferRelativeResize="0"/>
          <p:nvPr/>
        </p:nvPicPr>
        <p:blipFill>
          <a:blip r:embed="rId3">
            <a:alphaModFix/>
          </a:blip>
          <a:stretch>
            <a:fillRect/>
          </a:stretch>
        </p:blipFill>
        <p:spPr>
          <a:xfrm>
            <a:off x="359475" y="805950"/>
            <a:ext cx="7077525" cy="381967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300"/>
              <a:t>Java Reader</a:t>
            </a:r>
            <a:endParaRPr sz="2300"/>
          </a:p>
        </p:txBody>
      </p:sp>
      <p:pic>
        <p:nvPicPr>
          <p:cNvPr id="244" name="Google Shape;244;p38"/>
          <p:cNvPicPr preferRelativeResize="0"/>
          <p:nvPr/>
        </p:nvPicPr>
        <p:blipFill>
          <a:blip r:embed="rId3">
            <a:alphaModFix/>
          </a:blip>
          <a:stretch>
            <a:fillRect/>
          </a:stretch>
        </p:blipFill>
        <p:spPr>
          <a:xfrm>
            <a:off x="160325" y="894850"/>
            <a:ext cx="6933870" cy="382677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00000"/>
              <a:buFont typeface="Arial"/>
              <a:buNone/>
            </a:pPr>
            <a:r>
              <a:rPr lang="ru" sz="3200">
                <a:solidFill>
                  <a:schemeClr val="dk2"/>
                </a:solidFill>
                <a:latin typeface="Raleway"/>
                <a:ea typeface="Raleway"/>
                <a:cs typeface="Raleway"/>
                <a:sym typeface="Raleway"/>
              </a:rPr>
              <a:t>Reader/Writer</a:t>
            </a:r>
            <a:endParaRPr sz="2300">
              <a:solidFill>
                <a:schemeClr val="dk2"/>
              </a:solidFill>
            </a:endParaRPr>
          </a:p>
        </p:txBody>
      </p:sp>
      <p:sp>
        <p:nvSpPr>
          <p:cNvPr id="250" name="Google Shape;250;p39"/>
          <p:cNvSpPr txBox="1"/>
          <p:nvPr/>
        </p:nvSpPr>
        <p:spPr>
          <a:xfrm>
            <a:off x="902375" y="1279225"/>
            <a:ext cx="6858000" cy="2616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ru" sz="1600">
                <a:latin typeface="Courier New"/>
                <a:ea typeface="Courier New"/>
                <a:cs typeface="Courier New"/>
                <a:sym typeface="Courier New"/>
              </a:rPr>
              <a:t>Reader reader = </a:t>
            </a:r>
            <a:r>
              <a:rPr lang="ru" sz="1600">
                <a:solidFill>
                  <a:srgbClr val="000080"/>
                </a:solidFill>
                <a:latin typeface="Courier New"/>
                <a:ea typeface="Courier New"/>
                <a:cs typeface="Courier New"/>
                <a:sym typeface="Courier New"/>
              </a:rPr>
              <a:t>new </a:t>
            </a:r>
            <a:r>
              <a:rPr lang="ru" sz="1600">
                <a:latin typeface="Courier New"/>
                <a:ea typeface="Courier New"/>
                <a:cs typeface="Courier New"/>
                <a:sym typeface="Courier New"/>
              </a:rPr>
              <a:t>FileReader(source);</a:t>
            </a:r>
            <a:br>
              <a:rPr lang="ru" sz="1600">
                <a:latin typeface="Courier New"/>
                <a:ea typeface="Courier New"/>
                <a:cs typeface="Courier New"/>
                <a:sym typeface="Courier New"/>
              </a:rPr>
            </a:br>
            <a:r>
              <a:rPr lang="ru" sz="1600">
                <a:latin typeface="Courier New"/>
                <a:ea typeface="Courier New"/>
                <a:cs typeface="Courier New"/>
                <a:sym typeface="Courier New"/>
              </a:rPr>
              <a:t>Writer writer = </a:t>
            </a:r>
            <a:r>
              <a:rPr lang="ru" sz="1600">
                <a:solidFill>
                  <a:srgbClr val="000080"/>
                </a:solidFill>
                <a:latin typeface="Courier New"/>
                <a:ea typeface="Courier New"/>
                <a:cs typeface="Courier New"/>
                <a:sym typeface="Courier New"/>
              </a:rPr>
              <a:t>new </a:t>
            </a:r>
            <a:r>
              <a:rPr lang="ru" sz="1600">
                <a:latin typeface="Courier New"/>
                <a:ea typeface="Courier New"/>
                <a:cs typeface="Courier New"/>
                <a:sym typeface="Courier New"/>
              </a:rPr>
              <a:t>FileWriter(destination);</a:t>
            </a:r>
            <a:br>
              <a:rPr lang="ru" sz="1600">
                <a:latin typeface="Courier New"/>
                <a:ea typeface="Courier New"/>
                <a:cs typeface="Courier New"/>
                <a:sym typeface="Courier New"/>
              </a:rPr>
            </a:br>
            <a:r>
              <a:rPr lang="ru" sz="1600">
                <a:solidFill>
                  <a:srgbClr val="000080"/>
                </a:solidFill>
                <a:latin typeface="Courier New"/>
                <a:ea typeface="Courier New"/>
                <a:cs typeface="Courier New"/>
                <a:sym typeface="Courier New"/>
              </a:rPr>
              <a:t>int </a:t>
            </a:r>
            <a:r>
              <a:rPr lang="ru" sz="1600">
                <a:latin typeface="Courier New"/>
                <a:ea typeface="Courier New"/>
                <a:cs typeface="Courier New"/>
                <a:sym typeface="Courier New"/>
              </a:rPr>
              <a:t>charRead;</a:t>
            </a:r>
            <a:br>
              <a:rPr lang="ru" sz="1600">
                <a:latin typeface="Courier New"/>
                <a:ea typeface="Courier New"/>
                <a:cs typeface="Courier New"/>
                <a:sym typeface="Courier New"/>
              </a:rPr>
            </a:br>
            <a:r>
              <a:rPr lang="ru" sz="1600">
                <a:solidFill>
                  <a:srgbClr val="000080"/>
                </a:solidFill>
                <a:latin typeface="Courier New"/>
                <a:ea typeface="Courier New"/>
                <a:cs typeface="Courier New"/>
                <a:sym typeface="Courier New"/>
              </a:rPr>
              <a:t>while </a:t>
            </a:r>
            <a:r>
              <a:rPr lang="ru" sz="1600">
                <a:latin typeface="Courier New"/>
                <a:ea typeface="Courier New"/>
                <a:cs typeface="Courier New"/>
                <a:sym typeface="Courier New"/>
              </a:rPr>
              <a:t>((charRead = </a:t>
            </a:r>
            <a:r>
              <a:rPr b="1" lang="ru" sz="1600">
                <a:latin typeface="Courier New"/>
                <a:ea typeface="Courier New"/>
                <a:cs typeface="Courier New"/>
                <a:sym typeface="Courier New"/>
              </a:rPr>
              <a:t>reader.read</a:t>
            </a:r>
            <a:r>
              <a:rPr lang="ru" sz="1600">
                <a:latin typeface="Courier New"/>
                <a:ea typeface="Courier New"/>
                <a:cs typeface="Courier New"/>
                <a:sym typeface="Courier New"/>
              </a:rPr>
              <a:t>()) &gt; -</a:t>
            </a:r>
            <a:r>
              <a:rPr lang="ru" sz="1600">
                <a:solidFill>
                  <a:srgbClr val="0000FF"/>
                </a:solidFill>
                <a:latin typeface="Courier New"/>
                <a:ea typeface="Courier New"/>
                <a:cs typeface="Courier New"/>
                <a:sym typeface="Courier New"/>
              </a:rPr>
              <a:t>1</a:t>
            </a:r>
            <a:r>
              <a:rPr lang="ru" sz="1600">
                <a:latin typeface="Courier New"/>
                <a:ea typeface="Courier New"/>
                <a:cs typeface="Courier New"/>
                <a:sym typeface="Courier New"/>
              </a:rPr>
              <a:t>) {</a:t>
            </a:r>
            <a:br>
              <a:rPr lang="ru" sz="1600">
                <a:latin typeface="Courier New"/>
                <a:ea typeface="Courier New"/>
                <a:cs typeface="Courier New"/>
                <a:sym typeface="Courier New"/>
              </a:rPr>
            </a:br>
            <a:r>
              <a:rPr lang="ru" sz="1600">
                <a:latin typeface="Courier New"/>
                <a:ea typeface="Courier New"/>
                <a:cs typeface="Courier New"/>
                <a:sym typeface="Courier New"/>
              </a:rPr>
              <a:t>    </a:t>
            </a:r>
            <a:r>
              <a:rPr b="1" lang="ru" sz="1600">
                <a:latin typeface="Courier New"/>
                <a:ea typeface="Courier New"/>
                <a:cs typeface="Courier New"/>
                <a:sym typeface="Courier New"/>
              </a:rPr>
              <a:t>writer.write</a:t>
            </a:r>
            <a:r>
              <a:rPr lang="ru" sz="1600">
                <a:latin typeface="Courier New"/>
                <a:ea typeface="Courier New"/>
                <a:cs typeface="Courier New"/>
                <a:sym typeface="Courier New"/>
              </a:rPr>
              <a:t>(charRead);</a:t>
            </a:r>
            <a:br>
              <a:rPr lang="ru" sz="1600">
                <a:latin typeface="Courier New"/>
                <a:ea typeface="Courier New"/>
                <a:cs typeface="Courier New"/>
                <a:sym typeface="Courier New"/>
              </a:rPr>
            </a:br>
            <a:r>
              <a:rPr lang="ru" sz="1600">
                <a:latin typeface="Courier New"/>
                <a:ea typeface="Courier New"/>
                <a:cs typeface="Courier New"/>
                <a:sym typeface="Courier New"/>
              </a:rPr>
              <a:t>}</a:t>
            </a:r>
            <a:endParaRPr sz="1600">
              <a:solidFill>
                <a:srgbClr val="677480"/>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nvSpPr>
        <p:spPr>
          <a:xfrm>
            <a:off x="347000" y="1264650"/>
            <a:ext cx="66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6" name="Google Shape;256;p40"/>
          <p:cNvSpPr txBox="1"/>
          <p:nvPr/>
        </p:nvSpPr>
        <p:spPr>
          <a:xfrm>
            <a:off x="385950" y="1796750"/>
            <a:ext cx="56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7" name="Google Shape;257;p40"/>
          <p:cNvSpPr txBox="1"/>
          <p:nvPr/>
        </p:nvSpPr>
        <p:spPr>
          <a:xfrm>
            <a:off x="347000" y="2814675"/>
            <a:ext cx="434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58" name="Google Shape;258;p40"/>
          <p:cNvPicPr preferRelativeResize="0"/>
          <p:nvPr/>
        </p:nvPicPr>
        <p:blipFill rotWithShape="1">
          <a:blip r:embed="rId3">
            <a:alphaModFix/>
          </a:blip>
          <a:srcRect b="0" l="0" r="0" t="0"/>
          <a:stretch/>
        </p:blipFill>
        <p:spPr>
          <a:xfrm>
            <a:off x="484113" y="914300"/>
            <a:ext cx="8175774" cy="337731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300"/>
              <a:t>Buffered</a:t>
            </a:r>
            <a:endParaRPr sz="2300"/>
          </a:p>
        </p:txBody>
      </p:sp>
      <p:sp>
        <p:nvSpPr>
          <p:cNvPr id="264" name="Google Shape;264;p41"/>
          <p:cNvSpPr txBox="1"/>
          <p:nvPr/>
        </p:nvSpPr>
        <p:spPr>
          <a:xfrm>
            <a:off x="210800" y="1200150"/>
            <a:ext cx="749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Java </a:t>
            </a:r>
            <a:r>
              <a:rPr b="1" lang="ru"/>
              <a:t>BufferedWriter</a:t>
            </a:r>
            <a:r>
              <a:rPr lang="ru"/>
              <a:t> class is used to provide buffering for Writer instances. It makes the performance fast. It inherits Writer class. The buffering characters are used for providing the efficient writing of single arrays, characters, and strings</a:t>
            </a:r>
            <a:endParaRPr/>
          </a:p>
        </p:txBody>
      </p:sp>
      <p:sp>
        <p:nvSpPr>
          <p:cNvPr id="265" name="Google Shape;265;p41"/>
          <p:cNvSpPr txBox="1"/>
          <p:nvPr/>
        </p:nvSpPr>
        <p:spPr>
          <a:xfrm>
            <a:off x="168650" y="2099575"/>
            <a:ext cx="733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Java </a:t>
            </a:r>
            <a:r>
              <a:rPr b="1" lang="ru"/>
              <a:t>BufferedReader</a:t>
            </a:r>
            <a:r>
              <a:rPr lang="ru"/>
              <a:t> class is used to read the text from a character-based input stream. It can be used to read data line by line by </a:t>
            </a:r>
            <a:r>
              <a:rPr b="1" lang="ru"/>
              <a:t>readLine()</a:t>
            </a:r>
            <a:r>
              <a:rPr lang="ru"/>
              <a:t> method. It makes the performance fast. It inherits Reader class.</a:t>
            </a:r>
            <a:endParaRPr/>
          </a:p>
        </p:txBody>
      </p:sp>
      <p:sp>
        <p:nvSpPr>
          <p:cNvPr id="266" name="Google Shape;266;p41"/>
          <p:cNvSpPr txBox="1"/>
          <p:nvPr/>
        </p:nvSpPr>
        <p:spPr>
          <a:xfrm>
            <a:off x="210800" y="2999000"/>
            <a:ext cx="769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Java </a:t>
            </a:r>
            <a:r>
              <a:rPr b="1" lang="ru"/>
              <a:t>BufferedOutputStream</a:t>
            </a:r>
            <a:r>
              <a:rPr lang="ru"/>
              <a:t> class is used for buffering an output stream. It internally uses buffer to store data. It adds more efficiency than to write data directly into a stream. So, it makes the performance fast.</a:t>
            </a:r>
            <a:endParaRPr/>
          </a:p>
        </p:txBody>
      </p:sp>
      <p:sp>
        <p:nvSpPr>
          <p:cNvPr id="267" name="Google Shape;267;p41"/>
          <p:cNvSpPr txBox="1"/>
          <p:nvPr/>
        </p:nvSpPr>
        <p:spPr>
          <a:xfrm>
            <a:off x="168650" y="3898425"/>
            <a:ext cx="740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Java </a:t>
            </a:r>
            <a:r>
              <a:rPr b="1" lang="ru"/>
              <a:t>BufferedInputStream</a:t>
            </a:r>
            <a:r>
              <a:rPr lang="ru"/>
              <a:t> class is used to read information from stream. It internally uses buffer mechanism to make the performance fast.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sz="2300">
                <a:solidFill>
                  <a:srgbClr val="000000"/>
                </a:solidFill>
                <a:latin typeface="Arial"/>
                <a:ea typeface="Arial"/>
                <a:cs typeface="Arial"/>
                <a:sym typeface="Arial"/>
              </a:rPr>
              <a:t>Custom Exception</a:t>
            </a:r>
            <a:endParaRPr/>
          </a:p>
        </p:txBody>
      </p:sp>
      <p:sp>
        <p:nvSpPr>
          <p:cNvPr id="99" name="Google Shape;99;p15"/>
          <p:cNvSpPr txBox="1"/>
          <p:nvPr>
            <p:ph idx="1" type="body"/>
          </p:nvPr>
        </p:nvSpPr>
        <p:spPr>
          <a:xfrm>
            <a:off x="311700" y="1229875"/>
            <a:ext cx="5219400" cy="2353200"/>
          </a:xfrm>
          <a:prstGeom prst="rect">
            <a:avLst/>
          </a:prstGeom>
          <a:solidFill>
            <a:srgbClr val="EFEFEF"/>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sz="1400">
                <a:latin typeface="Arial"/>
                <a:ea typeface="Arial"/>
                <a:cs typeface="Arial"/>
                <a:sym typeface="Arial"/>
              </a:rPr>
              <a:t>public class</a:t>
            </a:r>
            <a:r>
              <a:rPr lang="ru" sz="1400">
                <a:solidFill>
                  <a:srgbClr val="000000"/>
                </a:solidFill>
                <a:latin typeface="Arial"/>
                <a:ea typeface="Arial"/>
                <a:cs typeface="Arial"/>
                <a:sym typeface="Arial"/>
              </a:rPr>
              <a:t> CustomException </a:t>
            </a:r>
            <a:r>
              <a:rPr lang="ru" sz="1400">
                <a:solidFill>
                  <a:srgbClr val="FFAB40"/>
                </a:solidFill>
                <a:latin typeface="Arial"/>
                <a:ea typeface="Arial"/>
                <a:cs typeface="Arial"/>
                <a:sym typeface="Arial"/>
              </a:rPr>
              <a:t>extends</a:t>
            </a:r>
            <a:r>
              <a:rPr lang="ru" sz="1400">
                <a:solidFill>
                  <a:srgbClr val="000000"/>
                </a:solidFill>
                <a:latin typeface="Arial"/>
                <a:ea typeface="Arial"/>
                <a:cs typeface="Arial"/>
                <a:sym typeface="Arial"/>
              </a:rPr>
              <a:t> Exception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r>
              <a:rPr lang="ru" sz="1400">
                <a:latin typeface="Arial"/>
                <a:ea typeface="Arial"/>
                <a:cs typeface="Arial"/>
                <a:sym typeface="Arial"/>
              </a:rPr>
              <a:t>public</a:t>
            </a:r>
            <a:r>
              <a:rPr lang="ru" sz="1400">
                <a:solidFill>
                  <a:srgbClr val="000000"/>
                </a:solidFill>
                <a:latin typeface="Arial"/>
                <a:ea typeface="Arial"/>
                <a:cs typeface="Arial"/>
                <a:sym typeface="Arial"/>
              </a:rPr>
              <a:t> CustomException(String message)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r>
              <a:rPr lang="ru" sz="1400">
                <a:solidFill>
                  <a:srgbClr val="FFAB40"/>
                </a:solidFill>
                <a:latin typeface="Arial"/>
                <a:ea typeface="Arial"/>
                <a:cs typeface="Arial"/>
                <a:sym typeface="Arial"/>
              </a:rPr>
              <a:t>super</a:t>
            </a:r>
            <a:r>
              <a:rPr lang="ru" sz="1400">
                <a:solidFill>
                  <a:srgbClr val="000000"/>
                </a:solidFill>
                <a:latin typeface="Arial"/>
                <a:ea typeface="Arial"/>
                <a:cs typeface="Arial"/>
                <a:sym typeface="Arial"/>
              </a:rPr>
              <a:t>(message);</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r>
              <a:rPr lang="ru" sz="1400">
                <a:latin typeface="Arial"/>
                <a:ea typeface="Arial"/>
                <a:cs typeface="Arial"/>
                <a:sym typeface="Arial"/>
              </a:rPr>
              <a:t>public</a:t>
            </a:r>
            <a:r>
              <a:rPr lang="ru" sz="1400">
                <a:solidFill>
                  <a:srgbClr val="000000"/>
                </a:solidFill>
                <a:latin typeface="Arial"/>
                <a:ea typeface="Arial"/>
                <a:cs typeface="Arial"/>
                <a:sym typeface="Arial"/>
              </a:rPr>
              <a:t> CustomException(String message, Throwable cause)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r>
              <a:rPr lang="ru" sz="1400">
                <a:solidFill>
                  <a:srgbClr val="FFAB40"/>
                </a:solidFill>
                <a:latin typeface="Arial"/>
                <a:ea typeface="Arial"/>
                <a:cs typeface="Arial"/>
                <a:sym typeface="Arial"/>
              </a:rPr>
              <a:t>super</a:t>
            </a:r>
            <a:r>
              <a:rPr lang="ru" sz="1400">
                <a:solidFill>
                  <a:srgbClr val="000000"/>
                </a:solidFill>
                <a:latin typeface="Arial"/>
                <a:ea typeface="Arial"/>
                <a:cs typeface="Arial"/>
                <a:sym typeface="Arial"/>
              </a:rPr>
              <a:t>(message, cause);</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ru" sz="2080">
                <a:latin typeface="Raleway"/>
                <a:ea typeface="Raleway"/>
                <a:cs typeface="Raleway"/>
                <a:sym typeface="Raleway"/>
              </a:rPr>
              <a:t>Stream types</a:t>
            </a:r>
            <a:endParaRPr sz="1270"/>
          </a:p>
        </p:txBody>
      </p:sp>
      <p:graphicFrame>
        <p:nvGraphicFramePr>
          <p:cNvPr id="273" name="Google Shape;273;p42"/>
          <p:cNvGraphicFramePr/>
          <p:nvPr/>
        </p:nvGraphicFramePr>
        <p:xfrm>
          <a:off x="461300" y="932093"/>
          <a:ext cx="3000000" cy="3000000"/>
        </p:xfrm>
        <a:graphic>
          <a:graphicData uri="http://schemas.openxmlformats.org/drawingml/2006/table">
            <a:tbl>
              <a:tblPr bandRow="1" firstRow="1">
                <a:noFill/>
                <a:tableStyleId>{E3B7EB34-9882-49E0-BACD-757852AB6FDF}</a:tableStyleId>
              </a:tblPr>
              <a:tblGrid>
                <a:gridCol w="1559675"/>
                <a:gridCol w="1147150"/>
                <a:gridCol w="5179875"/>
              </a:tblGrid>
              <a:tr h="325900">
                <a:tc>
                  <a:txBody>
                    <a:bodyPr/>
                    <a:lstStyle/>
                    <a:p>
                      <a:pPr indent="0" lvl="0" marL="0" marR="0" rtl="0" algn="ctr">
                        <a:lnSpc>
                          <a:spcPct val="100000"/>
                        </a:lnSpc>
                        <a:spcBef>
                          <a:spcPts val="0"/>
                        </a:spcBef>
                        <a:spcAft>
                          <a:spcPts val="0"/>
                        </a:spcAft>
                        <a:buClr>
                          <a:srgbClr val="000000"/>
                        </a:buClr>
                        <a:buSzPts val="1100"/>
                        <a:buFont typeface="Arial"/>
                        <a:buNone/>
                      </a:pPr>
                      <a:r>
                        <a:rPr lang="ru" sz="1100" u="none" cap="none" strike="noStrike"/>
                        <a:t>Name</a:t>
                      </a:r>
                      <a:endParaRPr sz="1100" u="none" cap="none" strike="noStrike"/>
                    </a:p>
                  </a:txBody>
                  <a:tcPr marT="34300" marB="3430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ru" sz="1100" u="none" cap="none" strike="noStrike"/>
                        <a:t>Level</a:t>
                      </a:r>
                      <a:endParaRPr sz="1100" u="none" cap="none" strike="noStrike"/>
                    </a:p>
                  </a:txBody>
                  <a:tcPr marT="34300" marB="3430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ru" sz="1100" u="none" cap="none" strike="noStrike"/>
                        <a:t>Description</a:t>
                      </a:r>
                      <a:endParaRPr sz="1100" u="none" cap="none" strike="noStrike"/>
                    </a:p>
                  </a:txBody>
                  <a:tcPr marT="34300" marB="34300" marR="68575" marL="68575"/>
                </a:tc>
              </a:tr>
              <a:tr h="228600">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FileInputStream</a:t>
                      </a:r>
                      <a:endParaRPr sz="1100" u="none" cap="none" strike="noStrike"/>
                    </a:p>
                  </a:txBody>
                  <a:tcPr marT="34300" marB="3430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ru" sz="1100" u="none" cap="none" strike="noStrike"/>
                        <a:t>Low</a:t>
                      </a:r>
                      <a:endParaRPr sz="1100" u="none" cap="none" strike="noStrike"/>
                    </a:p>
                  </a:txBody>
                  <a:tcPr marT="34300" marB="3430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Reads file data as bytes</a:t>
                      </a:r>
                      <a:endParaRPr sz="1100" u="none" cap="none" strike="noStrike"/>
                    </a:p>
                  </a:txBody>
                  <a:tcPr marT="34300" marB="34300" marR="68575" marL="68575"/>
                </a:tc>
              </a:tr>
              <a:tr h="228600">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FileOutputStream</a:t>
                      </a:r>
                      <a:endParaRPr sz="1100" u="none" cap="none" strike="noStrike"/>
                    </a:p>
                  </a:txBody>
                  <a:tcPr marT="34300" marB="3430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ru" sz="1100" u="none" cap="none" strike="noStrike"/>
                        <a:t>Low</a:t>
                      </a:r>
                      <a:endParaRPr sz="1100" u="none" cap="none" strike="noStrike"/>
                    </a:p>
                  </a:txBody>
                  <a:tcPr marT="34300" marB="3430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Writes file data as bytes</a:t>
                      </a:r>
                      <a:endParaRPr sz="1100" u="none" cap="none" strike="noStrike"/>
                    </a:p>
                  </a:txBody>
                  <a:tcPr marT="34300" marB="34300" marR="68575" marL="68575"/>
                </a:tc>
              </a:tr>
              <a:tr h="228600">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FileReader</a:t>
                      </a:r>
                      <a:endParaRPr sz="1100" u="none" cap="none" strike="noStrike"/>
                    </a:p>
                  </a:txBody>
                  <a:tcPr marT="34300" marB="3430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ru" sz="1100" u="none" cap="none" strike="noStrike"/>
                        <a:t>Low</a:t>
                      </a:r>
                      <a:endParaRPr sz="1100" u="none" cap="none" strike="noStrike"/>
                    </a:p>
                  </a:txBody>
                  <a:tcPr marT="34300" marB="3430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Reads file data as characters</a:t>
                      </a:r>
                      <a:endParaRPr sz="1100" u="none" cap="none" strike="noStrike"/>
                    </a:p>
                  </a:txBody>
                  <a:tcPr marT="34300" marB="34300" marR="68575" marL="68575"/>
                </a:tc>
              </a:tr>
              <a:tr h="228600">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FileWriter</a:t>
                      </a:r>
                      <a:endParaRPr sz="1100" u="none" cap="none" strike="noStrike"/>
                    </a:p>
                  </a:txBody>
                  <a:tcPr marT="34300" marB="3430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ru" sz="1100" u="none" cap="none" strike="noStrike"/>
                        <a:t>Low</a:t>
                      </a:r>
                      <a:endParaRPr sz="1100" u="none" cap="none" strike="noStrike"/>
                    </a:p>
                  </a:txBody>
                  <a:tcPr marT="34300" marB="3430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Writes file data as characters</a:t>
                      </a:r>
                      <a:endParaRPr sz="1100" u="none" cap="none" strike="noStrike"/>
                    </a:p>
                  </a:txBody>
                  <a:tcPr marT="34300" marB="34300" marR="68575" marL="68575"/>
                </a:tc>
              </a:tr>
              <a:tr h="388625">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BufferedReader</a:t>
                      </a:r>
                      <a:endParaRPr sz="1100" u="none" cap="none" strike="noStrike"/>
                    </a:p>
                  </a:txBody>
                  <a:tcPr marT="34300" marB="3430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ru" sz="1100" u="none" cap="none" strike="noStrike"/>
                        <a:t>High</a:t>
                      </a:r>
                      <a:endParaRPr sz="1100" u="none" cap="none" strike="noStrike"/>
                    </a:p>
                  </a:txBody>
                  <a:tcPr marT="34300" marB="3430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Reads character data from an existing Reader in a buffered manner</a:t>
                      </a:r>
                      <a:endParaRPr sz="1100" u="none" cap="none" strike="noStrike"/>
                    </a:p>
                  </a:txBody>
                  <a:tcPr marT="34300" marB="34300" marR="68575" marL="68575"/>
                </a:tc>
              </a:tr>
              <a:tr h="388625">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BufferedWriter</a:t>
                      </a:r>
                      <a:endParaRPr sz="1100" u="none" cap="none" strike="noStrike"/>
                    </a:p>
                  </a:txBody>
                  <a:tcPr marT="34300" marB="3430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ru" sz="1100" u="none" cap="none" strike="noStrike"/>
                        <a:t>High</a:t>
                      </a:r>
                      <a:endParaRPr sz="1100" u="none" cap="none" strike="noStrike"/>
                    </a:p>
                  </a:txBody>
                  <a:tcPr marT="34300" marB="3430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Writes character data to an existing Writer in a buffered manner</a:t>
                      </a:r>
                      <a:endParaRPr sz="1100" u="none" cap="none" strike="noStrike"/>
                    </a:p>
                  </a:txBody>
                  <a:tcPr marT="34300" marB="34300" marR="68575" marL="68575"/>
                </a:tc>
              </a:tr>
              <a:tr h="388625">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ObjectInputStream</a:t>
                      </a:r>
                      <a:endParaRPr sz="1100" u="none" cap="none" strike="noStrike"/>
                    </a:p>
                  </a:txBody>
                  <a:tcPr marT="34300" marB="3430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ru" sz="1100" u="none" cap="none" strike="noStrike"/>
                        <a:t>High</a:t>
                      </a:r>
                      <a:endParaRPr sz="1100" u="none" cap="none" strike="noStrike"/>
                    </a:p>
                  </a:txBody>
                  <a:tcPr marT="34300" marB="3430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Deserializes primitive Java data types and graphs of Java objects from an existing InputStream</a:t>
                      </a:r>
                      <a:endParaRPr sz="1100" u="none" cap="none" strike="noStrike"/>
                    </a:p>
                  </a:txBody>
                  <a:tcPr marT="34300" marB="34300" marR="68575" marL="68575"/>
                </a:tc>
              </a:tr>
              <a:tr h="388625">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ObjectOutputStream</a:t>
                      </a:r>
                      <a:endParaRPr sz="1100" u="none" cap="none" strike="noStrike"/>
                    </a:p>
                  </a:txBody>
                  <a:tcPr marT="34300" marB="3430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ru" sz="1100" u="none" cap="none" strike="noStrike"/>
                        <a:t>High</a:t>
                      </a:r>
                      <a:endParaRPr sz="1100" u="none" cap="none" strike="noStrike"/>
                    </a:p>
                  </a:txBody>
                  <a:tcPr marT="34300" marB="3430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Serializes primitive Java data types and graphs of Java objects to an existing OutputStream</a:t>
                      </a:r>
                      <a:endParaRPr sz="1100" u="none" cap="none" strike="noStrike"/>
                    </a:p>
                  </a:txBody>
                  <a:tcPr marT="34300" marB="34300" marR="68575" marL="68575"/>
                </a:tc>
              </a:tr>
              <a:tr h="228600">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InputStreamReader</a:t>
                      </a:r>
                      <a:endParaRPr sz="1100" u="none" cap="none" strike="noStrike"/>
                    </a:p>
                  </a:txBody>
                  <a:tcPr marT="34300" marB="3430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ru" sz="1100" u="none" cap="none" strike="noStrike"/>
                        <a:t>High</a:t>
                      </a:r>
                      <a:endParaRPr sz="1100" u="none" cap="none" strike="noStrike"/>
                    </a:p>
                  </a:txBody>
                  <a:tcPr marT="34300" marB="3430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Reads character data from an existing InputStream</a:t>
                      </a:r>
                      <a:endParaRPr sz="1100" u="none" cap="none" strike="noStrike"/>
                    </a:p>
                  </a:txBody>
                  <a:tcPr marT="34300" marB="34300" marR="68575" marL="68575"/>
                </a:tc>
              </a:tr>
              <a:tr h="228600">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OutputStreamWriter</a:t>
                      </a:r>
                      <a:endParaRPr sz="1100" u="none" cap="none" strike="noStrike"/>
                    </a:p>
                  </a:txBody>
                  <a:tcPr marT="34300" marB="3430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ru" sz="1100" u="none" cap="none" strike="noStrike"/>
                        <a:t>High</a:t>
                      </a:r>
                      <a:endParaRPr sz="1100" u="none" cap="none" strike="noStrike"/>
                    </a:p>
                  </a:txBody>
                  <a:tcPr marT="34300" marB="3430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Writes character data to an existing OutputStream</a:t>
                      </a:r>
                      <a:endParaRPr sz="1100" u="none" cap="none" strike="noStrike"/>
                    </a:p>
                  </a:txBody>
                  <a:tcPr marT="34300" marB="34300" marR="68575" marL="68575"/>
                </a:tc>
              </a:tr>
              <a:tr h="228600">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PrintStream</a:t>
                      </a:r>
                      <a:endParaRPr sz="1100" u="none" cap="none" strike="noStrike"/>
                    </a:p>
                  </a:txBody>
                  <a:tcPr marT="34300" marB="3430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ru" sz="1100" u="none" cap="none" strike="noStrike"/>
                        <a:t>High</a:t>
                      </a:r>
                      <a:endParaRPr sz="1100" u="none" cap="none" strike="noStrike"/>
                    </a:p>
                  </a:txBody>
                  <a:tcPr marT="34300" marB="3430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Writes formatted representations of Java objects to a binary stream</a:t>
                      </a:r>
                      <a:endParaRPr sz="1100" u="none" cap="none" strike="noStrike"/>
                    </a:p>
                  </a:txBody>
                  <a:tcPr marT="34300" marB="34300" marR="68575" marL="68575"/>
                </a:tc>
              </a:tr>
              <a:tr h="228600">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PrintWriter</a:t>
                      </a:r>
                      <a:endParaRPr sz="1100" u="none" cap="none" strike="noStrike"/>
                    </a:p>
                  </a:txBody>
                  <a:tcPr marT="34300" marB="3430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ru" sz="1100" u="none" cap="none" strike="noStrike"/>
                        <a:t>High</a:t>
                      </a:r>
                      <a:endParaRPr sz="1100" u="none" cap="none" strike="noStrike"/>
                    </a:p>
                  </a:txBody>
                  <a:tcPr marT="34300" marB="3430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ru" sz="1100" u="none" cap="none" strike="noStrike"/>
                        <a:t>Writes formatted representations of Java objects to a text-based output stream</a:t>
                      </a:r>
                      <a:endParaRPr sz="1100" u="none" cap="none" strike="noStrike"/>
                    </a:p>
                  </a:txBody>
                  <a:tcPr marT="34300" marB="34300" marR="68575" marL="6857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300"/>
              <a:t>Decorator Design Pattern </a:t>
            </a:r>
            <a:endParaRPr sz="2300"/>
          </a:p>
        </p:txBody>
      </p:sp>
      <p:pic>
        <p:nvPicPr>
          <p:cNvPr id="279" name="Google Shape;279;p43"/>
          <p:cNvPicPr preferRelativeResize="0"/>
          <p:nvPr/>
        </p:nvPicPr>
        <p:blipFill>
          <a:blip r:embed="rId3">
            <a:alphaModFix/>
          </a:blip>
          <a:stretch>
            <a:fillRect/>
          </a:stretch>
        </p:blipFill>
        <p:spPr>
          <a:xfrm>
            <a:off x="311700" y="1542439"/>
            <a:ext cx="4921856" cy="3076160"/>
          </a:xfrm>
          <a:prstGeom prst="rect">
            <a:avLst/>
          </a:prstGeom>
          <a:noFill/>
          <a:ln>
            <a:noFill/>
          </a:ln>
        </p:spPr>
      </p:pic>
      <p:sp>
        <p:nvSpPr>
          <p:cNvPr id="280" name="Google Shape;280;p43"/>
          <p:cNvSpPr txBox="1"/>
          <p:nvPr/>
        </p:nvSpPr>
        <p:spPr>
          <a:xfrm>
            <a:off x="239575" y="1017800"/>
            <a:ext cx="547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https://refactoring.guru/design-patterns/decorator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300"/>
              <a:t>Decorator Design Pattern </a:t>
            </a:r>
            <a:endParaRPr sz="2300"/>
          </a:p>
          <a:p>
            <a:pPr indent="0" lvl="0" marL="0" rtl="0" algn="l">
              <a:spcBef>
                <a:spcPts val="0"/>
              </a:spcBef>
              <a:spcAft>
                <a:spcPts val="0"/>
              </a:spcAft>
              <a:buNone/>
            </a:pPr>
            <a:r>
              <a:t/>
            </a:r>
            <a:endParaRPr/>
          </a:p>
        </p:txBody>
      </p:sp>
      <p:sp>
        <p:nvSpPr>
          <p:cNvPr id="286" name="Google Shape;286;p44"/>
          <p:cNvSpPr txBox="1"/>
          <p:nvPr/>
        </p:nvSpPr>
        <p:spPr>
          <a:xfrm>
            <a:off x="311700" y="1309650"/>
            <a:ext cx="5616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       </a:t>
            </a:r>
            <a:r>
              <a:rPr lang="ru">
                <a:solidFill>
                  <a:srgbClr val="FF0000"/>
                </a:solidFill>
              </a:rPr>
              <a:t>InputStream</a:t>
            </a:r>
            <a:r>
              <a:rPr lang="ru"/>
              <a:t> in = new UpperCaseInputStream(</a:t>
            </a:r>
            <a:endParaRPr/>
          </a:p>
          <a:p>
            <a:pPr indent="0" lvl="0" marL="0" rtl="0" algn="l">
              <a:spcBef>
                <a:spcPts val="0"/>
              </a:spcBef>
              <a:spcAft>
                <a:spcPts val="0"/>
              </a:spcAft>
              <a:buNone/>
            </a:pPr>
            <a:r>
              <a:rPr lang="ru"/>
              <a:t>            new BufferedInputStream(</a:t>
            </a:r>
            <a:endParaRPr/>
          </a:p>
          <a:p>
            <a:pPr indent="0" lvl="0" marL="0" rtl="0" algn="l">
              <a:spcBef>
                <a:spcPts val="0"/>
              </a:spcBef>
              <a:spcAft>
                <a:spcPts val="0"/>
              </a:spcAft>
              <a:buNone/>
            </a:pPr>
            <a:r>
              <a:rPr lang="ru"/>
              <a:t>                new FileInputStream("test.txt")</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300">
                <a:solidFill>
                  <a:schemeClr val="accent1"/>
                </a:solidFill>
                <a:latin typeface="Arial"/>
                <a:ea typeface="Arial"/>
                <a:cs typeface="Arial"/>
                <a:sym typeface="Arial"/>
              </a:rPr>
              <a:t>java.io.</a:t>
            </a:r>
            <a:r>
              <a:rPr lang="ru" sz="2300"/>
              <a:t>File</a:t>
            </a:r>
            <a:endParaRPr sz="2300"/>
          </a:p>
        </p:txBody>
      </p:sp>
      <p:sp>
        <p:nvSpPr>
          <p:cNvPr id="292" name="Google Shape;292;p45"/>
          <p:cNvSpPr txBox="1"/>
          <p:nvPr/>
        </p:nvSpPr>
        <p:spPr>
          <a:xfrm>
            <a:off x="455325" y="1186500"/>
            <a:ext cx="7074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The File class is an abstract representation of file and directory pathname. A pathname can be either absolute or relative.</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The File class have several methods for working with directories and files such as creating new directories or files, deleting and renaming directories or files, listing the contents of a directory etc.</a:t>
            </a:r>
            <a:endParaRPr/>
          </a:p>
        </p:txBody>
      </p:sp>
      <p:sp>
        <p:nvSpPr>
          <p:cNvPr id="293" name="Google Shape;293;p45"/>
          <p:cNvSpPr txBox="1"/>
          <p:nvPr/>
        </p:nvSpPr>
        <p:spPr>
          <a:xfrm>
            <a:off x="385950" y="2968050"/>
            <a:ext cx="312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4" name="Google Shape;294;p45"/>
          <p:cNvSpPr txBox="1"/>
          <p:nvPr/>
        </p:nvSpPr>
        <p:spPr>
          <a:xfrm>
            <a:off x="271650" y="33682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  Directories and Files</a:t>
            </a:r>
            <a:endParaRPr/>
          </a:p>
        </p:txBody>
      </p:sp>
      <p:sp>
        <p:nvSpPr>
          <p:cNvPr id="295" name="Google Shape;295;p45"/>
          <p:cNvSpPr txBox="1"/>
          <p:nvPr/>
        </p:nvSpPr>
        <p:spPr>
          <a:xfrm>
            <a:off x="385950" y="3768450"/>
            <a:ext cx="510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Does not require file existence for instantiation of File class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nvSpPr>
        <p:spPr>
          <a:xfrm>
            <a:off x="545200" y="1185200"/>
            <a:ext cx="3000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exists()</a:t>
            </a:r>
            <a:endParaRPr/>
          </a:p>
          <a:p>
            <a:pPr indent="0" lvl="0" marL="0" rtl="0" algn="l">
              <a:spcBef>
                <a:spcPts val="0"/>
              </a:spcBef>
              <a:spcAft>
                <a:spcPts val="0"/>
              </a:spcAft>
              <a:buNone/>
            </a:pPr>
            <a:r>
              <a:rPr lang="ru"/>
              <a:t>getName()</a:t>
            </a:r>
            <a:endParaRPr/>
          </a:p>
          <a:p>
            <a:pPr indent="0" lvl="0" marL="0" rtl="0" algn="l">
              <a:spcBef>
                <a:spcPts val="0"/>
              </a:spcBef>
              <a:spcAft>
                <a:spcPts val="0"/>
              </a:spcAft>
              <a:buNone/>
            </a:pPr>
            <a:r>
              <a:rPr lang="ru"/>
              <a:t>getParent()</a:t>
            </a:r>
            <a:endParaRPr/>
          </a:p>
          <a:p>
            <a:pPr indent="0" lvl="0" marL="0" rtl="0" algn="l">
              <a:spcBef>
                <a:spcPts val="0"/>
              </a:spcBef>
              <a:spcAft>
                <a:spcPts val="0"/>
              </a:spcAft>
              <a:buNone/>
            </a:pPr>
            <a:r>
              <a:rPr lang="ru"/>
              <a:t>getAbsolutePath()</a:t>
            </a:r>
            <a:endParaRPr/>
          </a:p>
          <a:p>
            <a:pPr indent="0" lvl="0" marL="0" rtl="0" algn="l">
              <a:spcBef>
                <a:spcPts val="0"/>
              </a:spcBef>
              <a:spcAft>
                <a:spcPts val="0"/>
              </a:spcAft>
              <a:buNone/>
            </a:pPr>
            <a:r>
              <a:rPr lang="ru"/>
              <a:t>isDirectory() </a:t>
            </a:r>
            <a:endParaRPr/>
          </a:p>
          <a:p>
            <a:pPr indent="0" lvl="0" marL="0" rtl="0" algn="l">
              <a:spcBef>
                <a:spcPts val="0"/>
              </a:spcBef>
              <a:spcAft>
                <a:spcPts val="0"/>
              </a:spcAft>
              <a:buNone/>
            </a:pPr>
            <a:r>
              <a:rPr lang="ru"/>
              <a:t>isFile()</a:t>
            </a:r>
            <a:endParaRPr/>
          </a:p>
          <a:p>
            <a:pPr indent="0" lvl="0" marL="0" rtl="0" algn="l">
              <a:spcBef>
                <a:spcPts val="0"/>
              </a:spcBef>
              <a:spcAft>
                <a:spcPts val="0"/>
              </a:spcAft>
              <a:buNone/>
            </a:pPr>
            <a:r>
              <a:rPr lang="ru"/>
              <a:t>length()</a:t>
            </a:r>
            <a:endParaRPr/>
          </a:p>
          <a:p>
            <a:pPr indent="0" lvl="0" marL="0" rtl="0" algn="l">
              <a:spcBef>
                <a:spcPts val="0"/>
              </a:spcBef>
              <a:spcAft>
                <a:spcPts val="0"/>
              </a:spcAft>
              <a:buNone/>
            </a:pPr>
            <a:r>
              <a:rPr lang="ru"/>
              <a:t>lastModified()</a:t>
            </a:r>
            <a:endParaRPr/>
          </a:p>
          <a:p>
            <a:pPr indent="0" lvl="0" marL="0" rtl="0" algn="l">
              <a:spcBef>
                <a:spcPts val="0"/>
              </a:spcBef>
              <a:spcAft>
                <a:spcPts val="0"/>
              </a:spcAft>
              <a:buNone/>
            </a:pPr>
            <a:r>
              <a:rPr lang="ru"/>
              <a:t>delete()</a:t>
            </a:r>
            <a:endParaRPr/>
          </a:p>
          <a:p>
            <a:pPr indent="0" lvl="0" marL="0" rtl="0" algn="l">
              <a:spcBef>
                <a:spcPts val="0"/>
              </a:spcBef>
              <a:spcAft>
                <a:spcPts val="0"/>
              </a:spcAft>
              <a:buNone/>
            </a:pPr>
            <a:r>
              <a:rPr lang="ru"/>
              <a:t>renameTo(File)</a:t>
            </a:r>
            <a:endParaRPr/>
          </a:p>
          <a:p>
            <a:pPr indent="0" lvl="0" marL="0" rtl="0" algn="l">
              <a:spcBef>
                <a:spcPts val="0"/>
              </a:spcBef>
              <a:spcAft>
                <a:spcPts val="0"/>
              </a:spcAft>
              <a:buNone/>
            </a:pPr>
            <a:r>
              <a:rPr lang="ru"/>
              <a:t>mkdir()</a:t>
            </a:r>
            <a:endParaRPr/>
          </a:p>
          <a:p>
            <a:pPr indent="0" lvl="0" marL="0" rtl="0" algn="l">
              <a:spcBef>
                <a:spcPts val="0"/>
              </a:spcBef>
              <a:spcAft>
                <a:spcPts val="0"/>
              </a:spcAft>
              <a:buNone/>
            </a:pPr>
            <a:r>
              <a:rPr lang="ru"/>
              <a:t>mkdirs()</a:t>
            </a:r>
            <a:endParaRPr/>
          </a:p>
          <a:p>
            <a:pPr indent="0" lvl="0" marL="0" rtl="0" algn="l">
              <a:spcBef>
                <a:spcPts val="0"/>
              </a:spcBef>
              <a:spcAft>
                <a:spcPts val="0"/>
              </a:spcAft>
              <a:buNone/>
            </a:pPr>
            <a:r>
              <a:rPr lang="ru"/>
              <a:t>listFiles()</a:t>
            </a:r>
            <a:endParaRPr/>
          </a:p>
        </p:txBody>
      </p:sp>
      <p:sp>
        <p:nvSpPr>
          <p:cNvPr id="301" name="Google Shape;301;p46"/>
          <p:cNvSpPr txBox="1"/>
          <p:nvPr/>
        </p:nvSpPr>
        <p:spPr>
          <a:xfrm>
            <a:off x="545200" y="42835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2300"/>
              <a:t>Useful Methods</a:t>
            </a:r>
            <a:endParaRPr b="1" sz="23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nvSpPr>
        <p:spPr>
          <a:xfrm>
            <a:off x="256050" y="523325"/>
            <a:ext cx="7002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a:t>IO – java.io</a:t>
            </a:r>
            <a:endParaRPr b="1"/>
          </a:p>
          <a:p>
            <a:pPr indent="0" lvl="0" marL="0" rtl="0" algn="l">
              <a:spcBef>
                <a:spcPts val="0"/>
              </a:spcBef>
              <a:spcAft>
                <a:spcPts val="0"/>
              </a:spcAft>
              <a:buNone/>
            </a:pPr>
            <a:r>
              <a:rPr lang="ru"/>
              <a:t>The java.io package was introduced in Java 1.0, with Reader introduced in Java 1.1. It provides:</a:t>
            </a:r>
            <a:endParaRPr/>
          </a:p>
          <a:p>
            <a:pPr indent="0" lvl="0" marL="0" rtl="0" algn="l">
              <a:spcBef>
                <a:spcPts val="0"/>
              </a:spcBef>
              <a:spcAft>
                <a:spcPts val="0"/>
              </a:spcAft>
              <a:buNone/>
            </a:pPr>
            <a:r>
              <a:rPr lang="ru">
                <a:solidFill>
                  <a:srgbClr val="0000FF"/>
                </a:solidFill>
              </a:rPr>
              <a:t>InputStream and OutputStream</a:t>
            </a:r>
            <a:r>
              <a:rPr lang="ru"/>
              <a:t> – that provide data one byte at a time</a:t>
            </a:r>
            <a:endParaRPr/>
          </a:p>
          <a:p>
            <a:pPr indent="0" lvl="0" marL="0" rtl="0" algn="l">
              <a:spcBef>
                <a:spcPts val="0"/>
              </a:spcBef>
              <a:spcAft>
                <a:spcPts val="0"/>
              </a:spcAft>
              <a:buNone/>
            </a:pPr>
            <a:r>
              <a:rPr lang="ru">
                <a:solidFill>
                  <a:srgbClr val="0000FF"/>
                </a:solidFill>
              </a:rPr>
              <a:t>Reader and Writer</a:t>
            </a:r>
            <a:r>
              <a:rPr lang="ru"/>
              <a:t> – convenience wrappers for the streams</a:t>
            </a:r>
            <a:endParaRPr/>
          </a:p>
          <a:p>
            <a:pPr indent="0" lvl="0" marL="0" rtl="0" algn="l">
              <a:spcBef>
                <a:spcPts val="0"/>
              </a:spcBef>
              <a:spcAft>
                <a:spcPts val="0"/>
              </a:spcAft>
              <a:buNone/>
            </a:pPr>
            <a:r>
              <a:rPr lang="ru">
                <a:solidFill>
                  <a:srgbClr val="0000FF"/>
                </a:solidFill>
              </a:rPr>
              <a:t>blocking mode</a:t>
            </a:r>
            <a:r>
              <a:rPr lang="ru"/>
              <a:t> – to wait for a complete message</a:t>
            </a:r>
            <a:endParaRPr/>
          </a:p>
        </p:txBody>
      </p:sp>
      <p:sp>
        <p:nvSpPr>
          <p:cNvPr id="307" name="Google Shape;307;p47"/>
          <p:cNvSpPr txBox="1"/>
          <p:nvPr/>
        </p:nvSpPr>
        <p:spPr>
          <a:xfrm>
            <a:off x="256050" y="2145200"/>
            <a:ext cx="7677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a:t>NIO – java.nio</a:t>
            </a:r>
            <a:endParaRPr b="1"/>
          </a:p>
          <a:p>
            <a:pPr indent="0" lvl="0" marL="0" rtl="0" algn="l">
              <a:spcBef>
                <a:spcPts val="0"/>
              </a:spcBef>
              <a:spcAft>
                <a:spcPts val="0"/>
              </a:spcAft>
              <a:buNone/>
            </a:pPr>
            <a:r>
              <a:rPr lang="ru"/>
              <a:t>The java.nio package was introduced in Java 1.4 and updated in </a:t>
            </a:r>
            <a:r>
              <a:rPr lang="ru">
                <a:solidFill>
                  <a:srgbClr val="FF0000"/>
                </a:solidFill>
              </a:rPr>
              <a:t>Java 1.7 (NIO.2) </a:t>
            </a:r>
            <a:r>
              <a:rPr lang="ru"/>
              <a:t>with enhanced file operations and an ASynchronousSocketChannel. It provides:</a:t>
            </a:r>
            <a:endParaRPr/>
          </a:p>
          <a:p>
            <a:pPr indent="0" lvl="0" marL="0" rtl="0" algn="l">
              <a:spcBef>
                <a:spcPts val="0"/>
              </a:spcBef>
              <a:spcAft>
                <a:spcPts val="0"/>
              </a:spcAft>
              <a:buNone/>
            </a:pPr>
            <a:r>
              <a:rPr lang="ru">
                <a:solidFill>
                  <a:srgbClr val="0000FF"/>
                </a:solidFill>
              </a:rPr>
              <a:t>Buffer </a:t>
            </a:r>
            <a:r>
              <a:rPr lang="ru"/>
              <a:t>– to read chunks of data at a time</a:t>
            </a:r>
            <a:endParaRPr/>
          </a:p>
          <a:p>
            <a:pPr indent="0" lvl="0" marL="0" rtl="0" algn="l">
              <a:spcBef>
                <a:spcPts val="0"/>
              </a:spcBef>
              <a:spcAft>
                <a:spcPts val="0"/>
              </a:spcAft>
              <a:buNone/>
            </a:pPr>
            <a:r>
              <a:rPr lang="ru">
                <a:solidFill>
                  <a:srgbClr val="0000FF"/>
                </a:solidFill>
              </a:rPr>
              <a:t>CharsetDecoder</a:t>
            </a:r>
            <a:r>
              <a:rPr lang="ru"/>
              <a:t> – for mapping raw bytes to/from readable characters</a:t>
            </a:r>
            <a:endParaRPr/>
          </a:p>
          <a:p>
            <a:pPr indent="0" lvl="0" marL="0" rtl="0" algn="l">
              <a:spcBef>
                <a:spcPts val="0"/>
              </a:spcBef>
              <a:spcAft>
                <a:spcPts val="0"/>
              </a:spcAft>
              <a:buNone/>
            </a:pPr>
            <a:r>
              <a:rPr lang="ru">
                <a:solidFill>
                  <a:srgbClr val="0000FF"/>
                </a:solidFill>
              </a:rPr>
              <a:t>Channel</a:t>
            </a:r>
            <a:r>
              <a:rPr lang="ru"/>
              <a:t> – for communicating with the outside world</a:t>
            </a:r>
            <a:endParaRPr/>
          </a:p>
          <a:p>
            <a:pPr indent="0" lvl="0" marL="0" rtl="0" algn="l">
              <a:spcBef>
                <a:spcPts val="0"/>
              </a:spcBef>
              <a:spcAft>
                <a:spcPts val="0"/>
              </a:spcAft>
              <a:buNone/>
            </a:pPr>
            <a:r>
              <a:rPr lang="ru">
                <a:solidFill>
                  <a:srgbClr val="0000FF"/>
                </a:solidFill>
              </a:rPr>
              <a:t>Selector</a:t>
            </a:r>
            <a:r>
              <a:rPr lang="ru"/>
              <a:t> – to enable multiplexing on a SelectableChannel and provide access to any Channels that are ready for I/O</a:t>
            </a:r>
            <a:endParaRPr/>
          </a:p>
          <a:p>
            <a:pPr indent="0" lvl="0" marL="0" rtl="0" algn="l">
              <a:spcBef>
                <a:spcPts val="0"/>
              </a:spcBef>
              <a:spcAft>
                <a:spcPts val="0"/>
              </a:spcAft>
              <a:buNone/>
            </a:pPr>
            <a:r>
              <a:rPr lang="ru">
                <a:solidFill>
                  <a:srgbClr val="0000FF"/>
                </a:solidFill>
              </a:rPr>
              <a:t>non-blocking mode</a:t>
            </a:r>
            <a:r>
              <a:rPr lang="ru"/>
              <a:t> – to read whatever is ready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300"/>
              <a:t>java.io.File vs NIO.2 methods</a:t>
            </a:r>
            <a:endParaRPr sz="2300"/>
          </a:p>
        </p:txBody>
      </p:sp>
      <p:pic>
        <p:nvPicPr>
          <p:cNvPr id="313" name="Google Shape;313;p48"/>
          <p:cNvPicPr preferRelativeResize="0"/>
          <p:nvPr/>
        </p:nvPicPr>
        <p:blipFill>
          <a:blip r:embed="rId3">
            <a:alphaModFix/>
          </a:blip>
          <a:stretch>
            <a:fillRect/>
          </a:stretch>
        </p:blipFill>
        <p:spPr>
          <a:xfrm>
            <a:off x="152400" y="963400"/>
            <a:ext cx="5521809" cy="3805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300"/>
              <a:t>Paths.get and Path.of</a:t>
            </a:r>
            <a:endParaRPr sz="2300"/>
          </a:p>
        </p:txBody>
      </p:sp>
      <p:sp>
        <p:nvSpPr>
          <p:cNvPr id="319" name="Google Shape;319;p49"/>
          <p:cNvSpPr txBox="1"/>
          <p:nvPr/>
        </p:nvSpPr>
        <p:spPr>
          <a:xfrm>
            <a:off x="344400" y="1154650"/>
            <a:ext cx="6135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If we're working with a version between Java 7 and 10, we have no other choice but to use Paths.get(). </a:t>
            </a:r>
            <a:r>
              <a:rPr b="1" lang="ru"/>
              <a:t>Otherwise, if we're working with a later version, we should go for Path.of()</a:t>
            </a:r>
            <a:r>
              <a:rPr lang="ru"/>
              <a:t>. The Paths class may indeed be deprecated in a future Java release, as it's stated in the class' comments. Moreover, using directly the factory method from Path spares an additional input.</a:t>
            </a:r>
            <a:endParaRPr/>
          </a:p>
        </p:txBody>
      </p:sp>
      <p:sp>
        <p:nvSpPr>
          <p:cNvPr id="320" name="Google Shape;320;p49"/>
          <p:cNvSpPr txBox="1"/>
          <p:nvPr/>
        </p:nvSpPr>
        <p:spPr>
          <a:xfrm>
            <a:off x="385950" y="2932700"/>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rgbClr val="0000FF"/>
                </a:solidFill>
              </a:rPr>
              <a:t>public final class Paths {</a:t>
            </a:r>
            <a:endParaRPr>
              <a:solidFill>
                <a:srgbClr val="0000FF"/>
              </a:solidFill>
            </a:endParaRPr>
          </a:p>
          <a:p>
            <a:pPr indent="0" lvl="0" marL="0" rtl="0" algn="l">
              <a:spcBef>
                <a:spcPts val="0"/>
              </a:spcBef>
              <a:spcAft>
                <a:spcPts val="0"/>
              </a:spcAft>
              <a:buNone/>
            </a:pPr>
            <a:r>
              <a:rPr lang="ru">
                <a:solidFill>
                  <a:srgbClr val="0000FF"/>
                </a:solidFill>
              </a:rPr>
              <a:t>    public static Path get(URI uri) {</a:t>
            </a:r>
            <a:endParaRPr>
              <a:solidFill>
                <a:srgbClr val="0000FF"/>
              </a:solidFill>
            </a:endParaRPr>
          </a:p>
          <a:p>
            <a:pPr indent="0" lvl="0" marL="0" rtl="0" algn="l">
              <a:spcBef>
                <a:spcPts val="0"/>
              </a:spcBef>
              <a:spcAft>
                <a:spcPts val="0"/>
              </a:spcAft>
              <a:buNone/>
            </a:pPr>
            <a:r>
              <a:rPr lang="ru">
                <a:solidFill>
                  <a:srgbClr val="0000FF"/>
                </a:solidFill>
              </a:rPr>
              <a:t>        return Path.of(uri);</a:t>
            </a:r>
            <a:endParaRPr>
              <a:solidFill>
                <a:srgbClr val="0000FF"/>
              </a:solidFill>
            </a:endParaRPr>
          </a:p>
          <a:p>
            <a:pPr indent="0" lvl="0" marL="0" rtl="0" algn="l">
              <a:spcBef>
                <a:spcPts val="0"/>
              </a:spcBef>
              <a:spcAft>
                <a:spcPts val="0"/>
              </a:spcAft>
              <a:buNone/>
            </a:pPr>
            <a:r>
              <a:rPr lang="ru">
                <a:solidFill>
                  <a:srgbClr val="0000FF"/>
                </a:solidFill>
              </a:rPr>
              <a:t>    }</a:t>
            </a:r>
            <a:endParaRPr>
              <a:solidFill>
                <a:srgbClr val="0000FF"/>
              </a:solidFill>
            </a:endParaRPr>
          </a:p>
          <a:p>
            <a:pPr indent="0" lvl="0" marL="0" rtl="0" algn="l">
              <a:spcBef>
                <a:spcPts val="0"/>
              </a:spcBef>
              <a:spcAft>
                <a:spcPts val="0"/>
              </a:spcAft>
              <a:buNone/>
            </a:pPr>
            <a:r>
              <a:rPr lang="ru">
                <a:solidFill>
                  <a:srgbClr val="0000FF"/>
                </a:solidFill>
              </a:rPr>
              <a:t>}</a:t>
            </a:r>
            <a:endParaRPr>
              <a:solidFill>
                <a:srgbClr val="0000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0"/>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300"/>
              <a:t>absolute path vs relative path</a:t>
            </a:r>
            <a:endParaRPr sz="2300"/>
          </a:p>
        </p:txBody>
      </p:sp>
      <p:sp>
        <p:nvSpPr>
          <p:cNvPr id="326" name="Google Shape;326;p50"/>
          <p:cNvSpPr txBox="1"/>
          <p:nvPr/>
        </p:nvSpPr>
        <p:spPr>
          <a:xfrm>
            <a:off x="344400" y="1154650"/>
            <a:ext cx="6135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50">
                <a:solidFill>
                  <a:srgbClr val="0C0D0E"/>
                </a:solidFill>
                <a:highlight>
                  <a:srgbClr val="FFFFFF"/>
                </a:highlight>
              </a:rPr>
              <a:t>The path with reference to root directory is called </a:t>
            </a:r>
            <a:r>
              <a:rPr b="1" lang="ru" sz="1150">
                <a:solidFill>
                  <a:srgbClr val="0C0D0E"/>
                </a:solidFill>
                <a:highlight>
                  <a:srgbClr val="FFFFFF"/>
                </a:highlight>
              </a:rPr>
              <a:t>absolute</a:t>
            </a:r>
            <a:r>
              <a:rPr lang="ru" sz="1150">
                <a:solidFill>
                  <a:srgbClr val="0C0D0E"/>
                </a:solidFill>
                <a:highlight>
                  <a:srgbClr val="FFFFFF"/>
                </a:highlight>
              </a:rPr>
              <a:t>. The path with reference to current directory is called </a:t>
            </a:r>
            <a:r>
              <a:rPr b="1" lang="ru" sz="1150">
                <a:solidFill>
                  <a:srgbClr val="0C0D0E"/>
                </a:solidFill>
                <a:highlight>
                  <a:srgbClr val="FFFFFF"/>
                </a:highlight>
              </a:rPr>
              <a:t>relative</a:t>
            </a:r>
            <a:r>
              <a:rPr lang="ru" sz="1150">
                <a:solidFill>
                  <a:srgbClr val="0C0D0E"/>
                </a:solidFill>
                <a:highlight>
                  <a:srgbClr val="FFFFFF"/>
                </a:highlight>
              </a:rPr>
              <a:t>.</a:t>
            </a:r>
            <a:endParaRPr/>
          </a:p>
        </p:txBody>
      </p:sp>
      <p:sp>
        <p:nvSpPr>
          <p:cNvPr id="327" name="Google Shape;327;p50"/>
          <p:cNvSpPr txBox="1"/>
          <p:nvPr/>
        </p:nvSpPr>
        <p:spPr>
          <a:xfrm>
            <a:off x="344400" y="1863150"/>
            <a:ext cx="57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/home/waqas</a:t>
            </a:r>
            <a:endParaRPr sz="1000"/>
          </a:p>
        </p:txBody>
      </p:sp>
      <p:sp>
        <p:nvSpPr>
          <p:cNvPr id="328" name="Google Shape;328;p50"/>
          <p:cNvSpPr txBox="1"/>
          <p:nvPr/>
        </p:nvSpPr>
        <p:spPr>
          <a:xfrm>
            <a:off x="286650" y="2315238"/>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 </a:t>
            </a:r>
            <a:r>
              <a:rPr lang="ru"/>
              <a:t>documents/example.txt</a:t>
            </a:r>
            <a:endParaRPr/>
          </a:p>
        </p:txBody>
      </p:sp>
      <p:sp>
        <p:nvSpPr>
          <p:cNvPr id="329" name="Google Shape;329;p50"/>
          <p:cNvSpPr txBox="1"/>
          <p:nvPr/>
        </p:nvSpPr>
        <p:spPr>
          <a:xfrm>
            <a:off x="238850" y="3168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  </a:t>
            </a:r>
            <a:r>
              <a:rPr lang="ru"/>
              <a:t>/ -&gt; root</a:t>
            </a:r>
            <a:endParaRPr/>
          </a:p>
        </p:txBody>
      </p:sp>
      <p:sp>
        <p:nvSpPr>
          <p:cNvPr id="330" name="Google Shape;330;p50"/>
          <p:cNvSpPr txBox="1"/>
          <p:nvPr/>
        </p:nvSpPr>
        <p:spPr>
          <a:xfrm>
            <a:off x="344400" y="35457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 -&gt; THIS dir path</a:t>
            </a:r>
            <a:endParaRPr/>
          </a:p>
        </p:txBody>
      </p:sp>
      <p:sp>
        <p:nvSpPr>
          <p:cNvPr id="331" name="Google Shape;331;p50"/>
          <p:cNvSpPr txBox="1"/>
          <p:nvPr/>
        </p:nvSpPr>
        <p:spPr>
          <a:xfrm>
            <a:off x="286650" y="4012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 -&gt; go "up" one level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300"/>
              <a:t>Files and Streams</a:t>
            </a:r>
            <a:endParaRPr sz="1800"/>
          </a:p>
        </p:txBody>
      </p:sp>
      <p:sp>
        <p:nvSpPr>
          <p:cNvPr id="337" name="Google Shape;337;p51"/>
          <p:cNvSpPr txBox="1"/>
          <p:nvPr/>
        </p:nvSpPr>
        <p:spPr>
          <a:xfrm>
            <a:off x="274850" y="1017800"/>
            <a:ext cx="62244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static Stream&lt;Path&gt; </a:t>
            </a:r>
            <a:r>
              <a:rPr lang="ru">
                <a:solidFill>
                  <a:srgbClr val="0000FF"/>
                </a:solidFill>
              </a:rPr>
              <a:t>find</a:t>
            </a:r>
            <a:r>
              <a:rPr lang="ru"/>
              <a:t>(Path start,</a:t>
            </a:r>
            <a:endParaRPr/>
          </a:p>
          <a:p>
            <a:pPr indent="0" lvl="0" marL="0" rtl="0" algn="l">
              <a:spcBef>
                <a:spcPts val="0"/>
              </a:spcBef>
              <a:spcAft>
                <a:spcPts val="0"/>
              </a:spcAft>
              <a:buNone/>
            </a:pPr>
            <a:r>
              <a:rPr lang="ru"/>
              <a:t>            int maxDepth,</a:t>
            </a:r>
            <a:endParaRPr/>
          </a:p>
          <a:p>
            <a:pPr indent="0" lvl="0" marL="0" rtl="0" algn="l">
              <a:spcBef>
                <a:spcPts val="0"/>
              </a:spcBef>
              <a:spcAft>
                <a:spcPts val="0"/>
              </a:spcAft>
              <a:buNone/>
            </a:pPr>
            <a:r>
              <a:rPr lang="ru"/>
              <a:t>            BiPredicate&lt;Path,</a:t>
            </a:r>
            <a:endParaRPr/>
          </a:p>
          <a:p>
            <a:pPr indent="0" lvl="0" marL="0" rtl="0" algn="l">
              <a:spcBef>
                <a:spcPts val="0"/>
              </a:spcBef>
              <a:spcAft>
                <a:spcPts val="0"/>
              </a:spcAft>
              <a:buNone/>
            </a:pPr>
            <a:r>
              <a:rPr lang="ru"/>
              <a:t>                BasicFileAttributes&gt; matcher,</a:t>
            </a:r>
            <a:endParaRPr/>
          </a:p>
          <a:p>
            <a:pPr indent="0" lvl="0" marL="0" rtl="0" algn="l">
              <a:spcBef>
                <a:spcPts val="0"/>
              </a:spcBef>
              <a:spcAft>
                <a:spcPts val="0"/>
              </a:spcAft>
              <a:buNone/>
            </a:pPr>
            <a:r>
              <a:rPr lang="ru"/>
              <a:t>            FileVisitOption... options)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static Stream&lt;Path&gt; </a:t>
            </a:r>
            <a:r>
              <a:rPr lang="ru">
                <a:solidFill>
                  <a:srgbClr val="0000FF"/>
                </a:solidFill>
              </a:rPr>
              <a:t>list</a:t>
            </a:r>
            <a:r>
              <a:rPr lang="ru"/>
              <a:t>(Path dir)</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static Stream&lt;String&gt; </a:t>
            </a:r>
            <a:r>
              <a:rPr lang="ru">
                <a:solidFill>
                  <a:srgbClr val="0000FF"/>
                </a:solidFill>
              </a:rPr>
              <a:t>lines</a:t>
            </a:r>
            <a:r>
              <a:rPr lang="ru"/>
              <a:t>(Path path)</a:t>
            </a:r>
            <a:endParaRPr/>
          </a:p>
          <a:p>
            <a:pPr indent="0" lvl="0" marL="0" rtl="0" algn="l">
              <a:spcBef>
                <a:spcPts val="0"/>
              </a:spcBef>
              <a:spcAft>
                <a:spcPts val="0"/>
              </a:spcAft>
              <a:buNone/>
            </a:pPr>
            <a:r>
              <a:rPr lang="ru"/>
              <a:t>static Stream&lt;String&gt; </a:t>
            </a:r>
            <a:r>
              <a:rPr lang="ru">
                <a:solidFill>
                  <a:srgbClr val="0000FF"/>
                </a:solidFill>
              </a:rPr>
              <a:t>lines</a:t>
            </a:r>
            <a:r>
              <a:rPr lang="ru"/>
              <a:t>(Path path, Charset cs)</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static Stream&lt;Path&gt; </a:t>
            </a:r>
            <a:r>
              <a:rPr lang="ru">
                <a:solidFill>
                  <a:srgbClr val="0000FF"/>
                </a:solidFill>
              </a:rPr>
              <a:t>walk</a:t>
            </a:r>
            <a:r>
              <a:rPr lang="ru"/>
              <a:t>(Path start,</a:t>
            </a:r>
            <a:endParaRPr/>
          </a:p>
          <a:p>
            <a:pPr indent="0" lvl="0" marL="0" rtl="0" algn="l">
              <a:spcBef>
                <a:spcPts val="0"/>
              </a:spcBef>
              <a:spcAft>
                <a:spcPts val="0"/>
              </a:spcAft>
              <a:buNone/>
            </a:pPr>
            <a:r>
              <a:rPr lang="ru"/>
              <a:t>                         FileVisitOption... options)</a:t>
            </a:r>
            <a:endParaRPr/>
          </a:p>
          <a:p>
            <a:pPr indent="0" lvl="0" marL="0" rtl="0" algn="l">
              <a:spcBef>
                <a:spcPts val="0"/>
              </a:spcBef>
              <a:spcAft>
                <a:spcPts val="0"/>
              </a:spcAft>
              <a:buNone/>
            </a:pPr>
            <a:r>
              <a:rPr lang="ru"/>
              <a:t>static Stream&lt;Path&gt; </a:t>
            </a:r>
            <a:r>
              <a:rPr lang="ru">
                <a:solidFill>
                  <a:srgbClr val="0000FF"/>
                </a:solidFill>
              </a:rPr>
              <a:t>walk</a:t>
            </a:r>
            <a:r>
              <a:rPr lang="ru"/>
              <a:t>(Path start,</a:t>
            </a:r>
            <a:endParaRPr/>
          </a:p>
          <a:p>
            <a:pPr indent="0" lvl="0" marL="0" rtl="0" algn="l">
              <a:spcBef>
                <a:spcPts val="0"/>
              </a:spcBef>
              <a:spcAft>
                <a:spcPts val="0"/>
              </a:spcAft>
              <a:buNone/>
            </a:pPr>
            <a:r>
              <a:rPr lang="ru"/>
              <a:t>                         int maxDepth,</a:t>
            </a:r>
            <a:endParaRPr/>
          </a:p>
          <a:p>
            <a:pPr indent="0" lvl="0" marL="0" rtl="0" algn="l">
              <a:spcBef>
                <a:spcPts val="0"/>
              </a:spcBef>
              <a:spcAft>
                <a:spcPts val="0"/>
              </a:spcAft>
              <a:buNone/>
            </a:pPr>
            <a:r>
              <a:rPr lang="ru"/>
              <a:t>                         FileVisitOption... options)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1161300"/>
          </a:xfrm>
          <a:prstGeom prst="rect">
            <a:avLst/>
          </a:prstGeom>
        </p:spPr>
        <p:txBody>
          <a:bodyPr anchorCtr="0" anchor="t" bIns="91425" lIns="91425" spcFirstLastPara="1" rIns="91425" wrap="square" tIns="91425">
            <a:normAutofit/>
          </a:bodyPr>
          <a:lstStyle/>
          <a:p>
            <a:pPr indent="0" lvl="0" marL="0" rtl="0" algn="l">
              <a:lnSpc>
                <a:spcPct val="115000"/>
              </a:lnSpc>
              <a:spcBef>
                <a:spcPts val="900"/>
              </a:spcBef>
              <a:spcAft>
                <a:spcPts val="0"/>
              </a:spcAft>
              <a:buNone/>
            </a:pPr>
            <a:r>
              <a:rPr b="1" lang="ru" sz="1600">
                <a:solidFill>
                  <a:srgbClr val="000000"/>
                </a:solidFill>
                <a:latin typeface="Arial"/>
                <a:ea typeface="Arial"/>
                <a:cs typeface="Arial"/>
                <a:sym typeface="Arial"/>
              </a:rPr>
              <a:t>Throw vs throws </a:t>
            </a:r>
            <a:endParaRPr b="1" sz="1600">
              <a:solidFill>
                <a:srgbClr val="000000"/>
              </a:solidFill>
              <a:latin typeface="Arial"/>
              <a:ea typeface="Arial"/>
              <a:cs typeface="Arial"/>
              <a:sym typeface="Arial"/>
            </a:endParaRPr>
          </a:p>
          <a:p>
            <a:pPr indent="0" lvl="0" marL="0" rtl="0" algn="l">
              <a:spcBef>
                <a:spcPts val="900"/>
              </a:spcBef>
              <a:spcAft>
                <a:spcPts val="0"/>
              </a:spcAft>
              <a:buNone/>
            </a:pPr>
            <a:r>
              <a:rPr lang="ru" sz="1200">
                <a:solidFill>
                  <a:srgbClr val="000000"/>
                </a:solidFill>
                <a:latin typeface="Arial"/>
                <a:ea typeface="Arial"/>
                <a:cs typeface="Arial"/>
                <a:sym typeface="Arial"/>
              </a:rPr>
              <a:t>The throw keyword is used to create a new Exception instance and the throws keyword is used to declare what kind of exceptions can be expected when executing a method.</a:t>
            </a:r>
            <a:endParaRPr b="1" sz="1600">
              <a:solidFill>
                <a:srgbClr val="000000"/>
              </a:solidFill>
              <a:latin typeface="Arial"/>
              <a:ea typeface="Arial"/>
              <a:cs typeface="Arial"/>
              <a:sym typeface="Arial"/>
            </a:endParaRPr>
          </a:p>
        </p:txBody>
      </p:sp>
      <p:sp>
        <p:nvSpPr>
          <p:cNvPr id="105" name="Google Shape;105;p16"/>
          <p:cNvSpPr txBox="1"/>
          <p:nvPr>
            <p:ph idx="1" type="body"/>
          </p:nvPr>
        </p:nvSpPr>
        <p:spPr>
          <a:xfrm>
            <a:off x="311700" y="1767575"/>
            <a:ext cx="4651200" cy="2112600"/>
          </a:xfrm>
          <a:prstGeom prst="rect">
            <a:avLst/>
          </a:prstGeom>
          <a:solidFill>
            <a:srgbClr val="EFEFEF"/>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r>
              <a:rPr lang="ru" sz="1400">
                <a:latin typeface="Arial"/>
                <a:ea typeface="Arial"/>
                <a:cs typeface="Arial"/>
                <a:sym typeface="Arial"/>
              </a:rPr>
              <a:t>public</a:t>
            </a:r>
            <a:r>
              <a:rPr lang="ru" sz="1400">
                <a:solidFill>
                  <a:srgbClr val="000000"/>
                </a:solidFill>
                <a:latin typeface="Arial"/>
                <a:ea typeface="Arial"/>
                <a:cs typeface="Arial"/>
                <a:sym typeface="Arial"/>
              </a:rPr>
              <a:t> File openFile(String path) </a:t>
            </a:r>
            <a:r>
              <a:rPr lang="ru" sz="1400">
                <a:solidFill>
                  <a:srgbClr val="FF0000"/>
                </a:solidFill>
                <a:latin typeface="Arial"/>
                <a:ea typeface="Arial"/>
                <a:cs typeface="Arial"/>
                <a:sym typeface="Arial"/>
              </a:rPr>
              <a:t>throws</a:t>
            </a:r>
            <a:r>
              <a:rPr lang="ru" sz="1400">
                <a:solidFill>
                  <a:srgbClr val="000000"/>
                </a:solidFill>
                <a:latin typeface="Arial"/>
                <a:ea typeface="Arial"/>
                <a:cs typeface="Arial"/>
                <a:sym typeface="Arial"/>
              </a:rPr>
              <a:t> </a:t>
            </a:r>
            <a:r>
              <a:rPr lang="ru" sz="1400">
                <a:latin typeface="Arial"/>
                <a:ea typeface="Arial"/>
                <a:cs typeface="Arial"/>
                <a:sym typeface="Arial"/>
              </a:rPr>
              <a:t>IOException</a:t>
            </a:r>
            <a:r>
              <a:rPr lang="ru"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File file = new File(path);</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if (!file.exists())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r>
              <a:rPr lang="ru" sz="1400">
                <a:solidFill>
                  <a:srgbClr val="3C78D8"/>
                </a:solidFill>
                <a:latin typeface="Arial"/>
                <a:ea typeface="Arial"/>
                <a:cs typeface="Arial"/>
                <a:sym typeface="Arial"/>
              </a:rPr>
              <a:t>throw </a:t>
            </a:r>
            <a:r>
              <a:rPr lang="ru" sz="1400">
                <a:latin typeface="Arial"/>
                <a:ea typeface="Arial"/>
                <a:cs typeface="Arial"/>
                <a:sym typeface="Arial"/>
              </a:rPr>
              <a:t>new IOException("File doesn't exist");</a:t>
            </a:r>
            <a:endParaRPr sz="1400">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return file;</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300"/>
              <a:t>Files and Streams</a:t>
            </a:r>
            <a:endParaRPr sz="2300"/>
          </a:p>
          <a:p>
            <a:pPr indent="0" lvl="0" marL="0" rtl="0" algn="l">
              <a:spcBef>
                <a:spcPts val="0"/>
              </a:spcBef>
              <a:spcAft>
                <a:spcPts val="0"/>
              </a:spcAft>
              <a:buNone/>
            </a:pPr>
            <a:r>
              <a:t/>
            </a:r>
            <a:endParaRPr/>
          </a:p>
        </p:txBody>
      </p:sp>
      <p:sp>
        <p:nvSpPr>
          <p:cNvPr id="343" name="Google Shape;343;p52"/>
          <p:cNvSpPr txBox="1"/>
          <p:nvPr/>
        </p:nvSpPr>
        <p:spPr>
          <a:xfrm>
            <a:off x="477075" y="1774125"/>
            <a:ext cx="6641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An important thing to notice is that the returned </a:t>
            </a:r>
            <a:r>
              <a:rPr b="1" lang="ru"/>
              <a:t>streams</a:t>
            </a:r>
            <a:r>
              <a:rPr lang="ru"/>
              <a:t> are </a:t>
            </a:r>
            <a:r>
              <a:rPr b="1" lang="ru"/>
              <a:t>LAZY</a:t>
            </a:r>
            <a:r>
              <a:rPr lang="ru"/>
              <a:t>, which means that the elements are not loaded (or read) until they are used. This is a great performance enhancement.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200"/>
              <a:t>Reading file using Files.readAllLines</a:t>
            </a:r>
            <a:endParaRPr sz="2200"/>
          </a:p>
        </p:txBody>
      </p:sp>
      <p:sp>
        <p:nvSpPr>
          <p:cNvPr id="349" name="Google Shape;349;p53"/>
          <p:cNvSpPr txBox="1"/>
          <p:nvPr/>
        </p:nvSpPr>
        <p:spPr>
          <a:xfrm>
            <a:off x="311700" y="1230125"/>
            <a:ext cx="5473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a:t>readAllLines(Path)</a:t>
            </a:r>
            <a:r>
              <a:rPr lang="ru"/>
              <a:t> method reads all the lines of the file into a list of String. It is not a very efficient way to read a file as a whole file is stored in a list which means consuming more memory.</a:t>
            </a:r>
            <a:endParaRPr/>
          </a:p>
        </p:txBody>
      </p:sp>
      <p:sp>
        <p:nvSpPr>
          <p:cNvPr id="350" name="Google Shape;350;p53"/>
          <p:cNvSpPr txBox="1"/>
          <p:nvPr/>
        </p:nvSpPr>
        <p:spPr>
          <a:xfrm>
            <a:off x="311700" y="2273750"/>
            <a:ext cx="51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List&lt;String&gt; strings = Files.readAllLines(path);</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300"/>
              <a:t>Reading file using Files.lines</a:t>
            </a:r>
            <a:endParaRPr sz="2300"/>
          </a:p>
        </p:txBody>
      </p:sp>
      <p:sp>
        <p:nvSpPr>
          <p:cNvPr id="356" name="Google Shape;356;p54"/>
          <p:cNvSpPr txBox="1"/>
          <p:nvPr/>
        </p:nvSpPr>
        <p:spPr>
          <a:xfrm>
            <a:off x="309975" y="1251450"/>
            <a:ext cx="5405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In Java 8 </a:t>
            </a:r>
            <a:r>
              <a:rPr b="1" lang="ru"/>
              <a:t>lines()</a:t>
            </a:r>
            <a:r>
              <a:rPr lang="ru"/>
              <a:t> method has been added in Files class which provides a better way to read files. This method won't read all lines of the file at once but read lines from a file as a Stream line by line.</a:t>
            </a:r>
            <a:endParaRPr/>
          </a:p>
        </p:txBody>
      </p:sp>
      <p:sp>
        <p:nvSpPr>
          <p:cNvPr id="357" name="Google Shape;357;p54"/>
          <p:cNvSpPr txBox="1"/>
          <p:nvPr/>
        </p:nvSpPr>
        <p:spPr>
          <a:xfrm>
            <a:off x="309975" y="2479600"/>
            <a:ext cx="50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Stream&lt;String&gt; lines = Files.lines(path);</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300"/>
              <a:t>Encoding</a:t>
            </a:r>
            <a:endParaRPr sz="2300"/>
          </a:p>
        </p:txBody>
      </p:sp>
      <p:sp>
        <p:nvSpPr>
          <p:cNvPr id="363" name="Google Shape;363;p55"/>
          <p:cNvSpPr txBox="1"/>
          <p:nvPr/>
        </p:nvSpPr>
        <p:spPr>
          <a:xfrm>
            <a:off x="309975" y="1251450"/>
            <a:ext cx="540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64" name="Google Shape;364;p55"/>
          <p:cNvSpPr txBox="1"/>
          <p:nvPr/>
        </p:nvSpPr>
        <p:spPr>
          <a:xfrm>
            <a:off x="309975" y="2479600"/>
            <a:ext cx="50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65" name="Google Shape;365;p55"/>
          <p:cNvPicPr preferRelativeResize="0"/>
          <p:nvPr/>
        </p:nvPicPr>
        <p:blipFill>
          <a:blip r:embed="rId3">
            <a:alphaModFix/>
          </a:blip>
          <a:stretch>
            <a:fillRect/>
          </a:stretch>
        </p:blipFill>
        <p:spPr>
          <a:xfrm>
            <a:off x="401900" y="1445100"/>
            <a:ext cx="3752786" cy="19589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300"/>
              <a:t>Links</a:t>
            </a:r>
            <a:endParaRPr sz="2300"/>
          </a:p>
        </p:txBody>
      </p:sp>
      <p:sp>
        <p:nvSpPr>
          <p:cNvPr id="371" name="Google Shape;371;p56"/>
          <p:cNvSpPr txBox="1"/>
          <p:nvPr/>
        </p:nvSpPr>
        <p:spPr>
          <a:xfrm>
            <a:off x="309975" y="1251450"/>
            <a:ext cx="793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u="sng">
                <a:solidFill>
                  <a:schemeClr val="hlink"/>
                </a:solidFill>
                <a:hlinkClick r:id="rId3"/>
              </a:rPr>
              <a:t>https://docs.oracle.com/javase/tutorial/essential/exceptions/tryResourceClose.html</a:t>
            </a:r>
            <a:endParaRPr/>
          </a:p>
        </p:txBody>
      </p:sp>
      <p:sp>
        <p:nvSpPr>
          <p:cNvPr id="372" name="Google Shape;372;p56"/>
          <p:cNvSpPr txBox="1"/>
          <p:nvPr/>
        </p:nvSpPr>
        <p:spPr>
          <a:xfrm>
            <a:off x="309975" y="1662350"/>
            <a:ext cx="50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u="sng">
                <a:solidFill>
                  <a:schemeClr val="hlink"/>
                </a:solidFill>
                <a:hlinkClick r:id="rId4"/>
              </a:rPr>
              <a:t>https://ocpj8.javastudyguide.com/ch25.html</a:t>
            </a:r>
            <a:endParaRPr/>
          </a:p>
        </p:txBody>
      </p:sp>
      <p:sp>
        <p:nvSpPr>
          <p:cNvPr id="373" name="Google Shape;373;p56"/>
          <p:cNvSpPr txBox="1"/>
          <p:nvPr/>
        </p:nvSpPr>
        <p:spPr>
          <a:xfrm>
            <a:off x="309975" y="2112600"/>
            <a:ext cx="45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u="sng">
                <a:solidFill>
                  <a:schemeClr val="hlink"/>
                </a:solidFill>
                <a:hlinkClick r:id="rId5"/>
              </a:rPr>
              <a:t>https://www.baeldung.com/java-nio-2-file-api</a:t>
            </a:r>
            <a:endParaRPr/>
          </a:p>
        </p:txBody>
      </p:sp>
      <p:sp>
        <p:nvSpPr>
          <p:cNvPr id="374" name="Google Shape;374;p56"/>
          <p:cNvSpPr txBox="1"/>
          <p:nvPr/>
        </p:nvSpPr>
        <p:spPr>
          <a:xfrm>
            <a:off x="309975" y="2562850"/>
            <a:ext cx="591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u="sng">
                <a:solidFill>
                  <a:schemeClr val="hlink"/>
                </a:solidFill>
                <a:hlinkClick r:id="rId6"/>
              </a:rPr>
              <a:t>https://www.baeldung.com/java-exceptions</a:t>
            </a:r>
            <a:endParaRPr/>
          </a:p>
        </p:txBody>
      </p:sp>
      <p:sp>
        <p:nvSpPr>
          <p:cNvPr id="375" name="Google Shape;375;p56"/>
          <p:cNvSpPr txBox="1"/>
          <p:nvPr/>
        </p:nvSpPr>
        <p:spPr>
          <a:xfrm>
            <a:off x="309975" y="2973750"/>
            <a:ext cx="584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u="sng">
                <a:solidFill>
                  <a:schemeClr val="hlink"/>
                </a:solidFill>
                <a:hlinkClick r:id="rId7"/>
              </a:rPr>
              <a:t>https://www.baeldung.com/java-serialization</a:t>
            </a:r>
            <a:endParaRPr/>
          </a:p>
        </p:txBody>
      </p:sp>
      <p:sp>
        <p:nvSpPr>
          <p:cNvPr id="376" name="Google Shape;376;p56"/>
          <p:cNvSpPr txBox="1"/>
          <p:nvPr/>
        </p:nvSpPr>
        <p:spPr>
          <a:xfrm>
            <a:off x="383900" y="3542600"/>
            <a:ext cx="86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u="sng">
                <a:solidFill>
                  <a:srgbClr val="669900"/>
                </a:solidFill>
                <a:hlinkClick r:id="rId8">
                  <a:extLst>
                    <a:ext uri="{A12FA001-AC4F-418D-AE19-62706E023703}">
                      <ahyp:hlinkClr val="tx"/>
                    </a:ext>
                  </a:extLst>
                </a:hlinkClick>
              </a:rPr>
              <a:t>https://github.com/VadymMyroshnyk/exception-input-output/tree/main</a:t>
            </a:r>
            <a:endParaRPr>
              <a:solidFill>
                <a:srgbClr val="6699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7"/>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ru" sz="5300">
                <a:latin typeface="Georgia"/>
                <a:ea typeface="Georgia"/>
                <a:cs typeface="Georgia"/>
                <a:sym typeface="Georgia"/>
              </a:rPr>
              <a:t>Q&amp;A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900"/>
              </a:spcBef>
              <a:spcAft>
                <a:spcPts val="900"/>
              </a:spcAft>
              <a:buNone/>
            </a:pPr>
            <a:r>
              <a:rPr b="1" lang="ru" sz="1600">
                <a:solidFill>
                  <a:srgbClr val="000000"/>
                </a:solidFill>
                <a:latin typeface="Arial"/>
                <a:ea typeface="Arial"/>
                <a:cs typeface="Arial"/>
                <a:sym typeface="Arial"/>
              </a:rPr>
              <a:t>Exception handling: Catch</a:t>
            </a:r>
            <a:endParaRPr/>
          </a:p>
        </p:txBody>
      </p:sp>
      <p:sp>
        <p:nvSpPr>
          <p:cNvPr id="111" name="Google Shape;111;p17"/>
          <p:cNvSpPr txBox="1"/>
          <p:nvPr>
            <p:ph idx="1" type="body"/>
          </p:nvPr>
        </p:nvSpPr>
        <p:spPr>
          <a:xfrm>
            <a:off x="311700" y="895475"/>
            <a:ext cx="6471900" cy="2138400"/>
          </a:xfrm>
          <a:prstGeom prst="rect">
            <a:avLst/>
          </a:prstGeom>
          <a:solidFill>
            <a:srgbClr val="EFEFEF"/>
          </a:solidFill>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public LocalDate parse(String date)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DateParser parser = new DateParser("yyyy-MM-dd");</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r>
              <a:rPr b="1" lang="ru" sz="1400">
                <a:solidFill>
                  <a:srgbClr val="FFAB40"/>
                </a:solidFill>
                <a:latin typeface="Arial"/>
                <a:ea typeface="Arial"/>
                <a:cs typeface="Arial"/>
                <a:sym typeface="Arial"/>
              </a:rPr>
              <a:t>try</a:t>
            </a:r>
            <a:r>
              <a:rPr lang="ru"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return parser.parse(date);</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 </a:t>
            </a:r>
            <a:r>
              <a:rPr b="1" lang="ru" sz="1400">
                <a:solidFill>
                  <a:srgbClr val="FFAB40"/>
                </a:solidFill>
                <a:latin typeface="Arial"/>
                <a:ea typeface="Arial"/>
                <a:cs typeface="Arial"/>
                <a:sym typeface="Arial"/>
              </a:rPr>
              <a:t>catch</a:t>
            </a:r>
            <a:r>
              <a:rPr lang="ru" sz="1400">
                <a:solidFill>
                  <a:srgbClr val="000000"/>
                </a:solidFill>
                <a:latin typeface="Arial"/>
                <a:ea typeface="Arial"/>
                <a:cs typeface="Arial"/>
                <a:sym typeface="Arial"/>
              </a:rPr>
              <a:t> (DateParseException e)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r>
              <a:rPr i="1" lang="ru" sz="1600">
                <a:solidFill>
                  <a:schemeClr val="accent3"/>
                </a:solidFill>
                <a:latin typeface="Courier New"/>
                <a:ea typeface="Courier New"/>
                <a:cs typeface="Courier New"/>
                <a:sym typeface="Courier New"/>
              </a:rPr>
              <a:t>logger</a:t>
            </a:r>
            <a:r>
              <a:rPr i="1" lang="ru" sz="1600">
                <a:solidFill>
                  <a:srgbClr val="000000"/>
                </a:solidFill>
                <a:latin typeface="Courier New"/>
                <a:ea typeface="Courier New"/>
                <a:cs typeface="Courier New"/>
                <a:sym typeface="Courier New"/>
              </a:rPr>
              <a:t>.error</a:t>
            </a:r>
            <a:r>
              <a:rPr lang="ru" sz="1600">
                <a:solidFill>
                  <a:srgbClr val="000000"/>
                </a:solidFill>
                <a:latin typeface="Courier New"/>
                <a:ea typeface="Courier New"/>
                <a:cs typeface="Courier New"/>
                <a:sym typeface="Courier New"/>
              </a:rPr>
              <a:t>(</a:t>
            </a:r>
            <a:r>
              <a:rPr lang="ru" sz="1600">
                <a:solidFill>
                  <a:srgbClr val="008000"/>
                </a:solidFill>
                <a:latin typeface="Courier New"/>
                <a:ea typeface="Courier New"/>
                <a:cs typeface="Courier New"/>
                <a:sym typeface="Courier New"/>
              </a:rPr>
              <a:t>"Date parse failed"</a:t>
            </a:r>
            <a:r>
              <a:rPr lang="ru" sz="1600">
                <a:solidFill>
                  <a:srgbClr val="000000"/>
                </a:solidFill>
                <a:latin typeface="Courier New"/>
                <a:ea typeface="Courier New"/>
                <a:cs typeface="Courier New"/>
                <a:sym typeface="Courier New"/>
              </a:rPr>
              <a:t>, e);</a:t>
            </a:r>
            <a:endParaRPr sz="16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ru" sz="1600">
                <a:solidFill>
                  <a:srgbClr val="000000"/>
                </a:solidFill>
                <a:latin typeface="Courier New"/>
                <a:ea typeface="Courier New"/>
                <a:cs typeface="Courier New"/>
                <a:sym typeface="Courier New"/>
              </a:rPr>
              <a:t>	 </a:t>
            </a:r>
            <a:r>
              <a:rPr lang="ru" sz="1300">
                <a:solidFill>
                  <a:srgbClr val="000000"/>
                </a:solidFill>
                <a:latin typeface="Arial"/>
                <a:ea typeface="Arial"/>
                <a:cs typeface="Arial"/>
                <a:sym typeface="Arial"/>
              </a:rPr>
              <a:t>return</a:t>
            </a:r>
            <a:r>
              <a:rPr lang="ru" sz="1500">
                <a:solidFill>
                  <a:srgbClr val="000000"/>
                </a:solidFill>
                <a:latin typeface="Courier New"/>
                <a:ea typeface="Courier New"/>
                <a:cs typeface="Courier New"/>
                <a:sym typeface="Courier New"/>
              </a:rPr>
              <a:t> null;</a:t>
            </a:r>
            <a:endParaRPr sz="15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900"/>
              </a:spcBef>
              <a:spcAft>
                <a:spcPts val="900"/>
              </a:spcAft>
              <a:buNone/>
            </a:pPr>
            <a:r>
              <a:rPr b="1" lang="ru" sz="1600">
                <a:solidFill>
                  <a:srgbClr val="000000"/>
                </a:solidFill>
                <a:latin typeface="Arial"/>
                <a:ea typeface="Arial"/>
                <a:cs typeface="Arial"/>
                <a:sym typeface="Arial"/>
              </a:rPr>
              <a:t>Exception handling: Declare</a:t>
            </a:r>
            <a:endParaRPr/>
          </a:p>
        </p:txBody>
      </p:sp>
      <p:sp>
        <p:nvSpPr>
          <p:cNvPr id="117" name="Google Shape;117;p18"/>
          <p:cNvSpPr txBox="1"/>
          <p:nvPr>
            <p:ph idx="1" type="body"/>
          </p:nvPr>
        </p:nvSpPr>
        <p:spPr>
          <a:xfrm>
            <a:off x="311700" y="1229850"/>
            <a:ext cx="6171000" cy="13419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ru" sz="1400">
                <a:solidFill>
                  <a:srgbClr val="000000"/>
                </a:solidFill>
                <a:latin typeface="Arial"/>
                <a:ea typeface="Arial"/>
                <a:cs typeface="Arial"/>
                <a:sym typeface="Arial"/>
              </a:rPr>
              <a:t>    public LocalDate parse(String date) </a:t>
            </a:r>
            <a:r>
              <a:rPr lang="ru" sz="1400">
                <a:solidFill>
                  <a:srgbClr val="1155CC"/>
                </a:solidFill>
                <a:latin typeface="Arial"/>
                <a:ea typeface="Arial"/>
                <a:cs typeface="Arial"/>
                <a:sym typeface="Arial"/>
              </a:rPr>
              <a:t>throws</a:t>
            </a:r>
            <a:r>
              <a:rPr lang="ru" sz="1400">
                <a:solidFill>
                  <a:srgbClr val="000000"/>
                </a:solidFill>
                <a:latin typeface="Arial"/>
                <a:ea typeface="Arial"/>
                <a:cs typeface="Arial"/>
                <a:sym typeface="Arial"/>
              </a:rPr>
              <a:t> DateParseException {</a:t>
            </a:r>
            <a:endParaRPr sz="140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rPr lang="ru" sz="1400">
                <a:solidFill>
                  <a:srgbClr val="000000"/>
                </a:solidFill>
                <a:latin typeface="Arial"/>
                <a:ea typeface="Arial"/>
                <a:cs typeface="Arial"/>
                <a:sym typeface="Arial"/>
              </a:rPr>
              <a:t>        DateParser parser = new DateParser("yyyy-MM-dd");</a:t>
            </a:r>
            <a:endParaRPr sz="140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t/>
            </a:r>
            <a:endParaRPr sz="140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rPr lang="ru" sz="1400">
                <a:solidFill>
                  <a:srgbClr val="000000"/>
                </a:solidFill>
                <a:latin typeface="Arial"/>
                <a:ea typeface="Arial"/>
                <a:cs typeface="Arial"/>
                <a:sym typeface="Arial"/>
              </a:rPr>
              <a:t>        return parser.parse(date);</a:t>
            </a:r>
            <a:endParaRPr sz="140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rPr lang="ru"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t/>
            </a:r>
            <a:endParaRPr sz="140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t/>
            </a:r>
            <a:endParaRPr sz="1400">
              <a:solidFill>
                <a:srgbClr val="000000"/>
              </a:solidFill>
              <a:latin typeface="Arial"/>
              <a:ea typeface="Arial"/>
              <a:cs typeface="Arial"/>
              <a:sym typeface="Arial"/>
            </a:endParaRPr>
          </a:p>
          <a:p>
            <a:pPr indent="0" lvl="0" marL="0" rtl="0" algn="l">
              <a:lnSpc>
                <a:spcPct val="80000"/>
              </a:lnSpc>
              <a:spcBef>
                <a:spcPts val="0"/>
              </a:spcBef>
              <a:spcAft>
                <a:spcPts val="0"/>
              </a:spcAft>
              <a:buSzPts val="770"/>
              <a:buNone/>
            </a:pPr>
            <a:r>
              <a:t/>
            </a:r>
            <a:endParaRPr sz="980">
              <a:solidFill>
                <a:srgbClr val="000000"/>
              </a:solidFill>
              <a:latin typeface="Arial"/>
              <a:ea typeface="Arial"/>
              <a:cs typeface="Arial"/>
              <a:sym typeface="Arial"/>
            </a:endParaRPr>
          </a:p>
        </p:txBody>
      </p:sp>
      <p:sp>
        <p:nvSpPr>
          <p:cNvPr id="118" name="Google Shape;118;p18"/>
          <p:cNvSpPr txBox="1"/>
          <p:nvPr/>
        </p:nvSpPr>
        <p:spPr>
          <a:xfrm>
            <a:off x="499300" y="2783800"/>
            <a:ext cx="472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rgbClr val="FF9900"/>
                </a:solidFill>
              </a:rPr>
              <a:t>Avoid using throws for Unchecked Exceptions</a:t>
            </a:r>
            <a:endParaRPr>
              <a:solidFill>
                <a:srgbClr val="FF99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sz="1600">
                <a:solidFill>
                  <a:srgbClr val="000000"/>
                </a:solidFill>
                <a:latin typeface="Arial"/>
                <a:ea typeface="Arial"/>
                <a:cs typeface="Arial"/>
                <a:sym typeface="Arial"/>
              </a:rPr>
              <a:t>Exception handling: Unreachable</a:t>
            </a:r>
            <a:endParaRPr/>
          </a:p>
        </p:txBody>
      </p:sp>
      <p:sp>
        <p:nvSpPr>
          <p:cNvPr id="124" name="Google Shape;124;p19"/>
          <p:cNvSpPr txBox="1"/>
          <p:nvPr>
            <p:ph idx="1" type="body"/>
          </p:nvPr>
        </p:nvSpPr>
        <p:spPr>
          <a:xfrm>
            <a:off x="311700" y="1214025"/>
            <a:ext cx="5085300" cy="1670700"/>
          </a:xfrm>
          <a:prstGeom prst="rect">
            <a:avLst/>
          </a:prstGeom>
          <a:solidFill>
            <a:srgbClr val="EFEFEF"/>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r>
              <a:rPr lang="ru" sz="1400">
                <a:solidFill>
                  <a:srgbClr val="CC0000"/>
                </a:solidFill>
                <a:latin typeface="Arial"/>
                <a:ea typeface="Arial"/>
                <a:cs typeface="Arial"/>
                <a:sym typeface="Arial"/>
              </a:rPr>
              <a:t>// Compile-time error</a:t>
            </a:r>
            <a:endParaRPr>
              <a:solidFill>
                <a:srgbClr val="CC0000"/>
              </a:solidFil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try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r>
              <a:rPr lang="ru" sz="1400">
                <a:solidFill>
                  <a:srgbClr val="CC4125"/>
                </a:solidFill>
                <a:latin typeface="Arial"/>
                <a:ea typeface="Arial"/>
                <a:cs typeface="Arial"/>
                <a:sym typeface="Arial"/>
              </a:rPr>
              <a:t>      System.out.println("Hello world!");</a:t>
            </a:r>
            <a:endParaRPr sz="1400">
              <a:solidFill>
                <a:srgbClr val="CC4125"/>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 catch (ParseException e)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throw new RuntimeException("Runtime Exception");</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sz="1600">
                <a:solidFill>
                  <a:srgbClr val="000000"/>
                </a:solidFill>
                <a:latin typeface="Arial"/>
                <a:ea typeface="Arial"/>
                <a:cs typeface="Arial"/>
                <a:sym typeface="Arial"/>
              </a:rPr>
              <a:t>Exception handling: Blocks order</a:t>
            </a:r>
            <a:endParaRPr/>
          </a:p>
        </p:txBody>
      </p:sp>
      <p:sp>
        <p:nvSpPr>
          <p:cNvPr id="130" name="Google Shape;130;p20"/>
          <p:cNvSpPr txBox="1"/>
          <p:nvPr>
            <p:ph idx="1" type="body"/>
          </p:nvPr>
        </p:nvSpPr>
        <p:spPr>
          <a:xfrm>
            <a:off x="311700" y="1229875"/>
            <a:ext cx="6179100" cy="2526600"/>
          </a:xfrm>
          <a:prstGeom prst="rect">
            <a:avLst/>
          </a:prstGeom>
          <a:solidFill>
            <a:srgbClr val="EFEFEF"/>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sz="1300">
                <a:solidFill>
                  <a:srgbClr val="000000"/>
                </a:solidFill>
                <a:latin typeface="Arial"/>
                <a:ea typeface="Arial"/>
                <a:cs typeface="Arial"/>
                <a:sym typeface="Arial"/>
              </a:rPr>
              <a:t>   public void parse() {</a:t>
            </a:r>
            <a:endParaRPr sz="13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300">
                <a:solidFill>
                  <a:srgbClr val="000000"/>
                </a:solidFill>
                <a:latin typeface="Arial"/>
                <a:ea typeface="Arial"/>
                <a:cs typeface="Arial"/>
                <a:sym typeface="Arial"/>
              </a:rPr>
              <a:t>        String date = "2022-12-</a:t>
            </a:r>
            <a:r>
              <a:rPr lang="ru" sz="1300">
                <a:solidFill>
                  <a:srgbClr val="E06666"/>
                </a:solidFill>
                <a:latin typeface="Arial"/>
                <a:ea typeface="Arial"/>
                <a:cs typeface="Arial"/>
                <a:sym typeface="Arial"/>
              </a:rPr>
              <a:t>100</a:t>
            </a:r>
            <a:r>
              <a:rPr lang="ru" sz="1300">
                <a:solidFill>
                  <a:srgbClr val="000000"/>
                </a:solidFill>
                <a:latin typeface="Arial"/>
                <a:ea typeface="Arial"/>
                <a:cs typeface="Arial"/>
                <a:sym typeface="Arial"/>
              </a:rPr>
              <a:t>";</a:t>
            </a:r>
            <a:endParaRPr sz="13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300">
                <a:solidFill>
                  <a:srgbClr val="000000"/>
                </a:solidFill>
                <a:latin typeface="Arial"/>
                <a:ea typeface="Arial"/>
                <a:cs typeface="Arial"/>
                <a:sym typeface="Arial"/>
              </a:rPr>
              <a:t>        </a:t>
            </a:r>
            <a:r>
              <a:rPr b="1" lang="ru" sz="1300">
                <a:solidFill>
                  <a:srgbClr val="000000"/>
                </a:solidFill>
                <a:latin typeface="Arial"/>
                <a:ea typeface="Arial"/>
                <a:cs typeface="Arial"/>
                <a:sym typeface="Arial"/>
              </a:rPr>
              <a:t>try</a:t>
            </a:r>
            <a:r>
              <a:rPr lang="ru" sz="13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300">
                <a:solidFill>
                  <a:srgbClr val="000000"/>
                </a:solidFill>
                <a:latin typeface="Arial"/>
                <a:ea typeface="Arial"/>
                <a:cs typeface="Arial"/>
                <a:sym typeface="Arial"/>
              </a:rPr>
              <a:t>            LocalDate.parse(date, DateTimeFormatter.ISO_DATE);</a:t>
            </a:r>
            <a:endParaRPr sz="13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300">
                <a:solidFill>
                  <a:srgbClr val="000000"/>
                </a:solidFill>
                <a:latin typeface="Arial"/>
                <a:ea typeface="Arial"/>
                <a:cs typeface="Arial"/>
                <a:sym typeface="Arial"/>
              </a:rPr>
              <a:t>        } </a:t>
            </a:r>
            <a:r>
              <a:rPr b="1" lang="ru" sz="1300">
                <a:solidFill>
                  <a:srgbClr val="000000"/>
                </a:solidFill>
                <a:latin typeface="Arial"/>
                <a:ea typeface="Arial"/>
                <a:cs typeface="Arial"/>
                <a:sym typeface="Arial"/>
              </a:rPr>
              <a:t>catch</a:t>
            </a:r>
            <a:r>
              <a:rPr lang="ru" sz="1300">
                <a:solidFill>
                  <a:srgbClr val="000000"/>
                </a:solidFill>
                <a:latin typeface="Arial"/>
                <a:ea typeface="Arial"/>
                <a:cs typeface="Arial"/>
                <a:sym typeface="Arial"/>
              </a:rPr>
              <a:t> (</a:t>
            </a:r>
            <a:r>
              <a:rPr b="1" lang="ru" sz="1300">
                <a:solidFill>
                  <a:srgbClr val="000000"/>
                </a:solidFill>
                <a:latin typeface="Arial"/>
                <a:ea typeface="Arial"/>
                <a:cs typeface="Arial"/>
                <a:sym typeface="Arial"/>
              </a:rPr>
              <a:t>DateTimeParseException</a:t>
            </a:r>
            <a:r>
              <a:rPr lang="ru" sz="1300">
                <a:solidFill>
                  <a:srgbClr val="000000"/>
                </a:solidFill>
                <a:latin typeface="Arial"/>
                <a:ea typeface="Arial"/>
                <a:cs typeface="Arial"/>
                <a:sym typeface="Arial"/>
              </a:rPr>
              <a:t> </a:t>
            </a:r>
            <a:r>
              <a:rPr b="1" lang="ru" sz="1300">
                <a:solidFill>
                  <a:srgbClr val="000000"/>
                </a:solidFill>
                <a:latin typeface="Arial"/>
                <a:ea typeface="Arial"/>
                <a:cs typeface="Arial"/>
                <a:sym typeface="Arial"/>
              </a:rPr>
              <a:t>e</a:t>
            </a:r>
            <a:r>
              <a:rPr lang="ru" sz="13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300">
                <a:solidFill>
                  <a:srgbClr val="000000"/>
                </a:solidFill>
                <a:latin typeface="Arial"/>
                <a:ea typeface="Arial"/>
                <a:cs typeface="Arial"/>
                <a:sym typeface="Arial"/>
              </a:rPr>
              <a:t>            </a:t>
            </a:r>
            <a:r>
              <a:rPr lang="ru" sz="1300">
                <a:solidFill>
                  <a:srgbClr val="3C78D8"/>
                </a:solidFill>
                <a:latin typeface="Arial"/>
                <a:ea typeface="Arial"/>
                <a:cs typeface="Arial"/>
                <a:sym typeface="Arial"/>
              </a:rPr>
              <a:t>throw new DateTimeParseException("DateTimeParseException", date, 1);</a:t>
            </a:r>
            <a:endParaRPr sz="1300">
              <a:solidFill>
                <a:srgbClr val="3C78D8"/>
              </a:solidFill>
              <a:latin typeface="Arial"/>
              <a:ea typeface="Arial"/>
              <a:cs typeface="Arial"/>
              <a:sym typeface="Arial"/>
            </a:endParaRPr>
          </a:p>
          <a:p>
            <a:pPr indent="0" lvl="0" marL="0" rtl="0" algn="l">
              <a:lnSpc>
                <a:spcPct val="100000"/>
              </a:lnSpc>
              <a:spcBef>
                <a:spcPts val="0"/>
              </a:spcBef>
              <a:spcAft>
                <a:spcPts val="0"/>
              </a:spcAft>
              <a:buNone/>
            </a:pPr>
            <a:r>
              <a:rPr lang="ru" sz="1300">
                <a:solidFill>
                  <a:srgbClr val="000000"/>
                </a:solidFill>
                <a:latin typeface="Arial"/>
                <a:ea typeface="Arial"/>
                <a:cs typeface="Arial"/>
                <a:sym typeface="Arial"/>
              </a:rPr>
              <a:t>        } </a:t>
            </a:r>
            <a:r>
              <a:rPr b="1" lang="ru" sz="1300">
                <a:solidFill>
                  <a:srgbClr val="000000"/>
                </a:solidFill>
                <a:latin typeface="Arial"/>
                <a:ea typeface="Arial"/>
                <a:cs typeface="Arial"/>
                <a:sym typeface="Arial"/>
              </a:rPr>
              <a:t>catch</a:t>
            </a:r>
            <a:r>
              <a:rPr lang="ru" sz="1300">
                <a:solidFill>
                  <a:srgbClr val="000000"/>
                </a:solidFill>
                <a:latin typeface="Arial"/>
                <a:ea typeface="Arial"/>
                <a:cs typeface="Arial"/>
                <a:sym typeface="Arial"/>
              </a:rPr>
              <a:t> (</a:t>
            </a:r>
            <a:r>
              <a:rPr b="1" lang="ru" sz="1300">
                <a:solidFill>
                  <a:srgbClr val="000000"/>
                </a:solidFill>
                <a:latin typeface="Arial"/>
                <a:ea typeface="Arial"/>
                <a:cs typeface="Arial"/>
                <a:sym typeface="Arial"/>
              </a:rPr>
              <a:t>DateTimeException e</a:t>
            </a:r>
            <a:r>
              <a:rPr lang="ru" sz="13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300">
                <a:solidFill>
                  <a:srgbClr val="000000"/>
                </a:solidFill>
                <a:latin typeface="Arial"/>
                <a:ea typeface="Arial"/>
                <a:cs typeface="Arial"/>
                <a:sym typeface="Arial"/>
              </a:rPr>
              <a:t>            throw new DateTimeException("DateTimeException");</a:t>
            </a:r>
            <a:endParaRPr sz="13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3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300">
                <a:solidFill>
                  <a:srgbClr val="000000"/>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sz="1600">
                <a:solidFill>
                  <a:srgbClr val="000000"/>
                </a:solidFill>
                <a:latin typeface="Arial"/>
                <a:ea typeface="Arial"/>
                <a:cs typeface="Arial"/>
                <a:sym typeface="Arial"/>
              </a:rPr>
              <a:t>Exception handling: Multi-catch</a:t>
            </a:r>
            <a:endParaRPr/>
          </a:p>
        </p:txBody>
      </p:sp>
      <p:sp>
        <p:nvSpPr>
          <p:cNvPr id="136" name="Google Shape;136;p21"/>
          <p:cNvSpPr txBox="1"/>
          <p:nvPr>
            <p:ph idx="1" type="body"/>
          </p:nvPr>
        </p:nvSpPr>
        <p:spPr>
          <a:xfrm>
            <a:off x="311700" y="1214025"/>
            <a:ext cx="5101200" cy="2352300"/>
          </a:xfrm>
          <a:prstGeom prst="rect">
            <a:avLst/>
          </a:prstGeom>
          <a:solidFill>
            <a:srgbClr val="EFEFEF"/>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public void parse()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r>
              <a:rPr b="1" lang="ru" sz="1400">
                <a:solidFill>
                  <a:srgbClr val="000000"/>
                </a:solidFill>
                <a:latin typeface="Arial"/>
                <a:ea typeface="Arial"/>
                <a:cs typeface="Arial"/>
                <a:sym typeface="Arial"/>
              </a:rPr>
              <a:t>try</a:t>
            </a:r>
            <a:r>
              <a:rPr lang="ru"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Path path = Paths.get("path-to-file");</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Files.readAllLines(path);</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LocalDate.parse("2022-12-10");</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 </a:t>
            </a:r>
            <a:r>
              <a:rPr b="1" lang="ru" sz="1400">
                <a:solidFill>
                  <a:srgbClr val="000000"/>
                </a:solidFill>
                <a:latin typeface="Arial"/>
                <a:ea typeface="Arial"/>
                <a:cs typeface="Arial"/>
                <a:sym typeface="Arial"/>
              </a:rPr>
              <a:t>catch</a:t>
            </a:r>
            <a:r>
              <a:rPr lang="ru" sz="1400">
                <a:solidFill>
                  <a:srgbClr val="000000"/>
                </a:solidFill>
                <a:latin typeface="Arial"/>
                <a:ea typeface="Arial"/>
                <a:cs typeface="Arial"/>
                <a:sym typeface="Arial"/>
              </a:rPr>
              <a:t> (</a:t>
            </a:r>
            <a:r>
              <a:rPr b="1" lang="ru" sz="1400">
                <a:solidFill>
                  <a:srgbClr val="000000"/>
                </a:solidFill>
                <a:latin typeface="Arial"/>
                <a:ea typeface="Arial"/>
                <a:cs typeface="Arial"/>
                <a:sym typeface="Arial"/>
              </a:rPr>
              <a:t>DateTimeParseException | IOException e</a:t>
            </a:r>
            <a:r>
              <a:rPr lang="ru"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throw new RuntimeException(e);</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ru" sz="1400">
                <a:solidFill>
                  <a:srgbClr val="000000"/>
                </a:solidFill>
                <a:latin typeface="Arial"/>
                <a:ea typeface="Arial"/>
                <a:cs typeface="Arial"/>
                <a:sym typeface="Aria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