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c474b4e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c474b4e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474b4e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474b4e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c474b4e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c474b4e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c474b4e1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c474b4e1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c474b4e1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c474b4e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cab5af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cab5af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c474b4e1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c474b4e1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cab5afd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cab5afd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c474b4e1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c474b4e1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c474b4e1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c474b4e1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c474b4e1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c474b4e1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wagger.io/"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 / Swagger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Doc annotations</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7500" lnSpcReduction="20000"/>
          </a:bodyPr>
          <a:lstStyle/>
          <a:p>
            <a:pPr indent="0" lvl="0" marL="0" rtl="0" algn="l">
              <a:lnSpc>
                <a:spcPct val="160000"/>
              </a:lnSpc>
              <a:spcBef>
                <a:spcPts val="1400"/>
              </a:spcBef>
              <a:spcAft>
                <a:spcPts val="0"/>
              </a:spcAft>
              <a:buNone/>
            </a:pPr>
            <a:r>
              <a:rPr b="1" lang="en" sz="1650">
                <a:solidFill>
                  <a:srgbClr val="0D0D0D"/>
                </a:solidFill>
                <a:highlight>
                  <a:srgbClr val="FFFFFF"/>
                </a:highlight>
                <a:latin typeface="Roboto"/>
                <a:ea typeface="Roboto"/>
                <a:cs typeface="Roboto"/>
                <a:sym typeface="Roboto"/>
              </a:rPr>
              <a:t>1. </a:t>
            </a:r>
            <a:r>
              <a:rPr b="1" lang="en" sz="1500">
                <a:solidFill>
                  <a:srgbClr val="0D0D0D"/>
                </a:solidFill>
                <a:highlight>
                  <a:srgbClr val="FFFFFF"/>
                </a:highlight>
                <a:latin typeface="Courier New"/>
                <a:ea typeface="Courier New"/>
                <a:cs typeface="Courier New"/>
                <a:sym typeface="Courier New"/>
              </a:rPr>
              <a:t>@OpenAPIDefinition</a:t>
            </a:r>
            <a:endParaRPr b="1" sz="1500">
              <a:solidFill>
                <a:srgbClr val="0D0D0D"/>
              </a:solidFill>
              <a:highlight>
                <a:srgbClr val="FFFFFF"/>
              </a:highlight>
              <a:latin typeface="Courier New"/>
              <a:ea typeface="Courier New"/>
              <a:cs typeface="Courier New"/>
              <a:sym typeface="Courier New"/>
            </a:endParaRPr>
          </a:p>
          <a:p>
            <a:pPr indent="0" lvl="0" marL="0" rtl="0" algn="l">
              <a:spcBef>
                <a:spcPts val="400"/>
              </a:spcBef>
              <a:spcAft>
                <a:spcPts val="0"/>
              </a:spcAft>
              <a:buNone/>
            </a:pPr>
            <a:r>
              <a:rPr lang="en" sz="1200">
                <a:solidFill>
                  <a:srgbClr val="0D0D0D"/>
                </a:solidFill>
                <a:highlight>
                  <a:srgbClr val="FFFFFF"/>
                </a:highlight>
                <a:latin typeface="Roboto"/>
                <a:ea typeface="Roboto"/>
                <a:cs typeface="Roboto"/>
                <a:sym typeface="Roboto"/>
              </a:rPr>
              <a:t>This annotation is used at the class level to define global metadata for the OpenAPI document. You can specify information such as the API's title, version, description, license, contact information, etc.</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2. </a:t>
            </a:r>
            <a:r>
              <a:rPr b="1" lang="en" sz="1500">
                <a:solidFill>
                  <a:srgbClr val="0D0D0D"/>
                </a:solidFill>
                <a:highlight>
                  <a:srgbClr val="FFFFFF"/>
                </a:highlight>
                <a:latin typeface="Courier New"/>
                <a:ea typeface="Courier New"/>
                <a:cs typeface="Courier New"/>
                <a:sym typeface="Courier New"/>
              </a:rPr>
              <a:t>@Operation</a:t>
            </a:r>
            <a:endParaRPr b="1" sz="1500">
              <a:solidFill>
                <a:srgbClr val="0D0D0D"/>
              </a:solidFill>
              <a:highlight>
                <a:srgbClr val="FFFFFF"/>
              </a:highlight>
              <a:latin typeface="Courier New"/>
              <a:ea typeface="Courier New"/>
              <a:cs typeface="Courier New"/>
              <a:sym typeface="Courier New"/>
            </a:endParaRPr>
          </a:p>
          <a:p>
            <a:pPr indent="0" lvl="0" marL="0" rtl="0" algn="l">
              <a:spcBef>
                <a:spcPts val="400"/>
              </a:spcBef>
              <a:spcAft>
                <a:spcPts val="0"/>
              </a:spcAft>
              <a:buNone/>
            </a:pPr>
            <a:r>
              <a:rPr lang="en" sz="1200">
                <a:solidFill>
                  <a:srgbClr val="0D0D0D"/>
                </a:solidFill>
                <a:highlight>
                  <a:srgbClr val="FFFFFF"/>
                </a:highlight>
                <a:latin typeface="Roboto"/>
                <a:ea typeface="Roboto"/>
                <a:cs typeface="Roboto"/>
                <a:sym typeface="Roboto"/>
              </a:rPr>
              <a:t>This annotation is used at the method level to describe individual operations (HTTP methods) of your API. You can specify details such as the operation's summary, description, parameters, responses, etc.</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3. </a:t>
            </a:r>
            <a:r>
              <a:rPr b="1" lang="en" sz="1500">
                <a:solidFill>
                  <a:srgbClr val="0D0D0D"/>
                </a:solidFill>
                <a:highlight>
                  <a:srgbClr val="FFFFFF"/>
                </a:highlight>
                <a:latin typeface="Courier New"/>
                <a:ea typeface="Courier New"/>
                <a:cs typeface="Courier New"/>
                <a:sym typeface="Courier New"/>
              </a:rPr>
              <a:t>@Parameter</a:t>
            </a:r>
            <a:endParaRPr b="1" sz="1500">
              <a:solidFill>
                <a:srgbClr val="0D0D0D"/>
              </a:solidFill>
              <a:highlight>
                <a:srgbClr val="FFFFFF"/>
              </a:highlight>
              <a:latin typeface="Courier New"/>
              <a:ea typeface="Courier New"/>
              <a:cs typeface="Courier New"/>
              <a:sym typeface="Courier New"/>
            </a:endParaRPr>
          </a:p>
          <a:p>
            <a:pPr indent="0" lvl="0" marL="0" rtl="0" algn="l">
              <a:spcBef>
                <a:spcPts val="400"/>
              </a:spcBef>
              <a:spcAft>
                <a:spcPts val="0"/>
              </a:spcAft>
              <a:buNone/>
            </a:pPr>
            <a:r>
              <a:rPr lang="en" sz="1200">
                <a:solidFill>
                  <a:srgbClr val="0D0D0D"/>
                </a:solidFill>
                <a:highlight>
                  <a:srgbClr val="FFFFFF"/>
                </a:highlight>
                <a:latin typeface="Roboto"/>
                <a:ea typeface="Roboto"/>
                <a:cs typeface="Roboto"/>
                <a:sym typeface="Roboto"/>
              </a:rPr>
              <a:t>This annotation is used to describe parameters of an operation. You can specify details such as the parameter's name, description, type, format, required status, etc.</a:t>
            </a:r>
            <a:endParaRPr sz="1200">
              <a:solidFill>
                <a:srgbClr val="0D0D0D"/>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4. </a:t>
            </a:r>
            <a:r>
              <a:rPr b="1" lang="en" sz="1500">
                <a:solidFill>
                  <a:srgbClr val="0D0D0D"/>
                </a:solidFill>
                <a:highlight>
                  <a:srgbClr val="FFFFFF"/>
                </a:highlight>
                <a:latin typeface="Courier New"/>
                <a:ea typeface="Courier New"/>
                <a:cs typeface="Courier New"/>
                <a:sym typeface="Courier New"/>
              </a:rPr>
              <a:t>@ApiResponse</a:t>
            </a:r>
            <a:endParaRPr b="1" sz="1500">
              <a:solidFill>
                <a:srgbClr val="0D0D0D"/>
              </a:solidFill>
              <a:highlight>
                <a:srgbClr val="FFFFFF"/>
              </a:highlight>
              <a:latin typeface="Courier New"/>
              <a:ea typeface="Courier New"/>
              <a:cs typeface="Courier New"/>
              <a:sym typeface="Courier New"/>
            </a:endParaRPr>
          </a:p>
          <a:p>
            <a:pPr indent="0" lvl="0" marL="0" rtl="0" algn="l">
              <a:spcBef>
                <a:spcPts val="400"/>
              </a:spcBef>
              <a:spcAft>
                <a:spcPts val="0"/>
              </a:spcAft>
              <a:buNone/>
            </a:pPr>
            <a:r>
              <a:rPr lang="en" sz="1200">
                <a:solidFill>
                  <a:srgbClr val="0D0D0D"/>
                </a:solidFill>
                <a:highlight>
                  <a:srgbClr val="FFFFFF"/>
                </a:highlight>
                <a:latin typeface="Roboto"/>
                <a:ea typeface="Roboto"/>
                <a:cs typeface="Roboto"/>
                <a:sym typeface="Roboto"/>
              </a:rPr>
              <a:t>This annotation is used to describe possible responses of an operation. You can specify details such as the response's HTTP status code, description, content, etc.</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
        <p:nvSpPr>
          <p:cNvPr id="145" name="Google Shape;145;p22"/>
          <p:cNvSpPr txBox="1"/>
          <p:nvPr/>
        </p:nvSpPr>
        <p:spPr>
          <a:xfrm>
            <a:off x="1108775" y="2845475"/>
            <a:ext cx="358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Doc properties</a:t>
            </a:r>
            <a:endParaRPr/>
          </a:p>
        </p:txBody>
      </p:sp>
      <p:sp>
        <p:nvSpPr>
          <p:cNvPr id="151" name="Google Shape;151;p23"/>
          <p:cNvSpPr txBox="1"/>
          <p:nvPr>
            <p:ph idx="1" type="body"/>
          </p:nvPr>
        </p:nvSpPr>
        <p:spPr>
          <a:xfrm>
            <a:off x="729450" y="1798975"/>
            <a:ext cx="7688700" cy="2642400"/>
          </a:xfrm>
          <a:prstGeom prst="rect">
            <a:avLst/>
          </a:prstGeom>
          <a:solidFill>
            <a:schemeClr val="dk2"/>
          </a:solidFill>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500">
                <a:solidFill>
                  <a:schemeClr val="lt1"/>
                </a:solidFill>
              </a:rPr>
              <a:t># Enable/disable OpenAPI UI (Swagger UI)</a:t>
            </a:r>
            <a:endParaRPr sz="4500">
              <a:solidFill>
                <a:schemeClr val="lt1"/>
              </a:solidFill>
            </a:endParaRPr>
          </a:p>
          <a:p>
            <a:pPr indent="0" lvl="0" marL="0" rtl="0" algn="l">
              <a:spcBef>
                <a:spcPts val="1200"/>
              </a:spcBef>
              <a:spcAft>
                <a:spcPts val="0"/>
              </a:spcAft>
              <a:buNone/>
            </a:pPr>
            <a:r>
              <a:rPr lang="en" sz="4500">
                <a:solidFill>
                  <a:schemeClr val="lt1"/>
                </a:solidFill>
              </a:rPr>
              <a:t>springdoc.swagger-ui.enabled=true</a:t>
            </a:r>
            <a:endParaRPr sz="4500">
              <a:solidFill>
                <a:schemeClr val="lt1"/>
              </a:solidFill>
            </a:endParaRPr>
          </a:p>
          <a:p>
            <a:pPr indent="0" lvl="0" marL="0" rtl="0" algn="l">
              <a:spcBef>
                <a:spcPts val="1200"/>
              </a:spcBef>
              <a:spcAft>
                <a:spcPts val="0"/>
              </a:spcAft>
              <a:buNone/>
            </a:pPr>
            <a:r>
              <a:rPr lang="en" sz="4500">
                <a:solidFill>
                  <a:schemeClr val="lt1"/>
                </a:solidFill>
              </a:rPr>
              <a:t># Customizing the Swagger UI path (optional)</a:t>
            </a:r>
            <a:endParaRPr sz="4500">
              <a:solidFill>
                <a:schemeClr val="lt1"/>
              </a:solidFill>
            </a:endParaRPr>
          </a:p>
          <a:p>
            <a:pPr indent="0" lvl="0" marL="0" rtl="0" algn="l">
              <a:spcBef>
                <a:spcPts val="1200"/>
              </a:spcBef>
              <a:spcAft>
                <a:spcPts val="0"/>
              </a:spcAft>
              <a:buNone/>
            </a:pPr>
            <a:r>
              <a:rPr lang="en" sz="4500">
                <a:solidFill>
                  <a:schemeClr val="lt1"/>
                </a:solidFill>
              </a:rPr>
              <a:t>springdoc.swagger-ui.path=/swagger-ui.html</a:t>
            </a:r>
            <a:endParaRPr sz="4500">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Swagger props/cons</a:t>
            </a:r>
            <a:endParaRPr/>
          </a:p>
        </p:txBody>
      </p:sp>
      <p:sp>
        <p:nvSpPr>
          <p:cNvPr id="157" name="Google Shape;157;p24"/>
          <p:cNvSpPr txBox="1"/>
          <p:nvPr>
            <p:ph idx="1" type="body"/>
          </p:nvPr>
        </p:nvSpPr>
        <p:spPr>
          <a:xfrm>
            <a:off x="729450" y="2078875"/>
            <a:ext cx="2449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Props</a:t>
            </a:r>
            <a:br>
              <a:rPr lang="en"/>
            </a:br>
            <a:r>
              <a:rPr lang="en"/>
              <a:t>1. </a:t>
            </a:r>
            <a:r>
              <a:rPr lang="en" sz="1200">
                <a:solidFill>
                  <a:srgbClr val="0D0D0D"/>
                </a:solidFill>
                <a:highlight>
                  <a:srgbClr val="FFFFFF"/>
                </a:highlight>
                <a:latin typeface="Roboto"/>
                <a:ea typeface="Roboto"/>
                <a:cs typeface="Roboto"/>
                <a:sym typeface="Roboto"/>
              </a:rPr>
              <a:t>Automated Documentation</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2. Client Generation</a:t>
            </a:r>
            <a:br>
              <a:rPr lang="en" sz="1200">
                <a:solidFill>
                  <a:srgbClr val="0D0D0D"/>
                </a:solidFill>
                <a:highlight>
                  <a:srgbClr val="FFFFFF"/>
                </a:highlight>
                <a:latin typeface="Roboto"/>
                <a:ea typeface="Roboto"/>
                <a:cs typeface="Roboto"/>
                <a:sym typeface="Roboto"/>
              </a:rPr>
            </a:br>
            <a:r>
              <a:rPr lang="en" sz="1200">
                <a:solidFill>
                  <a:srgbClr val="0D0D0D"/>
                </a:solidFill>
                <a:highlight>
                  <a:srgbClr val="FFFFFF"/>
                </a:highlight>
                <a:latin typeface="Roboto"/>
                <a:ea typeface="Roboto"/>
                <a:cs typeface="Roboto"/>
                <a:sym typeface="Roboto"/>
              </a:rPr>
              <a:t>3. Testing</a:t>
            </a:r>
            <a:endParaRPr sz="1200">
              <a:solidFill>
                <a:srgbClr val="0D0D0D"/>
              </a:solidFill>
              <a:highlight>
                <a:srgbClr val="FFFFFF"/>
              </a:highlight>
              <a:latin typeface="Roboto"/>
              <a:ea typeface="Roboto"/>
              <a:cs typeface="Roboto"/>
              <a:sym typeface="Roboto"/>
            </a:endParaRPr>
          </a:p>
        </p:txBody>
      </p:sp>
      <p:sp>
        <p:nvSpPr>
          <p:cNvPr id="158" name="Google Shape;158;p24"/>
          <p:cNvSpPr txBox="1"/>
          <p:nvPr/>
        </p:nvSpPr>
        <p:spPr>
          <a:xfrm>
            <a:off x="4460025" y="2102500"/>
            <a:ext cx="3172500" cy="1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Cons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Security Risk</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eriod"/>
            </a:pPr>
            <a:r>
              <a:rPr lang="en" sz="1300">
                <a:solidFill>
                  <a:schemeClr val="accent1"/>
                </a:solidFill>
                <a:latin typeface="Lato"/>
                <a:ea typeface="Lato"/>
                <a:cs typeface="Lato"/>
                <a:sym typeface="Lato"/>
              </a:rPr>
              <a:t>One more dependency</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t>
            </a:r>
            <a:endParaRPr/>
          </a:p>
        </p:txBody>
      </p:sp>
      <p:sp>
        <p:nvSpPr>
          <p:cNvPr id="92" name="Google Shape;92;p14"/>
          <p:cNvSpPr txBox="1"/>
          <p:nvPr>
            <p:ph idx="1" type="body"/>
          </p:nvPr>
        </p:nvSpPr>
        <p:spPr>
          <a:xfrm>
            <a:off x="729450" y="1792725"/>
            <a:ext cx="7688700" cy="53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200">
                <a:solidFill>
                  <a:srgbClr val="0D0D0D"/>
                </a:solidFill>
                <a:highlight>
                  <a:srgbClr val="FFFFFF"/>
                </a:highlight>
                <a:latin typeface="Roboto"/>
                <a:ea typeface="Roboto"/>
                <a:cs typeface="Roboto"/>
                <a:sym typeface="Roboto"/>
              </a:rPr>
              <a:t>REST, or Representational State Transfer, is an architectural style for designing networked applications. It provides a set of principles that govern how resources are defined and addressed over the web.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a:t>
            </a:r>
            <a:r>
              <a:rPr lang="en"/>
              <a:t>Resources</a:t>
            </a:r>
            <a:endParaRPr/>
          </a:p>
        </p:txBody>
      </p:sp>
      <p:sp>
        <p:nvSpPr>
          <p:cNvPr id="98" name="Google Shape;98;p15"/>
          <p:cNvSpPr txBox="1"/>
          <p:nvPr>
            <p:ph idx="1" type="body"/>
          </p:nvPr>
        </p:nvSpPr>
        <p:spPr>
          <a:xfrm>
            <a:off x="729450" y="1891000"/>
            <a:ext cx="7688700" cy="3252600"/>
          </a:xfrm>
          <a:prstGeom prst="rect">
            <a:avLst/>
          </a:prstGeom>
        </p:spPr>
        <p:txBody>
          <a:bodyPr anchorCtr="0" anchor="t" bIns="91425" lIns="91425" spcFirstLastPara="1" rIns="91425" wrap="square" tIns="91425">
            <a:normAutofit/>
          </a:bodyPr>
          <a:lstStyle/>
          <a:p>
            <a:pPr indent="0" lvl="0" marL="508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Definition:</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 REST, everything is a resource.</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 resource is an object or data entity that can be accessed via a unique identifier (URI).</a:t>
            </a:r>
            <a:endParaRPr sz="1200">
              <a:solidFill>
                <a:srgbClr val="0D0D0D"/>
              </a:solidFill>
              <a:highlight>
                <a:srgbClr val="FFFFFF"/>
              </a:highlight>
              <a:latin typeface="Roboto"/>
              <a:ea typeface="Roboto"/>
              <a:cs typeface="Roboto"/>
              <a:sym typeface="Roboto"/>
            </a:endParaRPr>
          </a:p>
          <a:p>
            <a:pPr indent="0" lvl="0" marL="508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Characteristics:</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Identification: Each resource is uniquely identified by a URI.</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Manipulation: Clients interact with resources through standard HTTP methods (GET, POST, PUT, DELETE).</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Statelessness: Servers do not maintain client state between requests, promoting scalability and reliability.</a:t>
            </a:r>
            <a:endParaRPr sz="1200">
              <a:solidFill>
                <a:srgbClr val="0D0D0D"/>
              </a:solidFill>
              <a:highlight>
                <a:srgbClr val="FFFFFF"/>
              </a:highlight>
              <a:latin typeface="Roboto"/>
              <a:ea typeface="Roboto"/>
              <a:cs typeface="Roboto"/>
              <a:sym typeface="Roboto"/>
            </a:endParaRPr>
          </a:p>
          <a:p>
            <a:pPr indent="0" lvl="0" marL="50800" rtl="0" algn="l">
              <a:spcBef>
                <a:spcPts val="0"/>
              </a:spcBef>
              <a:spcAft>
                <a:spcPts val="0"/>
              </a:spcAft>
              <a:buClr>
                <a:srgbClr val="0D0D0D"/>
              </a:buClr>
              <a:buSzPts val="1200"/>
              <a:buFont typeface="Roboto"/>
              <a:buNone/>
            </a:pPr>
            <a:r>
              <a:rPr lang="en" sz="1200">
                <a:solidFill>
                  <a:srgbClr val="0D0D0D"/>
                </a:solidFill>
                <a:highlight>
                  <a:srgbClr val="FFFFFF"/>
                </a:highlight>
                <a:latin typeface="Roboto"/>
                <a:ea typeface="Roboto"/>
                <a:cs typeface="Roboto"/>
                <a:sym typeface="Roboto"/>
              </a:rPr>
              <a:t>Best Practices:</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 nouns to represent resources (e.g., /users, /products).</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Design URIs to be hierarchical and intuitive.</a:t>
            </a:r>
            <a:endParaRPr sz="1200">
              <a:solidFill>
                <a:srgbClr val="0D0D0D"/>
              </a:solidFill>
              <a:highlight>
                <a:srgbClr val="FFFFFF"/>
              </a:highlight>
              <a:latin typeface="Roboto"/>
              <a:ea typeface="Roboto"/>
              <a:cs typeface="Roboto"/>
              <a:sym typeface="Roboto"/>
            </a:endParaRPr>
          </a:p>
          <a:p>
            <a:pPr indent="-304800" lvl="0" marL="5080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Provide meaningful representations of resources.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04" name="Google Shape;104;p16"/>
          <p:cNvSpPr txBox="1"/>
          <p:nvPr>
            <p:ph idx="1" type="body"/>
          </p:nvPr>
        </p:nvSpPr>
        <p:spPr>
          <a:xfrm>
            <a:off x="2800875" y="1988875"/>
            <a:ext cx="2209800" cy="141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Individual Resource:</a:t>
            </a:r>
            <a:endParaRPr sz="1200">
              <a:solidFill>
                <a:srgbClr val="0D0D0D"/>
              </a:solidFill>
              <a:highlight>
                <a:srgbClr val="FFFFFF"/>
              </a:highlight>
              <a:latin typeface="Roboto"/>
              <a:ea typeface="Roboto"/>
              <a:cs typeface="Roboto"/>
              <a:sym typeface="Roboto"/>
            </a:endParaRPr>
          </a:p>
          <a:p>
            <a:pPr indent="-295275" lvl="0" marL="457200" rtl="0" algn="l">
              <a:spcBef>
                <a:spcPts val="150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/users/{id}</a:t>
            </a:r>
            <a:endParaRPr sz="1050">
              <a:solidFill>
                <a:srgbClr val="0D0D0D"/>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/products/{id}</a:t>
            </a:r>
            <a:endParaRPr sz="1050">
              <a:solidFill>
                <a:srgbClr val="0D0D0D"/>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/orders/{id}</a:t>
            </a:r>
            <a:endParaRPr sz="1050">
              <a:solidFill>
                <a:srgbClr val="0D0D0D"/>
              </a:solidFill>
              <a:highlight>
                <a:srgbClr val="FFFFFF"/>
              </a:highlight>
              <a:latin typeface="Courier New"/>
              <a:ea typeface="Courier New"/>
              <a:cs typeface="Courier New"/>
              <a:sym typeface="Courier New"/>
            </a:endParaRPr>
          </a:p>
          <a:p>
            <a:pPr indent="0" lvl="0" marL="0" rtl="0" algn="l">
              <a:spcBef>
                <a:spcPts val="1500"/>
              </a:spcBef>
              <a:spcAft>
                <a:spcPts val="1200"/>
              </a:spcAft>
              <a:buNone/>
            </a:pPr>
            <a:r>
              <a:t/>
            </a:r>
            <a:endParaRPr sz="1200">
              <a:solidFill>
                <a:srgbClr val="0D0D0D"/>
              </a:solidFill>
              <a:highlight>
                <a:srgbClr val="FFFFFF"/>
              </a:highlight>
              <a:latin typeface="Roboto"/>
              <a:ea typeface="Roboto"/>
              <a:cs typeface="Roboto"/>
              <a:sym typeface="Roboto"/>
            </a:endParaRPr>
          </a:p>
        </p:txBody>
      </p:sp>
      <p:sp>
        <p:nvSpPr>
          <p:cNvPr id="105" name="Google Shape;105;p16"/>
          <p:cNvSpPr txBox="1"/>
          <p:nvPr/>
        </p:nvSpPr>
        <p:spPr>
          <a:xfrm>
            <a:off x="729450" y="1988875"/>
            <a:ext cx="1808400" cy="149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Collections</a:t>
            </a:r>
            <a:endParaRPr sz="1200">
              <a:solidFill>
                <a:srgbClr val="0D0D0D"/>
              </a:solidFill>
              <a:highlight>
                <a:srgbClr val="FFFFFF"/>
              </a:highlight>
              <a:latin typeface="Roboto"/>
              <a:ea typeface="Roboto"/>
              <a:cs typeface="Roboto"/>
              <a:sym typeface="Roboto"/>
            </a:endParaRPr>
          </a:p>
          <a:p>
            <a:pPr indent="-295275" lvl="0" marL="457200" rtl="0" algn="l">
              <a:lnSpc>
                <a:spcPct val="115000"/>
              </a:lnSpc>
              <a:spcBef>
                <a:spcPts val="150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/users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/products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/orders</a:t>
            </a:r>
            <a:endParaRPr sz="1050">
              <a:solidFill>
                <a:srgbClr val="0D0D0D"/>
              </a:solidFill>
              <a:highlight>
                <a:srgbClr val="FFFFF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p:txBody>
      </p:sp>
      <p:sp>
        <p:nvSpPr>
          <p:cNvPr id="106" name="Google Shape;106;p16"/>
          <p:cNvSpPr txBox="1"/>
          <p:nvPr/>
        </p:nvSpPr>
        <p:spPr>
          <a:xfrm>
            <a:off x="4963425" y="1898650"/>
            <a:ext cx="4180500" cy="20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Nested Resources</a:t>
            </a:r>
            <a:endParaRPr sz="1200">
              <a:solidFill>
                <a:srgbClr val="0D0D0D"/>
              </a:solidFill>
              <a:highlight>
                <a:srgbClr val="FFFFFF"/>
              </a:highlight>
              <a:latin typeface="Roboto"/>
              <a:ea typeface="Roboto"/>
              <a:cs typeface="Roboto"/>
              <a:sym typeface="Roboto"/>
            </a:endParaRPr>
          </a:p>
          <a:p>
            <a:pPr indent="-295275" lvl="0" marL="457200" rtl="0" algn="l">
              <a:lnSpc>
                <a:spcPct val="115000"/>
              </a:lnSpc>
              <a:spcBef>
                <a:spcPts val="150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/users/{id}/orders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/products/{id}/reviews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/orders/{id}/items</a:t>
            </a:r>
            <a:endParaRPr sz="1200">
              <a:solidFill>
                <a:srgbClr val="0D0D0D"/>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0D0D0D"/>
              </a:buClr>
              <a:buSzPts val="1100"/>
              <a:buChar char="●"/>
            </a:pPr>
            <a:r>
              <a:rPr lang="en" sz="1200">
                <a:solidFill>
                  <a:srgbClr val="0D0D0D"/>
                </a:solidFill>
                <a:highlight>
                  <a:srgbClr val="FFFFFF"/>
                </a:highlight>
                <a:latin typeface="Roboto"/>
                <a:ea typeface="Roboto"/>
                <a:cs typeface="Roboto"/>
                <a:sym typeface="Roboto"/>
              </a:rPr>
              <a:t> </a:t>
            </a:r>
            <a:r>
              <a:rPr lang="en" sz="1050">
                <a:solidFill>
                  <a:srgbClr val="0D0D0D"/>
                </a:solidFill>
                <a:highlight>
                  <a:srgbClr val="FFFFFF"/>
                </a:highlight>
                <a:latin typeface="Courier New"/>
                <a:ea typeface="Courier New"/>
                <a:cs typeface="Courier New"/>
                <a:sym typeface="Courier New"/>
              </a:rPr>
              <a:t>/organizations/{org_id}/users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/departments/{dept_id}/employees</a:t>
            </a:r>
            <a:endParaRPr sz="1050">
              <a:solidFill>
                <a:srgbClr val="0D0D0D"/>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Clr>
                <a:srgbClr val="0D0D0D"/>
              </a:buClr>
              <a:buSzPts val="1050"/>
              <a:buFont typeface="Courier New"/>
              <a:buChar char="●"/>
            </a:pPr>
            <a:r>
              <a:rPr lang="en" sz="1050">
                <a:solidFill>
                  <a:srgbClr val="0D0D0D"/>
                </a:solidFill>
                <a:highlight>
                  <a:srgbClr val="FFFFFF"/>
                </a:highlight>
                <a:latin typeface="Courier New"/>
                <a:ea typeface="Courier New"/>
                <a:cs typeface="Courier New"/>
                <a:sym typeface="Courier New"/>
              </a:rPr>
              <a:t>/categories/{cat_id}/products</a:t>
            </a:r>
            <a:endParaRPr sz="1050">
              <a:solidFill>
                <a:srgbClr val="0D0D0D"/>
              </a:solidFill>
              <a:highlight>
                <a:srgbClr val="FFFFFF"/>
              </a:highlight>
              <a:latin typeface="Courier New"/>
              <a:ea typeface="Courier New"/>
              <a:cs typeface="Courier New"/>
              <a:sym typeface="Courier New"/>
            </a:endParaRPr>
          </a:p>
          <a:p>
            <a:pPr indent="0" lvl="0" marL="0" rtl="0" algn="l">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Methods</a:t>
            </a:r>
            <a:endParaRPr/>
          </a:p>
        </p:txBody>
      </p:sp>
      <p:sp>
        <p:nvSpPr>
          <p:cNvPr id="112" name="Google Shape;112;p17"/>
          <p:cNvSpPr txBox="1"/>
          <p:nvPr>
            <p:ph idx="1" type="body"/>
          </p:nvPr>
        </p:nvSpPr>
        <p:spPr>
          <a:xfrm>
            <a:off x="729450" y="1808300"/>
            <a:ext cx="7688700" cy="3156600"/>
          </a:xfrm>
          <a:prstGeom prst="rect">
            <a:avLst/>
          </a:prstGeom>
        </p:spPr>
        <p:txBody>
          <a:bodyPr anchorCtr="0" anchor="t" bIns="91425" lIns="91425" spcFirstLastPara="1" rIns="91425" wrap="square" tIns="91425">
            <a:normAutofit/>
          </a:bodyPr>
          <a:lstStyle/>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GET: Retrieve data from the server (Read).</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POST: Create a new resource on the server (Create).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PUT: Update an existing resource on the server (Update).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DELETE: Remove a resource from the server (Delete).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PATCH: Partially update a resource.</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OPTIONS: Get information about the communication options available for the target resource.</a:t>
            </a:r>
            <a:endParaRPr sz="1200">
              <a:solidFill>
                <a:srgbClr val="0D0D0D"/>
              </a:solidFill>
              <a:highlight>
                <a:srgbClr val="FFFFFF"/>
              </a:highlight>
              <a:latin typeface="Roboto"/>
              <a:ea typeface="Roboto"/>
              <a:cs typeface="Roboto"/>
              <a:sym typeface="Roboto"/>
            </a:endParaRPr>
          </a:p>
          <a:p>
            <a:pPr indent="0" lvl="0" marL="457200" rtl="0" algn="l">
              <a:spcBef>
                <a:spcPts val="1500"/>
              </a:spcBef>
              <a:spcAft>
                <a:spcPts val="0"/>
              </a:spcAft>
              <a:buNone/>
            </a:pPr>
            <a:r>
              <a:rPr lang="en" sz="1200">
                <a:solidFill>
                  <a:srgbClr val="0D0D0D"/>
                </a:solidFill>
                <a:highlight>
                  <a:srgbClr val="FFFFFF"/>
                </a:highlight>
                <a:latin typeface="Roboto"/>
                <a:ea typeface="Roboto"/>
                <a:cs typeface="Roboto"/>
                <a:sym typeface="Roboto"/>
              </a:rPr>
              <a:t>Idempotent Operations:</a:t>
            </a:r>
            <a:endParaRPr sz="1200">
              <a:solidFill>
                <a:srgbClr val="0D0D0D"/>
              </a:solidFill>
              <a:highlight>
                <a:srgbClr val="FFFFFF"/>
              </a:highlight>
              <a:latin typeface="Roboto"/>
              <a:ea typeface="Roboto"/>
              <a:cs typeface="Roboto"/>
              <a:sym typeface="Roboto"/>
            </a:endParaRPr>
          </a:p>
          <a:p>
            <a:pPr indent="-304800" lvl="1" marL="914400" rtl="0" algn="l">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Idempotent operations are those that can be repeated multiple times without changing the result beyond the initial application.</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GET, PUT, DELETE, and OPTIONS are idempotent.</a:t>
            </a:r>
            <a:endParaRPr sz="1200">
              <a:solidFill>
                <a:srgbClr val="0D0D0D"/>
              </a:solidFill>
              <a:highlight>
                <a:srgbClr val="FFFFFF"/>
              </a:highlight>
              <a:latin typeface="Roboto"/>
              <a:ea typeface="Roboto"/>
              <a:cs typeface="Roboto"/>
              <a:sym typeface="Roboto"/>
            </a:endParaRPr>
          </a:p>
          <a:p>
            <a:pPr indent="-304800" lvl="1" marL="9144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POST and PATCH are not idempotent.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Best practice</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Use /api/v1 prefix</a:t>
            </a:r>
            <a:endParaRPr/>
          </a:p>
          <a:p>
            <a:pPr indent="-311150" lvl="0" marL="457200" rtl="0" algn="l">
              <a:spcBef>
                <a:spcPts val="0"/>
              </a:spcBef>
              <a:spcAft>
                <a:spcPts val="0"/>
              </a:spcAft>
              <a:buSzPts val="1300"/>
              <a:buAutoNum type="arabicPeriod"/>
            </a:pPr>
            <a:r>
              <a:rPr lang="en"/>
              <a:t>Cover all request objects with request wrapper</a:t>
            </a:r>
            <a:endParaRPr/>
          </a:p>
          <a:p>
            <a:pPr indent="-311150" lvl="0" marL="457200" rtl="0" algn="l">
              <a:spcBef>
                <a:spcPts val="0"/>
              </a:spcBef>
              <a:spcAft>
                <a:spcPts val="0"/>
              </a:spcAft>
              <a:buSzPts val="1300"/>
              <a:buAutoNum type="arabicPeriod"/>
            </a:pPr>
            <a:r>
              <a:rPr lang="en"/>
              <a:t>Cover all response object with response wrapper</a:t>
            </a:r>
            <a:endParaRPr/>
          </a:p>
          <a:p>
            <a:pPr indent="-311150" lvl="0" marL="457200" rtl="0" algn="l">
              <a:spcBef>
                <a:spcPts val="0"/>
              </a:spcBef>
              <a:spcAft>
                <a:spcPts val="0"/>
              </a:spcAft>
              <a:buSzPts val="1300"/>
              <a:buAutoNum type="arabicPeriod"/>
            </a:pPr>
            <a:r>
              <a:rPr lang="en"/>
              <a:t>Try to return only requested data</a:t>
            </a:r>
            <a:endParaRPr/>
          </a:p>
          <a:p>
            <a:pPr indent="-311150" lvl="0" marL="457200" rtl="0" algn="l">
              <a:spcBef>
                <a:spcPts val="0"/>
              </a:spcBef>
              <a:spcAft>
                <a:spcPts val="0"/>
              </a:spcAft>
              <a:buSzPts val="1300"/>
              <a:buAutoNum type="arabicPeriod"/>
            </a:pPr>
            <a:r>
              <a:rPr lang="en"/>
              <a:t>Try to avoid serialization error on client side</a:t>
            </a:r>
            <a:endParaRPr/>
          </a:p>
          <a:p>
            <a:pPr indent="-311150" lvl="0" marL="457200" rtl="0" algn="l">
              <a:spcBef>
                <a:spcPts val="0"/>
              </a:spcBef>
              <a:spcAft>
                <a:spcPts val="0"/>
              </a:spcAft>
              <a:buSzPts val="1300"/>
              <a:buAutoNum type="arabicPeriod"/>
            </a:pPr>
            <a:r>
              <a:rPr lang="en"/>
              <a:t>Request should contains all data to perform action</a:t>
            </a:r>
            <a:endParaRPr/>
          </a:p>
          <a:p>
            <a:pPr indent="-311150" lvl="0" marL="457200" rtl="0" algn="l">
              <a:spcBef>
                <a:spcPts val="0"/>
              </a:spcBef>
              <a:spcAft>
                <a:spcPts val="0"/>
              </a:spcAft>
              <a:buSzPts val="1300"/>
              <a:buAutoNum type="arabicPeriod"/>
            </a:pPr>
            <a:r>
              <a:rPr lang="en"/>
              <a:t>Response should contains changed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props / cons</a:t>
            </a:r>
            <a:endParaRPr/>
          </a:p>
        </p:txBody>
      </p:sp>
      <p:sp>
        <p:nvSpPr>
          <p:cNvPr id="124" name="Google Shape;124;p19"/>
          <p:cNvSpPr txBox="1"/>
          <p:nvPr>
            <p:ph idx="1" type="body"/>
          </p:nvPr>
        </p:nvSpPr>
        <p:spPr>
          <a:xfrm>
            <a:off x="729450" y="1754150"/>
            <a:ext cx="3842700" cy="3389100"/>
          </a:xfrm>
          <a:prstGeom prst="rect">
            <a:avLst/>
          </a:prstGeom>
        </p:spPr>
        <p:txBody>
          <a:bodyPr anchorCtr="0" anchor="t" bIns="91425" lIns="91425" spcFirstLastPara="1" rIns="91425" wrap="square" tIns="91425">
            <a:normAutofit fontScale="85000" lnSpcReduction="20000"/>
          </a:bodyPr>
          <a:lstStyle/>
          <a:p>
            <a:pPr indent="0" lvl="0" marL="0" rtl="0" algn="l">
              <a:lnSpc>
                <a:spcPct val="160000"/>
              </a:lnSpc>
              <a:spcBef>
                <a:spcPts val="1400"/>
              </a:spcBef>
              <a:spcAft>
                <a:spcPts val="0"/>
              </a:spcAft>
              <a:buNone/>
            </a:pPr>
            <a:r>
              <a:rPr b="1" lang="en" sz="1650">
                <a:solidFill>
                  <a:srgbClr val="0D0D0D"/>
                </a:solidFill>
                <a:highlight>
                  <a:srgbClr val="FFFFFF"/>
                </a:highlight>
                <a:latin typeface="Roboto"/>
                <a:ea typeface="Roboto"/>
                <a:cs typeface="Roboto"/>
                <a:sym typeface="Roboto"/>
              </a:rPr>
              <a:t>Pros of REST</a:t>
            </a:r>
            <a:endParaRPr b="1" sz="1650">
              <a:solidFill>
                <a:srgbClr val="0D0D0D"/>
              </a:solidFill>
              <a:highlight>
                <a:srgbClr val="FFFFFF"/>
              </a:highlight>
              <a:latin typeface="Roboto"/>
              <a:ea typeface="Roboto"/>
              <a:cs typeface="Roboto"/>
              <a:sym typeface="Roboto"/>
            </a:endParaRPr>
          </a:p>
          <a:p>
            <a:pPr indent="-228600" lvl="0" marL="0" rtl="0" algn="l">
              <a:spcBef>
                <a:spcPts val="40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Simplicity: RESTful architecture follows simple and intuitive principles, making it easy to understand and implement.</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Flexibility: REST allows for flexibility in data formats and communication protocols, making it suitable for a wide range of applications and devices.</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Interoperability: RESTful APIs communicate over standard HTTP protocols, enabling interoperability between different systems and platforms.</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Caching: REST supports caching mechanisms, improving performance by reducing server load and latency for frequently accessed resources.</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t/>
            </a:r>
            <a:endParaRPr sz="1200">
              <a:solidFill>
                <a:srgbClr val="0D0D0D"/>
              </a:solidFill>
              <a:highlight>
                <a:srgbClr val="FFFFFF"/>
              </a:highlight>
              <a:latin typeface="Roboto"/>
              <a:ea typeface="Roboto"/>
              <a:cs typeface="Roboto"/>
              <a:sym typeface="Roboto"/>
            </a:endParaRPr>
          </a:p>
          <a:p>
            <a:pPr indent="-228600" lvl="0" marL="0" rtl="0" algn="l">
              <a:spcBef>
                <a:spcPts val="0"/>
              </a:spcBef>
              <a:spcAft>
                <a:spcPts val="0"/>
              </a:spcAft>
              <a:buClr>
                <a:srgbClr val="0D0D0D"/>
              </a:buClr>
              <a:buSzPct val="100000"/>
              <a:buFont typeface="Roboto"/>
              <a:buNone/>
            </a:pPr>
            <a:r>
              <a:rPr lang="en" sz="1200">
                <a:solidFill>
                  <a:srgbClr val="0D0D0D"/>
                </a:solidFill>
                <a:highlight>
                  <a:srgbClr val="FFFFFF"/>
                </a:highlight>
                <a:latin typeface="Roboto"/>
                <a:ea typeface="Roboto"/>
                <a:cs typeface="Roboto"/>
                <a:sym typeface="Roboto"/>
              </a:rPr>
              <a:t>Statelessness: The stateless nature of REST simplifies server implementation and enhances reliability, as servers do not need to maintain client state between requests.</a:t>
            </a:r>
            <a:endParaRPr/>
          </a:p>
        </p:txBody>
      </p:sp>
      <p:sp>
        <p:nvSpPr>
          <p:cNvPr id="125" name="Google Shape;125;p19"/>
          <p:cNvSpPr txBox="1"/>
          <p:nvPr/>
        </p:nvSpPr>
        <p:spPr>
          <a:xfrm>
            <a:off x="4764900" y="1853850"/>
            <a:ext cx="4271400" cy="26043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0D0D0D"/>
              </a:buClr>
              <a:buSzPts val="1400"/>
              <a:buFont typeface="Roboto"/>
              <a:buNone/>
            </a:pPr>
            <a:r>
              <a:rPr b="1" lang="en">
                <a:solidFill>
                  <a:srgbClr val="0D0D0D"/>
                </a:solidFill>
                <a:highlight>
                  <a:srgbClr val="FFFFFF"/>
                </a:highlight>
                <a:latin typeface="Roboto"/>
                <a:ea typeface="Roboto"/>
                <a:cs typeface="Roboto"/>
                <a:sym typeface="Roboto"/>
              </a:rPr>
              <a:t>Cons of REST</a:t>
            </a:r>
            <a:endParaRPr b="1">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t/>
            </a:r>
            <a:endParaRPr b="1">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000"/>
              <a:buFont typeface="Roboto"/>
              <a:buNone/>
            </a:pPr>
            <a:r>
              <a:rPr lang="en" sz="1000">
                <a:solidFill>
                  <a:srgbClr val="0D0D0D"/>
                </a:solidFill>
                <a:highlight>
                  <a:srgbClr val="FFFFFF"/>
                </a:highlight>
                <a:latin typeface="Roboto"/>
                <a:ea typeface="Roboto"/>
                <a:cs typeface="Roboto"/>
                <a:sym typeface="Roboto"/>
              </a:rPr>
              <a:t>Overhead: RESTful APIs may introduce additional overhead due to HTTP headers and verbosity, especially for small, frequently accessed resources.</a:t>
            </a:r>
            <a:endParaRPr sz="1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000"/>
              <a:buFont typeface="Roboto"/>
              <a:buNone/>
            </a:pPr>
            <a:r>
              <a:t/>
            </a:r>
            <a:endParaRPr sz="1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000"/>
              <a:buFont typeface="Roboto"/>
              <a:buNone/>
            </a:pPr>
            <a:r>
              <a:rPr lang="en" sz="1000">
                <a:solidFill>
                  <a:srgbClr val="0D0D0D"/>
                </a:solidFill>
                <a:highlight>
                  <a:srgbClr val="FFFFFF"/>
                </a:highlight>
                <a:latin typeface="Roboto"/>
                <a:ea typeface="Roboto"/>
                <a:cs typeface="Roboto"/>
                <a:sym typeface="Roboto"/>
              </a:rPr>
              <a:t>Complexity for Complex Operations: REST may not be ideal for complex operations that require multiple steps or transactions, as it lacks built-in support for transactions.</a:t>
            </a:r>
            <a:endParaRPr sz="1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000"/>
              <a:buFont typeface="Roboto"/>
              <a:buNone/>
            </a:pPr>
            <a:r>
              <a:t/>
            </a:r>
            <a:endParaRPr sz="1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000"/>
              <a:buFont typeface="Roboto"/>
              <a:buNone/>
            </a:pPr>
            <a:r>
              <a:rPr lang="en" sz="1000">
                <a:solidFill>
                  <a:srgbClr val="0D0D0D"/>
                </a:solidFill>
                <a:highlight>
                  <a:srgbClr val="FFFFFF"/>
                </a:highlight>
                <a:latin typeface="Roboto"/>
                <a:ea typeface="Roboto"/>
                <a:cs typeface="Roboto"/>
                <a:sym typeface="Roboto"/>
              </a:rPr>
              <a:t>Lack of Standardization: While REST follows common principles, there may be variations in implementation, leading to inconsistencies in API design and behavior.</a:t>
            </a:r>
            <a:endParaRPr sz="10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Swagger</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Official documentation: </a:t>
            </a:r>
            <a:r>
              <a:rPr lang="en" u="sng">
                <a:solidFill>
                  <a:schemeClr val="hlink"/>
                </a:solidFill>
                <a:hlinkClick r:id="rId3"/>
              </a:rPr>
              <a:t>https://swagger.io/</a:t>
            </a:r>
            <a:br>
              <a:rPr lang="en"/>
            </a:br>
            <a:r>
              <a:rPr lang="en"/>
              <a:t>Demo: https://petstore.swagger.io/</a:t>
            </a:r>
            <a:endParaRPr/>
          </a:p>
        </p:txBody>
      </p:sp>
      <p:pic>
        <p:nvPicPr>
          <p:cNvPr id="132" name="Google Shape;132;p20"/>
          <p:cNvPicPr preferRelativeResize="0"/>
          <p:nvPr/>
        </p:nvPicPr>
        <p:blipFill>
          <a:blip r:embed="rId4">
            <a:alphaModFix/>
          </a:blip>
          <a:stretch>
            <a:fillRect/>
          </a:stretch>
        </p:blipFill>
        <p:spPr>
          <a:xfrm>
            <a:off x="7074525" y="735250"/>
            <a:ext cx="1343625" cy="134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add swagger</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SpringDoc </a:t>
            </a:r>
            <a:endParaRPr/>
          </a:p>
          <a:p>
            <a:pPr indent="0" lvl="0" marL="0" rtl="0" algn="l">
              <a:spcBef>
                <a:spcPts val="1200"/>
              </a:spcBef>
              <a:spcAft>
                <a:spcPts val="0"/>
              </a:spcAft>
              <a:buNone/>
            </a:pPr>
            <a:r>
              <a:rPr lang="en"/>
              <a:t>implementation("org.springdoc:springdoc-openapi-starter-webmvc-ui:2.3.0")</a:t>
            </a:r>
            <a:br>
              <a:rPr lang="en"/>
            </a:br>
            <a:r>
              <a:rPr lang="en"/>
              <a:t>https://springdoc.org/</a:t>
            </a:r>
            <a:endParaRPr/>
          </a:p>
          <a:p>
            <a:pPr indent="0" lvl="0" marL="0" rtl="0" algn="l">
              <a:spcBef>
                <a:spcPts val="1200"/>
              </a:spcBef>
              <a:spcAft>
                <a:spcPts val="0"/>
              </a:spcAft>
              <a:buNone/>
            </a:pPr>
            <a:r>
              <a:rPr lang="en"/>
              <a:t>Spring Fox</a:t>
            </a:r>
            <a:endParaRPr/>
          </a:p>
          <a:p>
            <a:pPr indent="0" lvl="0" marL="0" rtl="0" algn="l">
              <a:spcBef>
                <a:spcPts val="1200"/>
              </a:spcBef>
              <a:spcAft>
                <a:spcPts val="0"/>
              </a:spcAft>
              <a:buNone/>
            </a:pPr>
            <a:r>
              <a:rPr lang="en"/>
              <a:t>Don’t do it)</a:t>
            </a:r>
            <a:endParaRPr/>
          </a:p>
          <a:p>
            <a:pPr indent="0" lvl="0" marL="0" rtl="0" algn="l">
              <a:spcBef>
                <a:spcPts val="1200"/>
              </a:spcBef>
              <a:spcAft>
                <a:spcPts val="1200"/>
              </a:spcAft>
              <a:buNone/>
            </a:pP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