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3875" y="1859977"/>
            <a:ext cx="5666763" cy="5681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Collections. Generics.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Framework structure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25" y="1304074"/>
            <a:ext cx="8458148" cy="29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E101A"/>
                </a:solidFill>
                <a:highlight>
                  <a:schemeClr val="dk1"/>
                </a:highlight>
              </a:rPr>
              <a:t>List </a:t>
            </a:r>
            <a:endParaRPr>
              <a:solidFill>
                <a:srgbClr val="0E101A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8652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ArrayList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600"/>
              <a:buChar char="-"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Resizable array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-"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Ordered 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-"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Allow duplicates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-"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Read of element constant time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Char char="-"/>
            </a:pPr>
            <a:r>
              <a:rPr lang="en" sz="1600">
                <a:solidFill>
                  <a:srgbClr val="0E101A"/>
                </a:solidFill>
                <a:highlight>
                  <a:schemeClr val="dk1"/>
                </a:highlight>
              </a:rPr>
              <a:t>Adding or removing is slower </a:t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0E101A"/>
              </a:solidFill>
              <a:highlight>
                <a:schemeClr val="dk1"/>
              </a:highlight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642500" y="1299375"/>
            <a:ext cx="3865200" cy="3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LinkedList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Doubly linked list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Ordered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Allow duplicates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Faster adding or removal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  <a:t>Accessing is slower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78800" y="110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Set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0" y="683225"/>
            <a:ext cx="303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HashSet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Only unique items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Not support order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Store element in hash table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Adding and checking is element in collection is constant time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Hash Function Dependencies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5964900" y="683225"/>
            <a:ext cx="303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TreeSet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Only unique items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Sorted elements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Fast searching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Slow insertion/deletion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Object must implement comparable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800"/>
              <a:buChar char="-"/>
            </a:pPr>
            <a:r>
              <a:rPr lang="en">
                <a:solidFill>
                  <a:srgbClr val="0E101A"/>
                </a:solidFill>
                <a:highlight>
                  <a:srgbClr val="00FF00"/>
                </a:highlight>
              </a:rPr>
              <a:t>Hash Function Dependencies</a:t>
            </a:r>
            <a:endParaRPr>
              <a:solidFill>
                <a:srgbClr val="0E101A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Main methods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29715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add(index, 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replace(index,element)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get(index)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remove(index)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isEmpty()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removeIf(Predicate)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forEach(Consumer)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sort(Comparator)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283200" y="1152475"/>
            <a:ext cx="29715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isEmpty()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contains(element)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removeIf(Predicate)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-"/>
            </a:pPr>
            <a:r>
              <a:rPr lang="en">
                <a:solidFill>
                  <a:srgbClr val="4A86E8"/>
                </a:solidFill>
              </a:rPr>
              <a:t>forEach(Consumer)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10225" y="1152475"/>
            <a:ext cx="29715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Map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get(key)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containsKey(key)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containsValue(key)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remove(key)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replace(key, value)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put(key, value)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keySet()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values()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clear()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entrySet()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HashMap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Key/pair collection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is unique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support order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 access for elements (by key)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function dependencies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 null key and null value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250" y="261075"/>
            <a:ext cx="6526024" cy="4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451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Iterable and Iterator in Java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you implement an Iterable, you are making that “loopable” and an Iterator helps to make it “loopable ”by providing helper methods such as hasNext() and next()</a:t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773272" y="2467605"/>
            <a:ext cx="4984200" cy="120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75132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Iterator&lt;E&gt; {</a:t>
            </a:r>
            <a:b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hasNext();</a:t>
            </a:r>
            <a:b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E next();</a:t>
            </a:r>
            <a:b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remove();</a:t>
            </a:r>
            <a:endParaRPr b="0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75132"/>
              <a:buFont typeface="Arial"/>
              <a:buNone/>
            </a:pPr>
            <a:r>
              <a:rPr b="1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forEachRemaining(Consumer&lt;? </a:t>
            </a:r>
            <a:r>
              <a:rPr b="1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E&gt; action);</a:t>
            </a:r>
            <a:b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3884775" y="3753450"/>
            <a:ext cx="49842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interface </a:t>
            </a: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Iterable&lt;T&gt; {</a:t>
            </a:r>
            <a:b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Iterator iterator();</a:t>
            </a:r>
            <a:endParaRPr b="0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void </a:t>
            </a: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forEach(Consumer&lt;? </a:t>
            </a:r>
            <a:r>
              <a:rPr b="1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super </a:t>
            </a: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T&gt; action)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Spliterator&lt;T&gt; spliterator()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i="0" sz="11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ctrTitle"/>
          </p:nvPr>
        </p:nvSpPr>
        <p:spPr>
          <a:xfrm>
            <a:off x="286350" y="194225"/>
            <a:ext cx="85713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Generics &lt;&gt;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 b="3823" l="757" r="768" t="13064"/>
          <a:stretch/>
        </p:blipFill>
        <p:spPr>
          <a:xfrm>
            <a:off x="1604050" y="1333375"/>
            <a:ext cx="1999025" cy="35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2775" y="1333375"/>
            <a:ext cx="3831875" cy="27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170600" y="3294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Generics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777" y="1250199"/>
            <a:ext cx="6229351" cy="29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1044225" y="429682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cast and use instanceOf operator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158975"/>
            <a:ext cx="85206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Plan overview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27050" y="1022975"/>
            <a:ext cx="8520600" cy="1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>
                <a:solidFill>
                  <a:schemeClr val="dk1"/>
                </a:solidFill>
              </a:rPr>
              <a:t>equals() and hashCode()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>
                <a:solidFill>
                  <a:schemeClr val="dk1"/>
                </a:solidFill>
              </a:rPr>
              <a:t>collections frameworks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>
                <a:solidFill>
                  <a:schemeClr val="dk1"/>
                </a:solidFill>
              </a:rPr>
              <a:t>generics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950" y="207963"/>
            <a:ext cx="6303450" cy="47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2448400" y="571525"/>
            <a:ext cx="1841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ArrayList&lt;String&gt;</a:t>
            </a:r>
            <a:endParaRPr b="1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573900" y="747925"/>
            <a:ext cx="7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 b="1" i="0" sz="1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766325" y="1559275"/>
            <a:ext cx="150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8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You come to the wrong door!</a:t>
            </a:r>
            <a:endParaRPr b="0" i="0" sz="900" u="none" cap="none" strike="noStrike">
              <a:solidFill>
                <a:srgbClr val="00008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75" y="152400"/>
            <a:ext cx="64609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950" y="360200"/>
            <a:ext cx="4133370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720" y="152400"/>
            <a:ext cx="4482881" cy="42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 rotWithShape="1">
          <a:blip r:embed="rId5">
            <a:alphaModFix/>
          </a:blip>
          <a:srcRect b="25137" l="0" r="23188" t="0"/>
          <a:stretch/>
        </p:blipFill>
        <p:spPr>
          <a:xfrm>
            <a:off x="265275" y="2356550"/>
            <a:ext cx="4133375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850" y="4007550"/>
            <a:ext cx="3407048" cy="9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50" y="1281275"/>
            <a:ext cx="7129726" cy="2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ctrTitle"/>
          </p:nvPr>
        </p:nvSpPr>
        <p:spPr>
          <a:xfrm>
            <a:off x="311708" y="490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Using wildcard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22400"/>
            <a:ext cx="8520598" cy="243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4100" y="1093600"/>
            <a:ext cx="4904075" cy="30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0" y="1093600"/>
            <a:ext cx="4274051" cy="29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620900" y="324575"/>
            <a:ext cx="40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Unbound wildcard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747875" y="451550"/>
            <a:ext cx="40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 bound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0" y="928550"/>
            <a:ext cx="4645399" cy="39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0" l="0" r="9123" t="0"/>
          <a:stretch/>
        </p:blipFill>
        <p:spPr>
          <a:xfrm>
            <a:off x="4289775" y="928550"/>
            <a:ext cx="4804826" cy="391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507900" y="395125"/>
            <a:ext cx="406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bound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450" y="911625"/>
            <a:ext cx="5363670" cy="39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987775" y="874900"/>
            <a:ext cx="539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convention for generic parameters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670275" y="1580450"/>
            <a:ext cx="5136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for an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for a map key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for a map value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for a number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for a generic data type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S, U, V, and so forth for multiple generic types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/>
        </p:nvSpPr>
        <p:spPr>
          <a:xfrm>
            <a:off x="225075" y="51174"/>
            <a:ext cx="8784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 comparable</a:t>
            </a:r>
            <a:endParaRPr b="0" i="0" sz="69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1140154" y="940977"/>
            <a:ext cx="68637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Comparable&lt;T&gt; {</a:t>
            </a:r>
            <a:b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compareTo(T o);</a:t>
            </a:r>
            <a:b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909891" y="1848631"/>
            <a:ext cx="7324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returned when the current object is equal to the argument to compareTo().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number less than zero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returned when the current object is smaller than the argument to compareTo().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number greater than zero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returned when the current object is larger than the argument to compareTo()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8" y="2224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equals() and hashCode()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11807" t="0"/>
          <a:stretch/>
        </p:blipFill>
        <p:spPr>
          <a:xfrm>
            <a:off x="539750" y="1500500"/>
            <a:ext cx="8064502" cy="237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5"/>
          <p:cNvCxnSpPr/>
          <p:nvPr/>
        </p:nvCxnSpPr>
        <p:spPr>
          <a:xfrm flipH="1" rot="10800000">
            <a:off x="2899825" y="2568300"/>
            <a:ext cx="9666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2819400" y="3447425"/>
            <a:ext cx="9666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1072450" y="4113400"/>
            <a:ext cx="66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https://docs.oracle.com/javase/8/docs/api/java/lang/Object.html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/>
        </p:nvSpPr>
        <p:spPr>
          <a:xfrm>
            <a:off x="366200" y="211650"/>
            <a:ext cx="833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Comparator</a:t>
            </a:r>
            <a:endParaRPr b="0" i="0" sz="693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955774" y="1568475"/>
            <a:ext cx="651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332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Comparator&lt;T&gt; {</a:t>
            </a:r>
            <a:br>
              <a:rPr b="0" i="0" lang="en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int compare(T o1, T o2);</a:t>
            </a:r>
            <a:br>
              <a:rPr b="0" i="0" lang="en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1165775" y="2925309"/>
            <a:ext cx="6096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Zero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returned when the arguments of compare() methods are equal.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number less than zero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returned when the first argument is smaller than the second argument to compare()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b="0" i="1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number greater than zero 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returned when the first argument is greater than the second argument to compare()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34469" t="0"/>
          <a:stretch/>
        </p:blipFill>
        <p:spPr>
          <a:xfrm>
            <a:off x="582825" y="737800"/>
            <a:ext cx="3488227" cy="373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4625" y="737800"/>
            <a:ext cx="4768150" cy="37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8" y="3424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how to determine whether objects are equal?</a:t>
            </a:r>
            <a:endParaRPr sz="32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1239575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for primitives (primitive not object) we can use ‘==’</a:t>
            </a:r>
            <a:endParaRPr>
              <a:solidFill>
                <a:schemeClr val="dk1"/>
              </a:solidFill>
            </a:endParaRPr>
          </a:p>
          <a:p>
            <a:pPr indent="-393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for object a.equals()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800" y="2215475"/>
            <a:ext cx="3735129" cy="26232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 rot="-2003212">
            <a:off x="2631494" y="3195515"/>
            <a:ext cx="990570" cy="400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66075" y="3774750"/>
            <a:ext cx="300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method for class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implements the most discriminating possible equivalence relation on objects; that is, for any non-null reference values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this method returns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if and only if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refer to the same object (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has the value 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1050" u="none" cap="none" strike="noStrike">
                <a:solidFill>
                  <a:srgbClr val="474747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6075" y="2015100"/>
            <a:ext cx="2736151" cy="30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1338350"/>
            <a:ext cx="8520600" cy="2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1. It’s reflexive. For any non-null reference value x, x.equals(x) should return true.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2. It’s symmetric. For any non-null reference values x and y, x.equals(y) should return true if and only if y.equals(x) returns true.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3. It’s transitive. For any non-null reference values x, y, and z, if x.equals(y) returns true and y.equals(z) returns true, then x.equals(z) should return true.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4. It’s consistent. For any non-null reference values x and y, multiple invocations of x.equals(y) consistently return true or consistently return false, provided no information used in equals comparisons on the objects is modified.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</a:rPr>
              <a:t>5. For any non-null reference value x, x.equals(null) should return false.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51550" y="465675"/>
            <a:ext cx="503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for overriding equals()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hashCode()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46975" y="1832250"/>
            <a:ext cx="85206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3332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A </a:t>
            </a:r>
            <a:r>
              <a:rPr b="1" lang="en" sz="2500">
                <a:solidFill>
                  <a:schemeClr val="dk1"/>
                </a:solidFill>
              </a:rPr>
              <a:t>hash function</a:t>
            </a:r>
            <a:r>
              <a:rPr lang="en" sz="2500">
                <a:solidFill>
                  <a:schemeClr val="dk1"/>
                </a:solidFill>
              </a:rPr>
              <a:t> is any function that can be used to map data of arbitrary size to data of fixed size. The values returned by a hash function are called </a:t>
            </a:r>
            <a:r>
              <a:rPr b="1" lang="en" sz="2500">
                <a:solidFill>
                  <a:schemeClr val="dk1"/>
                </a:solidFill>
              </a:rPr>
              <a:t>hash values</a:t>
            </a:r>
            <a:r>
              <a:rPr lang="en" sz="2500">
                <a:solidFill>
                  <a:schemeClr val="dk1"/>
                </a:solidFill>
              </a:rPr>
              <a:t>, </a:t>
            </a:r>
            <a:r>
              <a:rPr b="1" lang="en" sz="2500">
                <a:solidFill>
                  <a:schemeClr val="dk1"/>
                </a:solidFill>
              </a:rPr>
              <a:t>hash codes</a:t>
            </a:r>
            <a:r>
              <a:rPr lang="en" sz="2500">
                <a:solidFill>
                  <a:schemeClr val="dk1"/>
                </a:solidFill>
              </a:rPr>
              <a:t>, </a:t>
            </a:r>
            <a:r>
              <a:rPr b="1" lang="en" sz="2500">
                <a:solidFill>
                  <a:schemeClr val="dk1"/>
                </a:solidFill>
              </a:rPr>
              <a:t>hash sums</a:t>
            </a:r>
            <a:r>
              <a:rPr lang="en" sz="2500">
                <a:solidFill>
                  <a:schemeClr val="dk1"/>
                </a:solidFill>
              </a:rPr>
              <a:t>, or simply </a:t>
            </a:r>
            <a:r>
              <a:rPr b="1" lang="en" sz="2500">
                <a:solidFill>
                  <a:schemeClr val="dk1"/>
                </a:solidFill>
              </a:rPr>
              <a:t>hashes</a:t>
            </a:r>
            <a:r>
              <a:rPr lang="en" sz="25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13332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Method hashCode() returns a hash-code value for an object, which is used to efficiently store and retrieve values in collection classes that use hashing algorithms, such as HashMap.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33"/>
              <a:buFont typeface="Arial"/>
              <a:buNone/>
            </a:pPr>
            <a:br>
              <a:rPr lang="en" sz="8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hashCode contracts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1923950"/>
            <a:ext cx="85206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internal consistency: the value of hashCode() may only change if a property that is in equals() changes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equals consistency: objects that are equal to each other must return the same hashCode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>
                <a:solidFill>
                  <a:schemeClr val="dk1"/>
                </a:solidFill>
              </a:rPr>
              <a:t>collisions: unequal objects may have the same hashCode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22934" l="1099" r="4159" t="21761"/>
          <a:stretch/>
        </p:blipFill>
        <p:spPr>
          <a:xfrm>
            <a:off x="3370875" y="1462450"/>
            <a:ext cx="3279200" cy="27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317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Collections</a:t>
            </a:r>
            <a:endParaRPr sz="3220"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0" y="1486675"/>
            <a:ext cx="4002700" cy="26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6766275" y="2208900"/>
            <a:ext cx="2323951" cy="9321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int[ ]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