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5ADAF7-32BB-4C55-8725-31A96DE00675}">
  <a:tblStyle styleId="{195ADAF7-32BB-4C55-8725-31A96DE0067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 b="off" i="off"/>
    </a:band2H>
    <a:band1V>
      <a:tcTxStyle b="off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 b="off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7b7af005e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7b7af005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7b7af005e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7b7af005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7ba10e223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7ba10e22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7ba10e223_0_1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7ba10e22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7b7af005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2a7b7af005e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8448c52e7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8448c52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a8448c52e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2a8448c52e7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7b7af005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2a7b7af005e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7b7af005e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7b7af005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700677" y="1786259"/>
            <a:ext cx="7742646" cy="6362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</a:rPr>
              <a:t>Reflection API, Annotations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400"/>
              <a:t>Fields</a:t>
            </a:r>
            <a:endParaRPr sz="240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000"/>
              <a:t>includes all the public fields up the entire class hierarchy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311700" y="1725175"/>
            <a:ext cx="5645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ru-RU" sz="12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ru-RU" sz="12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"Fields"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Field[] fields = clazz.getFields();</a:t>
            </a:r>
            <a:endParaRPr b="1"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(Field field : fields) {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ru-RU" sz="12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.println(field);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11700" y="3924325"/>
            <a:ext cx="478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Fields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Process finished with exit code 0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Update field using reflection</a:t>
            </a:r>
            <a:endParaRPr sz="2400"/>
          </a:p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311700" y="1017725"/>
            <a:ext cx="8640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App app = 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App(</a:t>
            </a:r>
            <a:r>
              <a:rPr lang="ru-RU" sz="12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2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"App name"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2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"App description"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ru-RU" sz="12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.println(app); // App{id=1, name='App name', description='App description'}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Class&lt;App&gt; clazz = App.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Field nameField = clazz.getDeclaredField(</a:t>
            </a:r>
            <a:r>
              <a:rPr b="1" lang="ru-RU" sz="12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nameField.set(app, </a:t>
            </a:r>
            <a:r>
              <a:rPr b="1" lang="ru-RU" sz="12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"Updated app name"</a:t>
            </a: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ru-RU" sz="12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.println(app);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192300" y="3462625"/>
            <a:ext cx="8640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Exception in thread "main" java.lang.IllegalAccessException: class ua.ck.geekhub.reflection.ModifyFieldDemo cannot access a member of class ua.ck.geekhub.reflection.App with modifiers "private"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M</a:t>
            </a:r>
            <a:r>
              <a:rPr lang="ru-RU" sz="2400"/>
              <a:t>ake field accessible</a:t>
            </a:r>
            <a:endParaRPr sz="2400"/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311700" y="1017725"/>
            <a:ext cx="8160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App app = 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App(</a:t>
            </a:r>
            <a:r>
              <a:rPr lang="ru-RU" sz="12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2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"App name"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2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"App description"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ru-RU" sz="12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.println(app); // App{id=1, name='App name', description='App description'}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Class&lt;App&gt; clazz = App.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Field nameField = clazz.getDeclaredField(</a:t>
            </a:r>
            <a:r>
              <a:rPr b="1" lang="ru-RU" sz="12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nameField.setAccessible(</a:t>
            </a:r>
            <a:r>
              <a:rPr b="1"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nameField.set(app, </a:t>
            </a:r>
            <a:r>
              <a:rPr lang="ru-RU" sz="12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"Updated app name"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ru-RU" sz="12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.println(app); // App{id=1, name='Updated app name', description='App description'}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400"/>
              <a:t>Declared methods</a:t>
            </a:r>
            <a:endParaRPr sz="2400"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000"/>
              <a:t>includes public, protected, default (package) access, and private methods, but excluding inherited methods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311700" y="1913575"/>
            <a:ext cx="6302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Class&lt;App&gt; clazz = App.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Method[] declaredMethods = clazz.getDeclaredMethods();</a:t>
            </a:r>
            <a:endParaRPr b="1"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(Method method : declaredMethods) {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ru-RU" sz="12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.println(method);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311700" y="3668275"/>
            <a:ext cx="8199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java.lang.String ua.ck.geekhub.reflection.App.getName()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java.lang.String ua.ck.geekhub.reflection.App.</a:t>
            </a: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int ua.ck.geekhub.reflection.App.</a:t>
            </a: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400"/>
              <a:t>Methods</a:t>
            </a:r>
            <a:endParaRPr sz="2400"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017725"/>
            <a:ext cx="8520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000"/>
              <a:t>includes all the public methods up the entire class hierarchy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11700" y="1554725"/>
            <a:ext cx="6574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Class&lt;App&gt; clazz = App.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Method[] methods = clazz.getMethods();</a:t>
            </a:r>
            <a:endParaRPr b="1"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(Method method : methods) {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ru-RU" sz="12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.println(method);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292200" y="3388800"/>
            <a:ext cx="8559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java.lang.String ua.ck.geekhub.reflection.App.getName()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boolean ua.ck.geekhub.reflection.App.equals(java.lang.Object)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final native void java.lang.Object.wait(long) throws java.lang.InterruptedException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final native java.lang.Class java.lang.Object.getClass()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final native void java.lang.Object.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notifyAll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400"/>
              <a:t>M</a:t>
            </a:r>
            <a:r>
              <a:rPr lang="ru-RU" sz="2400"/>
              <a:t>ethod invocation</a:t>
            </a:r>
            <a:endParaRPr sz="2400"/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311700" y="1017725"/>
            <a:ext cx="83679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Class&lt;App&gt; clazz = App.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App app = 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App(</a:t>
            </a:r>
            <a:r>
              <a:rPr lang="ru-RU" sz="12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2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2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ru-RU" sz="12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.println(app.getName()); </a:t>
            </a:r>
            <a:r>
              <a:rPr lang="ru-RU" sz="12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Name</a:t>
            </a:r>
            <a:endParaRPr sz="12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Method setter = clazz.getDeclaredMethod(</a:t>
            </a:r>
            <a:r>
              <a:rPr lang="ru-RU" sz="12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"setName"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String.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setter.invoke(app, </a:t>
            </a:r>
            <a:r>
              <a:rPr b="1" lang="ru-RU" sz="12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"Updated app name"</a:t>
            </a: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ru-RU" sz="12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.println(app.getName()); </a:t>
            </a:r>
            <a:r>
              <a:rPr lang="ru-RU" sz="12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Updated app name</a:t>
            </a:r>
            <a:endParaRPr sz="12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(NoSuchMethodException | IllegalAccessException | InvocationTargetException e) {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ru-RU" sz="12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ru-RU" sz="12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"Error: " 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+ e.getMessage());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2420"/>
              <a:t>Reflection API use cases</a:t>
            </a:r>
            <a:endParaRPr sz="2420"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27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-RU" sz="1400"/>
              <a:t>Object-Relational Mapping (ORM)</a:t>
            </a:r>
            <a:r>
              <a:rPr lang="ru-RU" sz="1400"/>
              <a:t>: In ORM frameworks like Hibernate, reflection is used to map database tables to Java objects, allowing fields in a class to be automatically linked to database columns.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-RU" sz="1400"/>
              <a:t>Dependency Injection and Frameworks</a:t>
            </a:r>
            <a:r>
              <a:rPr lang="ru-RU" sz="1400"/>
              <a:t>: Many dependency injection frameworks (e.g., Spring) rely on reflection to scan classes, discover annotations, and automatically wire dependencies at runtime.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-RU" sz="1400"/>
              <a:t>Serialization and Deserialization</a:t>
            </a:r>
            <a:r>
              <a:rPr lang="ru-RU" sz="1400"/>
              <a:t>: inspect object states and convert them to formats like JSON or XML, and vice versa.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-RU" sz="1400"/>
              <a:t>Test frameworks</a:t>
            </a:r>
            <a:r>
              <a:rPr lang="ru-RU" sz="1400"/>
              <a:t>: Reflection is often used in testing frameworks like JUnit, enabling the framework to run tests without explicitly calling each method.</a:t>
            </a:r>
            <a:endParaRPr sz="1400"/>
          </a:p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C</a:t>
            </a:r>
            <a:r>
              <a:rPr lang="ru-RU"/>
              <a:t>oncerns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Performance overhead — reflective operations have slower performance than their non-reflective counterparts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Decreased maintainability of code — code that relies heavily on reflection tends to be less readable than non-reflective code</a:t>
            </a:r>
            <a:endParaRPr/>
          </a:p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400"/>
              <a:t>Annotations</a:t>
            </a:r>
            <a:endParaRPr sz="2400"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1"/>
              <a:buNone/>
            </a:pPr>
            <a:r>
              <a:rPr lang="ru-RU" sz="2000">
                <a:solidFill>
                  <a:srgbClr val="CF7300"/>
                </a:solidFill>
                <a:latin typeface="Courier New"/>
                <a:ea typeface="Courier New"/>
                <a:cs typeface="Courier New"/>
                <a:sym typeface="Courier New"/>
              </a:rPr>
              <a:t>@Deprecated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1"/>
              <a:buNone/>
            </a:pPr>
            <a:r>
              <a:rPr lang="ru-RU" sz="2000">
                <a:solidFill>
                  <a:srgbClr val="CF73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1"/>
              <a:buNone/>
            </a:pPr>
            <a:r>
              <a:rPr lang="ru-RU" sz="2000">
                <a:solidFill>
                  <a:srgbClr val="CF7300"/>
                </a:solidFill>
                <a:latin typeface="Courier New"/>
                <a:ea typeface="Courier New"/>
                <a:cs typeface="Courier New"/>
                <a:sym typeface="Courier New"/>
              </a:rPr>
              <a:t>@SuppressWarnings</a:t>
            </a:r>
            <a:endParaRPr sz="2000">
              <a:solidFill>
                <a:srgbClr val="CF7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1"/>
              <a:buNone/>
            </a:pPr>
            <a:r>
              <a:rPr lang="ru-RU" sz="2000">
                <a:solidFill>
                  <a:srgbClr val="CF7300"/>
                </a:solidFill>
                <a:latin typeface="Courier New"/>
                <a:ea typeface="Courier New"/>
                <a:cs typeface="Courier New"/>
                <a:sym typeface="Courier New"/>
              </a:rPr>
              <a:t>@FunctionalInterface</a:t>
            </a:r>
            <a:endParaRPr sz="2000">
              <a:solidFill>
                <a:srgbClr val="CF7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1"/>
              <a:buNone/>
            </a:pPr>
            <a:r>
              <a:rPr lang="ru-RU" sz="2000">
                <a:solidFill>
                  <a:srgbClr val="CF7300"/>
                </a:solidFill>
                <a:latin typeface="Courier New"/>
                <a:ea typeface="Courier New"/>
                <a:cs typeface="Courier New"/>
                <a:sym typeface="Courier New"/>
              </a:rPr>
              <a:t>@NonNull</a:t>
            </a:r>
            <a:endParaRPr sz="2000">
              <a:solidFill>
                <a:srgbClr val="CF7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1"/>
              <a:buNone/>
            </a:pPr>
            <a:r>
              <a:rPr lang="ru-RU" sz="2000">
                <a:solidFill>
                  <a:srgbClr val="CF7300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  <a:endParaRPr sz="2000">
              <a:solidFill>
                <a:srgbClr val="CF7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1"/>
              <a:buNone/>
            </a:pPr>
            <a:r>
              <a:rPr lang="ru-RU" sz="2000">
                <a:solidFill>
                  <a:srgbClr val="CF73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2000">
              <a:solidFill>
                <a:srgbClr val="CF73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400"/>
              <a:t>RetentionPolicy</a:t>
            </a:r>
            <a:endParaRPr sz="2400"/>
          </a:p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2" name="Google Shape;202;p33"/>
          <p:cNvGraphicFramePr/>
          <p:nvPr/>
        </p:nvGraphicFramePr>
        <p:xfrm>
          <a:off x="1524000" y="15796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{195ADAF7-32BB-4C55-8725-31A96DE00675}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Retention Policy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RetentionPolicy.RUNTIME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ru-RU" sz="1400" u="none" cap="none" strike="noStrike">
                          <a:solidFill>
                            <a:schemeClr val="dk1"/>
                          </a:solidFill>
                        </a:rPr>
                        <a:t>Signals to the Java compiler and JVM that the annotation should be available via reflection at runtime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RetentionPolicy.CLASS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ru-RU" sz="1400" u="none" cap="none" strike="noStrike">
                          <a:solidFill>
                            <a:schemeClr val="dk1"/>
                          </a:solidFill>
                        </a:rPr>
                        <a:t>Annotation is stored in the .class file, but not available at runtime. This is the default retention policy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RetentionPolicy.SOURCE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ru-RU" sz="1400" u="none" cap="none" strike="noStrike">
                          <a:solidFill>
                            <a:schemeClr val="dk1"/>
                          </a:solidFill>
                        </a:rPr>
                        <a:t>Annotation is only available in the source code, and not in the .class files and not a runtime. If you create your own annotations for use with build tools that scan the code, you can use this retention policy.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400"/>
              <a:t>Reflection API</a:t>
            </a:r>
            <a:endParaRPr sz="240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887400" y="1017725"/>
            <a:ext cx="73692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Java Reflection is a feature that allows you to inspect and manipulate classes, interfaces, fields, and methods at runtime, regardless of their visibility level (public, protected, private). This is a part of the </a:t>
            </a:r>
            <a:r>
              <a:rPr i="1" lang="ru-RU" sz="2000"/>
              <a:t>java.lang.reflect</a:t>
            </a:r>
            <a:r>
              <a:rPr lang="ru-RU" sz="2000"/>
              <a:t> package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/>
              <a:t>Key aspects: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Class Inspection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Field Access and Modification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Annotation Processing</a:t>
            </a:r>
            <a:endParaRPr sz="2000"/>
          </a:p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400"/>
              <a:t>ElementType</a:t>
            </a:r>
            <a:endParaRPr sz="2400"/>
          </a:p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413" y="1017725"/>
            <a:ext cx="6295176" cy="31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400"/>
              <a:t>Example</a:t>
            </a:r>
            <a:endParaRPr sz="2400"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1152475"/>
            <a:ext cx="8520600" cy="21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B3AE60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@Target</a:t>
            </a:r>
            <a:r>
              <a:rPr lang="ru-RU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(value = ElementType.</a:t>
            </a:r>
            <a:r>
              <a:rPr i="1" lang="ru-RU" sz="10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ru-RU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B3AE60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@Retention</a:t>
            </a:r>
            <a:r>
              <a:rPr lang="ru-RU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(value = RetentionPolicy.</a:t>
            </a:r>
            <a:r>
              <a:rPr i="1" lang="ru-RU" sz="10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RUNTIME</a:t>
            </a:r>
            <a:r>
              <a:rPr lang="ru-RU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ru-RU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ru-RU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ru-RU" sz="1000">
                <a:solidFill>
                  <a:srgbClr val="B3AE60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Version </a:t>
            </a:r>
            <a:r>
              <a:rPr lang="ru-RU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ru-RU" sz="10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ru-RU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ru-RU" sz="10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ru-RU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String </a:t>
            </a:r>
            <a:r>
              <a:rPr lang="ru-RU" sz="10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ru-RU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-RU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default </a:t>
            </a:r>
            <a:r>
              <a:rPr lang="ru-RU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ru-RU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8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400"/>
              <a:t>Annotation u</a:t>
            </a:r>
            <a:r>
              <a:rPr lang="ru-RU" sz="2400"/>
              <a:t>sage</a:t>
            </a:r>
            <a:endParaRPr sz="2400"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017725"/>
            <a:ext cx="8520600" cy="3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9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ApiClass {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100">
                <a:solidFill>
                  <a:srgbClr val="B3AE60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@Version </a:t>
            </a:r>
            <a:r>
              <a:rPr lang="ru-RU" sz="11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required attributes are missed</a:t>
            </a:r>
            <a:endParaRPr sz="11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ru-RU" sz="11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api0</a:t>
            </a: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100">
                <a:solidFill>
                  <a:srgbClr val="B3AE60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@Version</a:t>
            </a: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(min = </a:t>
            </a:r>
            <a:r>
              <a:rPr lang="ru-RU" sz="1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max = </a:t>
            </a:r>
            <a:r>
              <a:rPr lang="ru-RU" sz="1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ru-RU" sz="11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api1</a:t>
            </a: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100">
                <a:solidFill>
                  <a:srgbClr val="B3AE60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@Version</a:t>
            </a: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(min = </a:t>
            </a:r>
            <a:r>
              <a:rPr lang="ru-RU" sz="1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max = </a:t>
            </a:r>
            <a:r>
              <a:rPr lang="ru-RU" sz="1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description = </a:t>
            </a:r>
            <a:r>
              <a:rPr lang="ru-RU" sz="11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"Some description"</a:t>
            </a: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ru-RU" sz="11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api2</a:t>
            </a: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B3AE60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@Version </a:t>
            </a:r>
            <a:r>
              <a:rPr lang="ru-RU" sz="11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wrong target element type</a:t>
            </a:r>
            <a:endParaRPr sz="11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ApiClass2 {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400"/>
              <a:t>Class annotations usage</a:t>
            </a:r>
            <a:endParaRPr sz="2400"/>
          </a:p>
        </p:txBody>
      </p:sp>
      <p:sp>
        <p:nvSpPr>
          <p:cNvPr id="229" name="Google Shape;22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250" y="1331200"/>
            <a:ext cx="7325499" cy="31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400"/>
              <a:t>Method annotations usage</a:t>
            </a:r>
            <a:endParaRPr sz="2400"/>
          </a:p>
        </p:txBody>
      </p:sp>
      <p:sp>
        <p:nvSpPr>
          <p:cNvPr id="236" name="Google Shape;23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175" y="1017725"/>
            <a:ext cx="6765651" cy="344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Post Scriptum: </a:t>
            </a:r>
            <a:r>
              <a:rPr lang="ru-RU"/>
              <a:t>Java ClassLoader</a:t>
            </a:r>
            <a:endParaRPr/>
          </a:p>
        </p:txBody>
      </p:sp>
      <p:sp>
        <p:nvSpPr>
          <p:cNvPr id="243" name="Google Shape;24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638" y="2662925"/>
            <a:ext cx="5784724" cy="20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/>
          <p:nvPr/>
        </p:nvSpPr>
        <p:spPr>
          <a:xfrm>
            <a:off x="311700" y="1017725"/>
            <a:ext cx="8229600" cy="1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b="1" lang="ru-RU" sz="1300">
                <a:solidFill>
                  <a:schemeClr val="lt2"/>
                </a:solidFill>
              </a:rPr>
              <a:t>Bootstrap Class Loader</a:t>
            </a:r>
            <a:r>
              <a:rPr lang="ru-RU" sz="1300">
                <a:solidFill>
                  <a:schemeClr val="lt2"/>
                </a:solidFill>
              </a:rPr>
              <a:t> — It loads JDK internal classes. It loads rt.jar and other core classes for example java.lang.* package classes.</a:t>
            </a:r>
            <a:endParaRPr sz="1300"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300"/>
              <a:buChar char="●"/>
            </a:pPr>
            <a:r>
              <a:rPr b="1" lang="ru-RU" sz="1300">
                <a:solidFill>
                  <a:srgbClr val="ADADAD"/>
                </a:solidFill>
              </a:rPr>
              <a:t>Extensions Class Loader</a:t>
            </a:r>
            <a:r>
              <a:rPr lang="ru-RU" sz="1300">
                <a:solidFill>
                  <a:srgbClr val="ADADAD"/>
                </a:solidFill>
              </a:rPr>
              <a:t> — It loads classes from the JDK extensions directory, usually $JAVA_HOME/lib/ext directory.</a:t>
            </a:r>
            <a:endParaRPr sz="1300">
              <a:solidFill>
                <a:srgbClr val="ADADA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b="1" lang="ru-RU" sz="1300">
                <a:solidFill>
                  <a:schemeClr val="lt2"/>
                </a:solidFill>
              </a:rPr>
              <a:t>System Class Loader</a:t>
            </a:r>
            <a:r>
              <a:rPr lang="ru-RU" sz="1300">
                <a:solidFill>
                  <a:schemeClr val="lt2"/>
                </a:solidFill>
              </a:rPr>
              <a:t> — This classloader loads classes from the current classpath. We can set classpath while invoking a program using -cp or -classpath command line option.</a:t>
            </a:r>
            <a:endParaRPr sz="1300"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ru-RU" sz="1300">
                <a:solidFill>
                  <a:schemeClr val="lt2"/>
                </a:solidFill>
              </a:rPr>
              <a:t>…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/>
              <a:t>Homework</a:t>
            </a:r>
            <a:endParaRPr/>
          </a:p>
        </p:txBody>
      </p:sp>
      <p:sp>
        <p:nvSpPr>
          <p:cNvPr id="251" name="Google Shape;25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400"/>
              <a:t>java.lang.Class</a:t>
            </a:r>
            <a:endParaRPr sz="24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get the metadata of a class at runtime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examine and change the runtime behavior of a class</a:t>
            </a:r>
            <a:endParaRPr/>
          </a:p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400"/>
              <a:t>Class obtaining</a:t>
            </a:r>
            <a:endParaRPr sz="24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017725"/>
            <a:ext cx="85206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ru-RU"/>
              <a:t>forName() method of Class class</a:t>
            </a:r>
            <a:endParaRPr b="1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Class&lt;? 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App&gt;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clazz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= Class.</a:t>
            </a:r>
            <a:r>
              <a:rPr i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forName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2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"ua.ck.geekhub.reflection.App"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-RU" sz="1800"/>
              <a:t>getClass() method of Object class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Class&lt;? 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App&gt; </a:t>
            </a: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clazz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= appInstance.getClass();</a:t>
            </a:r>
            <a:endParaRPr sz="1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-RU" sz="1800"/>
              <a:t>the .class syntax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Class&lt;? 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App&gt; </a:t>
            </a: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clazz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= App.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-RU" sz="1800"/>
              <a:t>By classloader</a:t>
            </a:r>
            <a:endParaRPr b="1" sz="1800"/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09200" y="386575"/>
            <a:ext cx="31713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400"/>
              <a:t>O</a:t>
            </a:r>
            <a:r>
              <a:rPr lang="ru-RU" sz="2400"/>
              <a:t>btaining information about a clas</a:t>
            </a:r>
            <a:r>
              <a:rPr lang="ru-RU" sz="2400"/>
              <a:t>s</a:t>
            </a:r>
            <a:endParaRPr sz="2400"/>
          </a:p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09200" y="4445650"/>
            <a:ext cx="22290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400"/>
              <a:t>and more…</a:t>
            </a:r>
            <a:endParaRPr sz="24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800" y="172550"/>
            <a:ext cx="4102659" cy="4798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Constructors</a:t>
            </a:r>
            <a:endParaRPr sz="240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017725"/>
            <a:ext cx="6310200" cy="3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Class&lt;App&gt; clazz = App.</a:t>
            </a:r>
            <a:r>
              <a:rPr lang="ru-RU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ru-RU" sz="1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ru-RU" sz="11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"Constructors:"</a:t>
            </a: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Constructor&lt;?&gt;[] constructors = clazz.getConstructors();</a:t>
            </a:r>
            <a:endParaRPr b="1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(Constructor&lt;?&gt; constructor : constructors) {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ru-RU" sz="1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.println(constructor);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ru-RU" sz="1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ru-RU" sz="11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"Declared constructors:"</a:t>
            </a: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Constructor&lt;?&gt;[] declaredConstructors = clazz.getDeclaredConstructors();</a:t>
            </a:r>
            <a:endParaRPr b="1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(Constructor&lt;?&gt; declaredConstructor : declaredConstructors) {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ru-RU" sz="1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.println(declaredConstructor);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/>
          </a:p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400"/>
              <a:t>Class instantiation</a:t>
            </a:r>
            <a:endParaRPr sz="2400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017725"/>
            <a:ext cx="81609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Class&lt;App&gt; clazz = App.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App app = clazz.getConstructor().newInstance(); </a:t>
            </a:r>
            <a:r>
              <a:rPr b="1" lang="ru-RU" sz="12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//requires no-args constructor</a:t>
            </a:r>
            <a:endParaRPr b="1" sz="12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ru-RU" sz="12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.println(app.getName());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(InstantiationException | IllegalAccessException | NoSuchMethodException | InvocationTargetException e) {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ru-RU" sz="12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ru-RU" sz="12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"Can not instantiate App by reflection"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400"/>
              <a:t>Class instantiation</a:t>
            </a:r>
            <a:endParaRPr sz="2400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017725"/>
            <a:ext cx="762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9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Class&lt;?&gt;[] argTypes = {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String.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String.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Class&lt;App&gt; clazz = App.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Constructor&lt;App&gt; constructor = clazz.getConstructor(argTypes);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App app = constructor.newInstance(</a:t>
            </a:r>
            <a:r>
              <a:rPr b="1" lang="ru-RU" sz="12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-RU" sz="12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-RU" sz="12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"Some App desc"</a:t>
            </a: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ru-RU" sz="12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.println(app); </a:t>
            </a:r>
            <a:r>
              <a:rPr lang="ru-RU" sz="12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//App{id=1, name=‘App’, description=‘Some App desc’}</a:t>
            </a:r>
            <a:endParaRPr sz="12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(Exception e) {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ru-RU" sz="12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ru-RU" sz="12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"Error: " 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+ e.getMessage());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2400"/>
              <a:t>Declared fields</a:t>
            </a:r>
            <a:endParaRPr sz="2400"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000"/>
              <a:t>includes public, protected, default (package) access, and private fields, but excludes inherited fields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311700" y="2241950"/>
            <a:ext cx="6446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Class&lt;App&gt; clazz = App.</a:t>
            </a: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ru-RU" sz="12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ru-RU" sz="12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"Declared fields:"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Field[] declaredFields =</a:t>
            </a: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studentClass</a:t>
            </a:r>
            <a:r>
              <a:rPr b="1"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.getDeclaredFields();</a:t>
            </a:r>
            <a:endParaRPr b="1"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(Field declaredField : declaredFields) {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ru-RU" sz="12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.println(declaredField);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311700" y="3739825"/>
            <a:ext cx="803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Declared fields: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private int ua.ck.geekhub.reflection.App.id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private java.lang.String ua.ck.geekhub.reflection.App.name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private java.lang.String ua.ck.geekhub.reflection.App.description</a:t>
            </a:r>
            <a:endParaRPr sz="12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