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1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23" autoAdjust="0"/>
  </p:normalViewPr>
  <p:slideViewPr>
    <p:cSldViewPr snapToGrid="0">
      <p:cViewPr varScale="1">
        <p:scale>
          <a:sx n="153" d="100"/>
          <a:sy n="153" d="100"/>
        </p:scale>
        <p:origin x="13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3B9FB-3495-4939-BD76-7F0D9D7D32B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B874B-A473-4B36-B711-1F4E2AA2CAB3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Become a true programmer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763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97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21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3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altLang="ru-RU" dirty="0" err="1"/>
              <a:t>An</a:t>
            </a:r>
            <a:r>
              <a:rPr lang="ru-RU" altLang="ru-RU" dirty="0"/>
              <a:t> </a:t>
            </a:r>
            <a:r>
              <a:rPr lang="ru-RU" altLang="ru-RU" dirty="0" err="1"/>
              <a:t>identifier</a:t>
            </a:r>
            <a:r>
              <a:rPr lang="ru-RU" altLang="ru-RU" dirty="0"/>
              <a:t> </a:t>
            </a:r>
            <a:r>
              <a:rPr lang="ru-RU" altLang="ru-RU" dirty="0" err="1"/>
              <a:t>is</a:t>
            </a:r>
            <a:r>
              <a:rPr lang="ru-RU" altLang="ru-RU" dirty="0"/>
              <a:t> a </a:t>
            </a:r>
            <a:r>
              <a:rPr lang="ru-RU" altLang="ru-RU" dirty="0" err="1"/>
              <a:t>sequence</a:t>
            </a:r>
            <a:r>
              <a:rPr lang="ru-RU" altLang="ru-RU" dirty="0"/>
              <a:t> of </a:t>
            </a:r>
            <a:r>
              <a:rPr lang="ru-RU" altLang="ru-RU" dirty="0" err="1"/>
              <a:t>one</a:t>
            </a:r>
            <a:r>
              <a:rPr lang="ru-RU" altLang="ru-RU" dirty="0"/>
              <a:t> </a:t>
            </a:r>
            <a:r>
              <a:rPr lang="ru-RU" altLang="ru-RU" dirty="0" err="1"/>
              <a:t>or</a:t>
            </a:r>
            <a:r>
              <a:rPr lang="ru-RU" altLang="ru-RU" dirty="0"/>
              <a:t> </a:t>
            </a:r>
            <a:r>
              <a:rPr lang="ru-RU" altLang="ru-RU" dirty="0" err="1"/>
              <a:t>more</a:t>
            </a:r>
            <a:r>
              <a:rPr lang="ru-RU" altLang="ru-RU" dirty="0"/>
              <a:t> </a:t>
            </a:r>
            <a:r>
              <a:rPr lang="ru-RU" altLang="ru-RU" dirty="0" err="1"/>
              <a:t>characters</a:t>
            </a: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/>
              <a:t>Packages, classes, fields, variables, methods, arguments…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altLang="ru-RU" dirty="0"/>
              <a:t>The </a:t>
            </a:r>
            <a:r>
              <a:rPr lang="ru-RU" altLang="ru-RU" dirty="0" err="1"/>
              <a:t>first</a:t>
            </a:r>
            <a:r>
              <a:rPr lang="ru-RU" altLang="ru-RU" dirty="0"/>
              <a:t> </a:t>
            </a:r>
            <a:r>
              <a:rPr lang="ru-RU" altLang="ru-RU" dirty="0" err="1"/>
              <a:t>character</a:t>
            </a:r>
            <a:r>
              <a:rPr lang="ru-RU" altLang="ru-RU" dirty="0"/>
              <a:t> </a:t>
            </a:r>
            <a:r>
              <a:rPr lang="en-US" altLang="ru-RU" dirty="0"/>
              <a:t>must </a:t>
            </a:r>
            <a:r>
              <a:rPr lang="ru-RU" altLang="ru-RU" dirty="0" err="1"/>
              <a:t>be</a:t>
            </a:r>
            <a:r>
              <a:rPr lang="ru-RU" altLang="ru-RU" dirty="0"/>
              <a:t> a </a:t>
            </a:r>
            <a:r>
              <a:rPr lang="ru-RU" altLang="ru-RU" b="1" dirty="0" err="1"/>
              <a:t>letter</a:t>
            </a:r>
            <a:r>
              <a:rPr lang="ru-RU" altLang="ru-RU" b="1" dirty="0"/>
              <a:t>, $, _</a:t>
            </a:r>
            <a:endParaRPr lang="en-US" altLang="ru-RU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/>
              <a:t>S</a:t>
            </a:r>
            <a:r>
              <a:rPr lang="ru-RU" altLang="ru-RU" dirty="0" err="1"/>
              <a:t>ubsequent</a:t>
            </a:r>
            <a:r>
              <a:rPr lang="ru-RU" altLang="ru-RU" dirty="0"/>
              <a:t> </a:t>
            </a:r>
            <a:r>
              <a:rPr lang="ru-RU" altLang="ru-RU" dirty="0" err="1"/>
              <a:t>character</a:t>
            </a:r>
            <a:r>
              <a:rPr lang="ru-RU" altLang="ru-RU" dirty="0"/>
              <a:t> in the </a:t>
            </a:r>
            <a:r>
              <a:rPr lang="ru-RU" altLang="ru-RU" dirty="0" err="1"/>
              <a:t>sequence</a:t>
            </a:r>
            <a:r>
              <a:rPr lang="ru-RU" altLang="ru-RU" dirty="0"/>
              <a:t> </a:t>
            </a:r>
            <a:r>
              <a:rPr lang="en-US" altLang="ru-RU" dirty="0"/>
              <a:t>must </a:t>
            </a:r>
            <a:r>
              <a:rPr lang="ru-RU" altLang="ru-RU" dirty="0" err="1"/>
              <a:t>be</a:t>
            </a:r>
            <a:r>
              <a:rPr lang="ru-RU" altLang="ru-RU" dirty="0"/>
              <a:t> </a:t>
            </a:r>
            <a:r>
              <a:rPr lang="ru-RU" altLang="ru-RU" b="1" dirty="0" err="1"/>
              <a:t>letter</a:t>
            </a:r>
            <a:r>
              <a:rPr lang="ru-RU" altLang="ru-RU" b="1" dirty="0"/>
              <a:t>, </a:t>
            </a:r>
            <a:r>
              <a:rPr lang="ru-RU" altLang="ru-RU" b="1" dirty="0" err="1"/>
              <a:t>digit</a:t>
            </a:r>
            <a:r>
              <a:rPr lang="ru-RU" altLang="ru-RU" b="1" dirty="0"/>
              <a:t>, $, _</a:t>
            </a:r>
            <a:endParaRPr lang="en-US" altLang="ru-RU" dirty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56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78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063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95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2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suffix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764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06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84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014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39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String, Animal, Object, Integer, arrays, collections,…</a:t>
            </a:r>
            <a:endParaRPr lang="en-US" altLang="ru-RU" u="sng" dirty="0">
              <a:solidFill>
                <a:srgbClr val="3F7F5F"/>
              </a:solidFill>
              <a:latin typeface="Monaco" pitchFamily="-8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209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ru-RU" u="sng" dirty="0">
              <a:solidFill>
                <a:srgbClr val="3F7F5F"/>
              </a:solidFill>
              <a:latin typeface="Monaco" pitchFamily="-8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15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01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553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757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63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638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139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0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JVM</a:t>
            </a:r>
            <a:r>
              <a:rPr lang="en-US" baseline="0" dirty="0"/>
              <a:t> - </a:t>
            </a:r>
            <a:r>
              <a:rPr lang="uk-UA" sz="1200" dirty="0"/>
              <a:t>The JVM </a:t>
            </a:r>
            <a:r>
              <a:rPr lang="uk-UA" sz="1200" dirty="0" err="1"/>
              <a:t>doesn't</a:t>
            </a:r>
            <a:r>
              <a:rPr lang="uk-UA" sz="1200" dirty="0"/>
              <a:t> </a:t>
            </a:r>
            <a:r>
              <a:rPr lang="uk-UA" sz="1200" dirty="0" err="1"/>
              <a:t>understand</a:t>
            </a:r>
            <a:r>
              <a:rPr lang="uk-UA" sz="1200" dirty="0"/>
              <a:t> Java </a:t>
            </a:r>
            <a:r>
              <a:rPr lang="uk-UA" sz="1200" dirty="0" err="1"/>
              <a:t>source</a:t>
            </a:r>
            <a:r>
              <a:rPr lang="uk-UA" sz="1200" dirty="0"/>
              <a:t> </a:t>
            </a:r>
            <a:r>
              <a:rPr lang="uk-UA" sz="1200" dirty="0" err="1"/>
              <a:t>code</a:t>
            </a:r>
            <a:r>
              <a:rPr lang="uk-UA" sz="1200" dirty="0"/>
              <a:t>, </a:t>
            </a:r>
            <a:r>
              <a:rPr lang="uk-UA" sz="1200" dirty="0" err="1"/>
              <a:t>that's</a:t>
            </a:r>
            <a:r>
              <a:rPr lang="uk-UA" sz="1200" dirty="0"/>
              <a:t> </a:t>
            </a:r>
            <a:r>
              <a:rPr lang="uk-UA" sz="1200" dirty="0" err="1"/>
              <a:t>why</a:t>
            </a:r>
            <a:r>
              <a:rPr lang="uk-UA" sz="1200" dirty="0"/>
              <a:t> you </a:t>
            </a:r>
            <a:r>
              <a:rPr lang="uk-UA" sz="1200" dirty="0" err="1"/>
              <a:t>compile</a:t>
            </a:r>
            <a:r>
              <a:rPr lang="uk-UA" sz="1200" dirty="0"/>
              <a:t> </a:t>
            </a:r>
            <a:r>
              <a:rPr lang="uk-UA" sz="1200" dirty="0" err="1"/>
              <a:t>your</a:t>
            </a:r>
            <a:r>
              <a:rPr lang="uk-UA" sz="1200" dirty="0"/>
              <a:t> *.</a:t>
            </a:r>
            <a:r>
              <a:rPr lang="uk-UA" sz="1200" dirty="0" err="1"/>
              <a:t>java</a:t>
            </a:r>
            <a:r>
              <a:rPr lang="uk-UA" sz="1200" dirty="0"/>
              <a:t> </a:t>
            </a:r>
            <a:r>
              <a:rPr lang="uk-UA" sz="1200" dirty="0" err="1"/>
              <a:t>files</a:t>
            </a:r>
            <a:r>
              <a:rPr lang="uk-UA" sz="1200" dirty="0"/>
              <a:t> </a:t>
            </a:r>
            <a:r>
              <a:rPr lang="uk-UA" sz="1200" dirty="0" err="1"/>
              <a:t>to</a:t>
            </a:r>
            <a:r>
              <a:rPr lang="uk-UA" sz="1200" dirty="0"/>
              <a:t> </a:t>
            </a:r>
            <a:r>
              <a:rPr lang="uk-UA" sz="1200" dirty="0" err="1"/>
              <a:t>obtain</a:t>
            </a:r>
            <a:r>
              <a:rPr lang="uk-UA" sz="1200" dirty="0"/>
              <a:t> *.</a:t>
            </a:r>
            <a:r>
              <a:rPr lang="uk-UA" sz="1200" dirty="0" err="1"/>
              <a:t>class</a:t>
            </a:r>
            <a:r>
              <a:rPr lang="uk-UA" sz="1200" dirty="0"/>
              <a:t> </a:t>
            </a:r>
            <a:r>
              <a:rPr lang="uk-UA" sz="1200" dirty="0" err="1"/>
              <a:t>files</a:t>
            </a:r>
            <a:r>
              <a:rPr lang="uk-UA" sz="1200" dirty="0"/>
              <a:t> that </a:t>
            </a:r>
            <a:r>
              <a:rPr lang="uk-UA" sz="1200" dirty="0" err="1"/>
              <a:t>contain</a:t>
            </a:r>
            <a:r>
              <a:rPr lang="uk-UA" sz="1200" dirty="0"/>
              <a:t> the </a:t>
            </a:r>
            <a:r>
              <a:rPr lang="uk-UA" sz="1200" dirty="0" err="1"/>
              <a:t>bytecodes</a:t>
            </a:r>
            <a:r>
              <a:rPr lang="uk-UA" sz="1200" dirty="0"/>
              <a:t> </a:t>
            </a:r>
            <a:r>
              <a:rPr lang="uk-UA" sz="1200" dirty="0" err="1"/>
              <a:t>understandable</a:t>
            </a:r>
            <a:r>
              <a:rPr lang="uk-UA" sz="1200" dirty="0"/>
              <a:t> </a:t>
            </a:r>
            <a:r>
              <a:rPr lang="uk-UA" sz="1200" dirty="0" err="1"/>
              <a:t>by</a:t>
            </a:r>
            <a:r>
              <a:rPr lang="uk-UA" sz="1200" dirty="0"/>
              <a:t> the JVM. </a:t>
            </a:r>
            <a:r>
              <a:rPr lang="uk-UA" sz="1200" dirty="0" err="1"/>
              <a:t>It's</a:t>
            </a:r>
            <a:r>
              <a:rPr lang="uk-UA" sz="1200" dirty="0"/>
              <a:t> </a:t>
            </a:r>
            <a:r>
              <a:rPr lang="uk-UA" sz="1200" dirty="0" err="1"/>
              <a:t>also</a:t>
            </a:r>
            <a:r>
              <a:rPr lang="uk-UA" sz="1200" dirty="0"/>
              <a:t> the </a:t>
            </a:r>
            <a:r>
              <a:rPr lang="uk-UA" sz="1200" dirty="0" err="1"/>
              <a:t>entity</a:t>
            </a:r>
            <a:r>
              <a:rPr lang="uk-UA" sz="1200" dirty="0"/>
              <a:t> that </a:t>
            </a:r>
            <a:r>
              <a:rPr lang="uk-UA" sz="1200" dirty="0" err="1"/>
              <a:t>allows</a:t>
            </a:r>
            <a:r>
              <a:rPr lang="uk-UA" sz="1200" dirty="0"/>
              <a:t> Java </a:t>
            </a:r>
            <a:r>
              <a:rPr lang="uk-UA" sz="1200" dirty="0" err="1"/>
              <a:t>to</a:t>
            </a:r>
            <a:r>
              <a:rPr lang="uk-UA" sz="1200" dirty="0"/>
              <a:t> </a:t>
            </a:r>
            <a:r>
              <a:rPr lang="uk-UA" sz="1200" dirty="0" err="1"/>
              <a:t>be</a:t>
            </a:r>
            <a:r>
              <a:rPr lang="uk-UA" sz="1200" dirty="0"/>
              <a:t> a "</a:t>
            </a:r>
            <a:r>
              <a:rPr lang="uk-UA" sz="1200" dirty="0" err="1"/>
              <a:t>portable</a:t>
            </a:r>
            <a:r>
              <a:rPr lang="uk-UA" sz="1200" dirty="0"/>
              <a:t> </a:t>
            </a:r>
            <a:r>
              <a:rPr lang="uk-UA" sz="1200" dirty="0" err="1"/>
              <a:t>language</a:t>
            </a:r>
            <a:r>
              <a:rPr lang="uk-UA" sz="1200" dirty="0"/>
              <a:t>" (</a:t>
            </a:r>
            <a:r>
              <a:rPr lang="uk-UA" sz="1200" i="1" dirty="0" err="1"/>
              <a:t>write</a:t>
            </a:r>
            <a:r>
              <a:rPr lang="uk-UA" sz="1200" i="1" dirty="0"/>
              <a:t> </a:t>
            </a:r>
            <a:r>
              <a:rPr lang="uk-UA" sz="1200" i="1" dirty="0" err="1"/>
              <a:t>once</a:t>
            </a:r>
            <a:r>
              <a:rPr lang="uk-UA" sz="1200" i="1" dirty="0"/>
              <a:t>, </a:t>
            </a:r>
            <a:r>
              <a:rPr lang="uk-UA" sz="1200" i="1" dirty="0" err="1"/>
              <a:t>run</a:t>
            </a:r>
            <a:r>
              <a:rPr lang="uk-UA" sz="1200" i="1" dirty="0"/>
              <a:t> </a:t>
            </a:r>
            <a:r>
              <a:rPr lang="uk-UA" sz="1200" i="1" dirty="0" err="1"/>
              <a:t>anywhere</a:t>
            </a:r>
            <a:r>
              <a:rPr lang="uk-UA" sz="1200" dirty="0"/>
              <a:t>). </a:t>
            </a:r>
            <a:r>
              <a:rPr lang="uk-UA" sz="1200" dirty="0" err="1"/>
              <a:t>Indeed</a:t>
            </a:r>
            <a:r>
              <a:rPr lang="uk-UA" sz="1200" dirty="0"/>
              <a:t> </a:t>
            </a:r>
            <a:r>
              <a:rPr lang="uk-UA" sz="1200" dirty="0" err="1"/>
              <a:t>there</a:t>
            </a:r>
            <a:r>
              <a:rPr lang="uk-UA" sz="1200" dirty="0"/>
              <a:t> </a:t>
            </a:r>
            <a:r>
              <a:rPr lang="uk-UA" sz="1200" dirty="0" err="1"/>
              <a:t>are</a:t>
            </a:r>
            <a:r>
              <a:rPr lang="uk-UA" sz="1200" dirty="0"/>
              <a:t> </a:t>
            </a:r>
            <a:r>
              <a:rPr lang="uk-UA" sz="1200" dirty="0" err="1"/>
              <a:t>specific</a:t>
            </a:r>
            <a:r>
              <a:rPr lang="uk-UA" sz="1200" dirty="0"/>
              <a:t> </a:t>
            </a:r>
            <a:r>
              <a:rPr lang="uk-UA" sz="1200" dirty="0" err="1"/>
              <a:t>implementations</a:t>
            </a:r>
            <a:r>
              <a:rPr lang="uk-UA" sz="1200" dirty="0"/>
              <a:t> of the JVM for </a:t>
            </a:r>
            <a:r>
              <a:rPr lang="uk-UA" sz="1200" dirty="0" err="1"/>
              <a:t>different</a:t>
            </a:r>
            <a:r>
              <a:rPr lang="uk-UA" sz="1200" dirty="0"/>
              <a:t> </a:t>
            </a:r>
            <a:r>
              <a:rPr lang="uk-UA" sz="1200" dirty="0" err="1"/>
              <a:t>systems</a:t>
            </a:r>
            <a:r>
              <a:rPr lang="uk-UA" sz="1200" dirty="0"/>
              <a:t>, the </a:t>
            </a:r>
            <a:r>
              <a:rPr lang="uk-UA" sz="1200" dirty="0" err="1"/>
              <a:t>aim</a:t>
            </a:r>
            <a:r>
              <a:rPr lang="uk-UA" sz="1200" dirty="0"/>
              <a:t> </a:t>
            </a:r>
            <a:r>
              <a:rPr lang="uk-UA" sz="1200" dirty="0" err="1"/>
              <a:t>is</a:t>
            </a:r>
            <a:r>
              <a:rPr lang="uk-UA" sz="1200" dirty="0"/>
              <a:t> that </a:t>
            </a:r>
            <a:r>
              <a:rPr lang="uk-UA" sz="1200" dirty="0" err="1"/>
              <a:t>with</a:t>
            </a:r>
            <a:r>
              <a:rPr lang="uk-UA" sz="1200" dirty="0"/>
              <a:t> the </a:t>
            </a:r>
            <a:r>
              <a:rPr lang="uk-UA" sz="1200" dirty="0" err="1"/>
              <a:t>same</a:t>
            </a:r>
            <a:r>
              <a:rPr lang="uk-UA" sz="1200" dirty="0"/>
              <a:t> </a:t>
            </a:r>
            <a:r>
              <a:rPr lang="uk-UA" sz="1200" dirty="0" err="1"/>
              <a:t>bytecodes</a:t>
            </a:r>
            <a:r>
              <a:rPr lang="uk-UA" sz="1200" dirty="0"/>
              <a:t> </a:t>
            </a:r>
            <a:r>
              <a:rPr lang="uk-UA" sz="1200" dirty="0" err="1"/>
              <a:t>they</a:t>
            </a:r>
            <a:r>
              <a:rPr lang="uk-UA" sz="1200" dirty="0"/>
              <a:t> all </a:t>
            </a:r>
            <a:r>
              <a:rPr lang="uk-UA" sz="1200" dirty="0" err="1"/>
              <a:t>give</a:t>
            </a:r>
            <a:r>
              <a:rPr lang="uk-UA" sz="1200" dirty="0"/>
              <a:t> the </a:t>
            </a:r>
            <a:r>
              <a:rPr lang="uk-UA" sz="1200" dirty="0" err="1"/>
              <a:t>same</a:t>
            </a:r>
            <a:r>
              <a:rPr lang="uk-UA" sz="1200" dirty="0"/>
              <a:t> </a:t>
            </a:r>
            <a:r>
              <a:rPr lang="uk-UA" sz="1200" dirty="0" err="1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669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3593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190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118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102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680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287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20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137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222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45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uk-UA" i="1" dirty="0" err="1"/>
              <a:t>ervlets</a:t>
            </a:r>
            <a:r>
              <a:rPr lang="en-US" i="1" dirty="0"/>
              <a:t> - </a:t>
            </a:r>
            <a:r>
              <a:rPr lang="uk-UA" dirty="0"/>
              <a:t>Java </a:t>
            </a:r>
            <a:r>
              <a:rPr lang="uk-UA" dirty="0" err="1"/>
              <a:t>programs</a:t>
            </a:r>
            <a:r>
              <a:rPr lang="uk-UA" dirty="0"/>
              <a:t> that </a:t>
            </a:r>
            <a:r>
              <a:rPr lang="uk-UA" dirty="0" err="1"/>
              <a:t>are</a:t>
            </a:r>
            <a:r>
              <a:rPr lang="uk-UA" dirty="0"/>
              <a:t> </a:t>
            </a:r>
            <a:r>
              <a:rPr lang="uk-UA" dirty="0" err="1"/>
              <a:t>similar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applets</a:t>
            </a:r>
            <a:r>
              <a:rPr lang="uk-UA" dirty="0"/>
              <a:t> </a:t>
            </a:r>
            <a:r>
              <a:rPr lang="uk-UA" dirty="0" err="1"/>
              <a:t>but</a:t>
            </a:r>
            <a:r>
              <a:rPr lang="uk-UA" dirty="0"/>
              <a:t>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a </a:t>
            </a:r>
            <a:r>
              <a:rPr lang="uk-UA" dirty="0" err="1"/>
              <a:t>server</a:t>
            </a:r>
            <a:r>
              <a:rPr lang="uk-UA" dirty="0"/>
              <a:t> </a:t>
            </a:r>
            <a:r>
              <a:rPr lang="uk-UA" dirty="0" err="1"/>
              <a:t>rather</a:t>
            </a:r>
            <a:r>
              <a:rPr lang="uk-UA" dirty="0"/>
              <a:t> </a:t>
            </a:r>
            <a:r>
              <a:rPr lang="uk-UA" dirty="0" err="1"/>
              <a:t>than</a:t>
            </a:r>
            <a:r>
              <a:rPr lang="uk-UA" dirty="0"/>
              <a:t> a </a:t>
            </a:r>
            <a:r>
              <a:rPr lang="uk-UA" dirty="0" err="1"/>
              <a:t>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96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7979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255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814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4313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06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9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5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7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04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09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8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F121-E856-45B2-8C6E-E03D14472C3D}" type="datetime1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C3D-EFFD-4B00-AF13-AAEE29ABB4F2}" type="datetime1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B7CE-7D2E-4D7A-A91C-EDD1ABE38FFD}" type="datetime1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8847-DF7B-479B-85A8-6BEDD927E99B}" type="datetime1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FBA-F849-4B29-90C9-04CA3A99CF6E}" type="datetime1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7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16BF-E90E-45B9-936A-18160831A253}" type="datetime1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C257-5A38-4742-B227-5C6D8D22E905}" type="datetime1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75F-1AAF-47E3-843C-6C1905B0DCAD}" type="datetime1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BF73-4445-4E8C-9B2A-7EA5C7405416}" type="datetime1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6E4-CED5-4522-AAB4-0BA0869DBDEC}" type="datetime1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2022-4C1A-4AA8-B502-9EFA2336A38A}" type="datetime1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AD22-7DD9-40FC-9E2C-81F56AB82C00}" type="datetime1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codeconventions-150003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oogle.github.io/styleguide/javaguide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book/en/v2" TargetMode="External"/><Relationship Id="rId13" Type="http://schemas.openxmlformats.org/officeDocument/2006/relationships/hyperlink" Target="https://www.jetbrains.com/idea/download/" TargetMode="External"/><Relationship Id="rId3" Type="http://schemas.openxmlformats.org/officeDocument/2006/relationships/hyperlink" Target="http://www.oracle.com/technetwork/java/codeconventions-150003.pdf" TargetMode="External"/><Relationship Id="rId7" Type="http://schemas.openxmlformats.org/officeDocument/2006/relationships/hyperlink" Target="https://docs.oracle.com/javase/tutorial/java/javaOO/index.html" TargetMode="External"/><Relationship Id="rId12" Type="http://schemas.openxmlformats.org/officeDocument/2006/relationships/hyperlink" Target="https://bitbucket.org/" TargetMode="External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java/nutsandbolts/index.html" TargetMode="External"/><Relationship Id="rId11" Type="http://schemas.openxmlformats.org/officeDocument/2006/relationships/hyperlink" Target="https://gitlab.com/users/sign_in#register-pane" TargetMode="External"/><Relationship Id="rId5" Type="http://schemas.openxmlformats.org/officeDocument/2006/relationships/hyperlink" Target="https://docs.oracle.com/javase/tutorial/getStarted/TOC.html" TargetMode="External"/><Relationship Id="rId15" Type="http://schemas.openxmlformats.org/officeDocument/2006/relationships/hyperlink" Target="https://www.oracle.com/technetwork/java/javase/downloads/jdk11-downloads-5066655.html" TargetMode="External"/><Relationship Id="rId10" Type="http://schemas.openxmlformats.org/officeDocument/2006/relationships/hyperlink" Target="https://www.jetbrains.com/help/idea/discover-intellij-idea.html" TargetMode="External"/><Relationship Id="rId4" Type="http://schemas.openxmlformats.org/officeDocument/2006/relationships/hyperlink" Target="https://google.github.io/styleguide/javaguide.html" TargetMode="External"/><Relationship Id="rId9" Type="http://schemas.openxmlformats.org/officeDocument/2006/relationships/hyperlink" Target="https://try.github.io/" TargetMode="External"/><Relationship Id="rId14" Type="http://schemas.openxmlformats.org/officeDocument/2006/relationships/hyperlink" Target="https://git-scm.com/download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mailto:git@gitlab.com:olexandr.kucher/geekhub8.gi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Lesson 1 - Intro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Fea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41" y="410547"/>
            <a:ext cx="8916375" cy="626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77B260-73A7-49C8-AEBC-E8D76CFFD8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651742D9-589E-466D-8145-D5572505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2" y="381855"/>
            <a:ext cx="8312604" cy="639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FF724-7990-49A7-B757-60E754A4BA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BA6BEA24-94AC-479B-A6F1-90960609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6420" y="2094637"/>
            <a:ext cx="10607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3200" dirty="0"/>
          </a:p>
        </p:txBody>
      </p:sp>
      <p:pic>
        <p:nvPicPr>
          <p:cNvPr id="4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087" y="1171934"/>
            <a:ext cx="5201877" cy="52018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081242-EF92-4776-954F-1BEA57E27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4F6121C4-9BE6-4F29-9841-74F076F9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6420" y="2094637"/>
            <a:ext cx="10607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90688"/>
            <a:ext cx="10641874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!!!"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768454"/>
            <a:ext cx="1064187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4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uk-UA" sz="2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java </a:t>
            </a:r>
            <a:r>
              <a:rPr lang="en-US" altLang="uk-UA" sz="24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uk-UA" altLang="uk-UA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Hello World!!!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48A2E2-7DA1-453E-88D2-78A083B961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B789D24-BF19-431F-8B34-C00B185D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4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4373"/>
            <a:ext cx="2558143" cy="456259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=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Code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+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Whitespaces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+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Comments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69650" y="1614373"/>
            <a:ext cx="6837619" cy="2585323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b * b -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 * c;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discriminant */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&gt;=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= (-b +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 / 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 = (-b -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 / 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5169646" y="5253633"/>
            <a:ext cx="6837619" cy="923330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,b=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,c=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D=b*b-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*a*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(D&gt;=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x1=(-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(D))/(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*a);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x2=(-b-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(D))/(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*a);}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2176" y="4470202"/>
            <a:ext cx="1792557" cy="476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defRPr/>
            </a:pPr>
            <a:r>
              <a:rPr lang="en-US" altLang="ru-RU" sz="2400" dirty="0">
                <a:solidFill>
                  <a:srgbClr val="000000"/>
                </a:solidFill>
              </a:rPr>
              <a:t>The same to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970F62-CC6F-47E1-B277-6901619939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10" name="Місце для номера слайда 9">
            <a:extLst>
              <a:ext uri="{FF2B5EF4-FFF2-40B4-BE49-F238E27FC236}">
                <a16:creationId xmlns:a16="http://schemas.microsoft.com/office/drawing/2014/main" id="{4D86350B-626F-44F0-8812-C3A1559A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5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Java Syntax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9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Static typed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Statements separated by semicolon </a:t>
            </a:r>
            <a:r>
              <a:rPr lang="en-US" b="1" dirty="0"/>
              <a:t>;</a:t>
            </a:r>
          </a:p>
          <a:p>
            <a:r>
              <a:rPr lang="en-US" dirty="0"/>
              <a:t>Wrap blocks in braces </a:t>
            </a:r>
            <a:r>
              <a:rPr lang="en-US" b="1" dirty="0"/>
              <a:t>{}</a:t>
            </a:r>
          </a:p>
          <a:p>
            <a:r>
              <a:rPr lang="en-US" dirty="0"/>
              <a:t>Spaces (4) vs </a:t>
            </a:r>
            <a:r>
              <a:rPr lang="en-US" strike="sngStrike" dirty="0"/>
              <a:t>tabulation</a:t>
            </a:r>
          </a:p>
          <a:p>
            <a:r>
              <a:rPr lang="en-US" dirty="0"/>
              <a:t>Comments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// one line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/* multiline */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/**Java doc */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AB734D-82FF-4D08-93DD-EC20515E5A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A634B7E-29EC-4C40-AE8B-04F1CBE1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68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Valid: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	Character, c, D, x1, x2, Math, 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sqrt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x,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	PI, condition, 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getWidth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getHeight,lang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stack,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	Stack, STACK_SIZE, wav2snd, _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snd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$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snd</a:t>
            </a:r>
            <a:endParaRPr lang="en-US" altLang="ru-RU" dirty="0">
              <a:solidFill>
                <a:schemeClr val="accent6"/>
              </a:solidFill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ru-RU" dirty="0"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rgbClr val="FF0000"/>
                </a:solidFill>
                <a:latin typeface="Monaco" pitchFamily="-84" charset="0"/>
              </a:rPr>
              <a:t>Invalid</a:t>
            </a:r>
            <a:r>
              <a:rPr lang="en-US" altLang="ru-RU" dirty="0">
                <a:solidFill>
                  <a:srgbClr val="FF000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rgbClr val="FF0000"/>
                </a:solidFill>
                <a:latin typeface="Monaco" pitchFamily="-84" charset="0"/>
              </a:rPr>
              <a:t>	1var, assert, class, very-bad, %</a:t>
            </a:r>
            <a:r>
              <a:rPr lang="en-US" altLang="ru-RU" dirty="0" err="1">
                <a:solidFill>
                  <a:srgbClr val="FF0000"/>
                </a:solidFill>
                <a:latin typeface="Monaco" pitchFamily="-84" charset="0"/>
              </a:rPr>
              <a:t>illegalName</a:t>
            </a:r>
            <a:endParaRPr lang="en-US" altLang="ru-RU" dirty="0">
              <a:solidFill>
                <a:srgbClr val="FF0000"/>
              </a:solidFill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ru-RU" dirty="0"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/>
              <a:t>Optimal length </a:t>
            </a:r>
            <a:r>
              <a:rPr lang="uk-UA" altLang="ru-RU" dirty="0"/>
              <a:t>8, </a:t>
            </a:r>
            <a:r>
              <a:rPr lang="en-US" altLang="ru-RU" dirty="0"/>
              <a:t>not more than </a:t>
            </a:r>
            <a:r>
              <a:rPr lang="uk-UA" altLang="ru-RU" dirty="0"/>
              <a:t>15</a:t>
            </a:r>
            <a:r>
              <a:rPr lang="en-US" altLang="ru-RU" dirty="0"/>
              <a:t> symbols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D82358-E069-45BB-86EC-C448B47F82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3E710B4-3906-4E92-B37A-86522658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1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7F0055"/>
                </a:solidFill>
                <a:latin typeface="CourierNewPS-BoldMT"/>
              </a:rPr>
              <a:t>Read and remember Code Convention!</a:t>
            </a:r>
          </a:p>
          <a:p>
            <a:pPr marL="0" indent="0" algn="ctr">
              <a:buNone/>
            </a:pPr>
            <a:endParaRPr lang="en-US" b="1" dirty="0">
              <a:solidFill>
                <a:srgbClr val="7F0055"/>
              </a:solidFill>
              <a:latin typeface="CourierNewPS-BoldMT"/>
            </a:endParaRPr>
          </a:p>
          <a:p>
            <a:r>
              <a:rPr lang="en-US" dirty="0">
                <a:hlinkClick r:id="rId3"/>
              </a:rPr>
              <a:t>By Oracle</a:t>
            </a:r>
            <a:endParaRPr lang="en-US" dirty="0"/>
          </a:p>
          <a:p>
            <a:r>
              <a:rPr lang="en-US" dirty="0">
                <a:hlinkClick r:id="rId4"/>
              </a:rPr>
              <a:t>By Google</a:t>
            </a:r>
            <a:endParaRPr lang="en-US" dirty="0"/>
          </a:p>
          <a:p>
            <a:pPr marL="0" indent="0" algn="ctr">
              <a:buNone/>
            </a:pP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497513-7171-4F03-A700-7639051DCA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2B791023-F0E5-4FD1-B7C7-C560AADC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4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42" y="1690688"/>
            <a:ext cx="9651715" cy="46434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0254E9-8199-4AFA-934A-E409D89E7F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9DDE353-D7C4-4E44-B9A0-CBA188B8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66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Characteristic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Type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Value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Types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Instance Variables (Non-Static Fields)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Variables (Static Fields)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Local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Parameters (arguments)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3C4AB6-48F5-48DA-8BB5-D453654C8F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2167C1F-49F0-4C36-8B74-C8DD0308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</a:t>
            </a:r>
            <a:endParaRPr lang="ru-UA" dirty="0"/>
          </a:p>
          <a:p>
            <a:r>
              <a:rPr lang="en-US" dirty="0"/>
              <a:t>Understand </a:t>
            </a:r>
            <a:endParaRPr lang="ru-UA" dirty="0"/>
          </a:p>
          <a:p>
            <a:r>
              <a:rPr lang="en-US" dirty="0"/>
              <a:t>Update</a:t>
            </a:r>
          </a:p>
          <a:p>
            <a:r>
              <a:rPr lang="en-US" dirty="0"/>
              <a:t>Create</a:t>
            </a:r>
          </a:p>
          <a:p>
            <a:endParaRPr lang="ru-RU" dirty="0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66" y="365125"/>
            <a:ext cx="6370008" cy="60879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A19793-C05F-4BAF-AC95-1440FED9F7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4DA7912-8855-423D-B1E9-F21B9185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</a:t>
            </a:r>
            <a:r>
              <a:rPr lang="en-US" dirty="0">
                <a:ea typeface="+mj-ea"/>
              </a:rPr>
              <a:t>atatypes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75" y="1509713"/>
            <a:ext cx="8420671" cy="51686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4AAEC5-C8C4-460E-805D-63A83FC7BF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5BD5A949-281C-4133-ABA5-F008DBF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6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59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 literal is the source code representation of a fixed value (without requiring computation)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uk-UA" sz="20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1_234_567_000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10f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en-US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uk-UA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885598-E432-4207-85D0-564AD61198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D5CB062-4789-49B6-88E2-37C8401E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Operators</a:t>
            </a:r>
            <a:endParaRPr lang="ru-RU" dirty="0"/>
          </a:p>
        </p:txBody>
      </p:sp>
      <p:pic>
        <p:nvPicPr>
          <p:cNvPr id="18435" name="Picture 3" descr="Картинки по запросу java operator preced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55" y="1410769"/>
            <a:ext cx="45529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72DB52-24BB-4C3E-920B-4F7370F660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1A3186B8-304F-441E-87DF-1C186C2F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65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printed?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690688"/>
            <a:ext cx="109918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5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108D90-78FB-4608-8165-F18260088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FAF7076-48C1-4498-9925-1DF7F8A5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3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>
                <a:ea typeface="+mj-ea"/>
              </a:rPr>
              <a:t>on-primitive datatypes</a:t>
            </a:r>
            <a:endParaRPr lang="ru-RU" dirty="0"/>
          </a:p>
        </p:txBody>
      </p:sp>
      <p:sp>
        <p:nvSpPr>
          <p:cNvPr id="6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686664"/>
            <a:ext cx="7962900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Only </a:t>
            </a:r>
            <a:r>
              <a:rPr lang="uk-UA" sz="2400" dirty="0" err="1"/>
              <a:t>objects</a:t>
            </a:r>
            <a:r>
              <a:rPr lang="uk-UA" sz="2400" dirty="0"/>
              <a:t> </a:t>
            </a:r>
            <a:r>
              <a:rPr lang="uk-UA" sz="2400" dirty="0" err="1"/>
              <a:t>can</a:t>
            </a:r>
            <a:r>
              <a:rPr lang="uk-UA" sz="2400" dirty="0"/>
              <a:t> </a:t>
            </a:r>
            <a:r>
              <a:rPr lang="uk-UA" sz="2400" dirty="0" err="1"/>
              <a:t>be</a:t>
            </a:r>
            <a:r>
              <a:rPr lang="uk-UA" sz="2400" dirty="0"/>
              <a:t> </a:t>
            </a:r>
            <a:r>
              <a:rPr lang="en-US" sz="2400" b="1" dirty="0"/>
              <a:t>null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Primitive </a:t>
            </a:r>
            <a:r>
              <a:rPr lang="uk-UA" sz="2400" dirty="0" err="1"/>
              <a:t>types</a:t>
            </a:r>
            <a:r>
              <a:rPr lang="en-US" sz="2400" dirty="0"/>
              <a:t> – can not</a:t>
            </a:r>
            <a:endParaRPr lang="uk-UA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 dog =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Dog(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Sirko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Рисунок 4"/>
          <p:cNvPicPr>
            <a:picLocks noChangeAspect="1"/>
          </p:cNvPicPr>
          <p:nvPr/>
        </p:nvPicPr>
        <p:blipFill rotWithShape="1">
          <a:blip r:embed="rId3"/>
          <a:srcRect r="-2" b="2365"/>
          <a:stretch/>
        </p:blipFill>
        <p:spPr>
          <a:xfrm>
            <a:off x="5914521" y="1543050"/>
            <a:ext cx="5289466" cy="4802777"/>
          </a:xfrm>
          <a:prstGeom prst="rect">
            <a:avLst/>
          </a:prstGeom>
          <a:effectLst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A7FF56-E3AC-4FA7-ABDC-8455AA2DBD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BCA95-0E68-446E-AE95-5349090F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3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441132"/>
            <a:ext cx="11477625" cy="54168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barking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hungry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83456A-46F1-47CA-9E6F-EA0270F23F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1A0B1F8-1821-4BE5-A6C0-A22E3E93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08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be printed?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969563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p1 =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p2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(p2.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p3 =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p4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p3;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p3 =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(p4.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EA68C0-2039-41EF-B5B8-31F6F269C4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EA6BF39-BF98-41BE-B245-5DD4502F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3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24324"/>
            <a:ext cx="100226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Indexing start from 0</a:t>
            </a:r>
            <a:br>
              <a:rPr lang="uk-UA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 = i * i;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anotherArray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Can store multiple values inside</a:t>
            </a:r>
            <a:br>
              <a:rPr lang="uk-UA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j[] = {};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k[]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= {{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cde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3F65C7-5A17-4F87-BBDA-F3ADD9D83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8" name="Місце для номера слайда 7">
            <a:extLst>
              <a:ext uri="{FF2B5EF4-FFF2-40B4-BE49-F238E27FC236}">
                <a16:creationId xmlns:a16="http://schemas.microsoft.com/office/drawing/2014/main" id="{F525095F-570A-497F-94D7-5B5750C6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8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 vs Access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modifiers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NewRomanPSMT" pitchFamily="1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public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protected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private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2500" y="1825625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Access levels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NewRomanPSMT" pitchFamily="1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public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protected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package private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private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FF4F46-E813-4366-B566-FA90F71D19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2982A62-DE20-4FC0-997E-F3AA01E1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1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Field modifiers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9538" y="1690688"/>
            <a:ext cx="112327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2800" dirty="0"/>
              <a:t> – field can be accessed without class instance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en-US" sz="2800" dirty="0"/>
              <a:t> – field can not be reassigned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public, private, protected</a:t>
            </a:r>
            <a:r>
              <a:rPr lang="en-US" sz="2800" dirty="0"/>
              <a:t> – access modifier</a:t>
            </a:r>
          </a:p>
          <a:p>
            <a:endParaRPr lang="en-US" sz="2800" dirty="0"/>
          </a:p>
          <a:p>
            <a:r>
              <a:rPr lang="en-US" altLang="ru-RU" sz="2800" b="1" dirty="0">
                <a:solidFill>
                  <a:schemeClr val="accent2">
                    <a:lumMod val="75000"/>
                  </a:schemeClr>
                </a:solidFill>
              </a:rPr>
              <a:t>transient</a:t>
            </a:r>
            <a:r>
              <a:rPr lang="en-US" altLang="ru-RU" sz="2800" dirty="0"/>
              <a:t>  - field should not be serialized or </a:t>
            </a:r>
            <a:r>
              <a:rPr lang="en-US" altLang="ru-RU" sz="2800" dirty="0" err="1"/>
              <a:t>deserialized</a:t>
            </a:r>
            <a:r>
              <a:rPr lang="en-US" altLang="ru-RU" sz="2800" dirty="0"/>
              <a:t> (static fields are non serializable by default)</a:t>
            </a:r>
            <a:endParaRPr lang="en-US" sz="2800" dirty="0"/>
          </a:p>
          <a:p>
            <a:endParaRPr lang="en-US" altLang="ru-RU" sz="2800" dirty="0"/>
          </a:p>
          <a:p>
            <a:r>
              <a:rPr lang="en-US" altLang="ru-RU" sz="2800" b="1" dirty="0">
                <a:solidFill>
                  <a:schemeClr val="accent2">
                    <a:lumMod val="75000"/>
                  </a:schemeClr>
                </a:solidFill>
              </a:rPr>
              <a:t>volatile</a:t>
            </a:r>
            <a:r>
              <a:rPr lang="en-US" altLang="ru-RU" sz="2800" dirty="0"/>
              <a:t> – signal to the thread put and get variable directly from memory</a:t>
            </a:r>
            <a:endParaRPr lang="en-US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34DB1A-B6B4-43F6-8951-6F734B048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4E40FBD7-3B3B-49B6-B368-54CB79C5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4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77" y="2065337"/>
            <a:ext cx="9820246" cy="38719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77AE77-B7F6-4CCE-8533-9DD4892BF3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CD06FC6D-940A-49D3-8300-4B416B10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2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Method modifiers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9538" y="1690688"/>
            <a:ext cx="109152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  <a:r>
              <a:rPr lang="en-US" sz="2800" dirty="0"/>
              <a:t> – can not have body, should be implemented by children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en-US" sz="2800" dirty="0"/>
              <a:t> – can not be overridden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US" sz="2800" dirty="0"/>
              <a:t> – access modifier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2800" dirty="0"/>
              <a:t> – method can be accessed without class instance</a:t>
            </a:r>
          </a:p>
          <a:p>
            <a:endParaRPr lang="en-US" sz="2800" dirty="0"/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strictfp</a:t>
            </a:r>
            <a:r>
              <a:rPr lang="en-US" sz="2800" dirty="0"/>
              <a:t> – force all JVM do operation with float numbers in the same way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F7367F-6C30-4333-B831-34DFD7D3A8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C7C62D8B-B45F-458B-8235-78AF2254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25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Class modifiers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9539" y="169068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  <a:r>
              <a:rPr lang="en-US" sz="2800" dirty="0"/>
              <a:t> – can not be instantiated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en-US" sz="2800" dirty="0"/>
              <a:t> – can not be extended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public, private</a:t>
            </a:r>
            <a:r>
              <a:rPr lang="en-US" sz="2800" dirty="0"/>
              <a:t> – access modifier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2800" dirty="0"/>
              <a:t> – can be instantiated without enclosing class</a:t>
            </a:r>
            <a:endParaRPr lang="en-US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D3BA95-0C69-4AFA-8B0E-A7EEF5F85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CA417F1-02D5-45DD-9533-D67301FA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0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if else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3614470"/>
            <a:ext cx="831532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altLang="uk-UA" sz="32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199" y="1536800"/>
            <a:ext cx="10467975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FB3478-864C-4CCA-A14F-141F9ABB60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4848DDD-C4AF-4FCB-A0FD-5B8EC9C8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33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switch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readNumber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BB4276-76EF-40D0-BB30-16990D0B0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FEFA2AC-B49D-45C0-88FB-C635C305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8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switch (What is wrong?)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altLang="uk-UA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EDE694-10D4-45AD-9A44-FD21C83414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305D2C4-63A3-4755-852E-C28864D3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loop</a:t>
            </a:r>
            <a:r>
              <a:rPr lang="en-US" b="1" dirty="0"/>
              <a:t> while “do”</a:t>
            </a:r>
            <a:endParaRPr lang="ru-RU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98357" y="38773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8A5C18-F910-4EA6-AB34-1E2CE1619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5C40E49-5315-4327-9C40-49344DDD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loop</a:t>
            </a:r>
            <a:r>
              <a:rPr lang="en-US" b="1" dirty="0"/>
              <a:t> while “do”</a:t>
            </a:r>
            <a:endParaRPr lang="ru-RU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98356" y="3877311"/>
            <a:ext cx="7864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2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F04549-0BBA-460D-BD6D-9D400B3637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B31BC4F-4AD1-4C78-A5A7-82571479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4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loop </a:t>
            </a:r>
            <a:r>
              <a:rPr lang="en-US" b="1" dirty="0"/>
              <a:t>for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199" y="1690688"/>
            <a:ext cx="9172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initialization; condition; increment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2400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352607" y="4035605"/>
            <a:ext cx="776306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AFDCF-810C-47BB-A792-55E4BACA05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00C78AF2-A53D-4E5D-BCE7-127BF9B3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2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/>
              <a:t>break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47725" y="1690688"/>
            <a:ext cx="100226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maxRetries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maxRetries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endParaRPr lang="en-US" altLang="uk-UA" sz="24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561939-0004-49B2-BD6E-ADEDB1ADBB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47CED7D-1EE4-4960-B824-16E47E2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97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/>
              <a:t>continue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90688"/>
            <a:ext cx="100226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i++)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doSomethingAnother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9002AA-A6A8-449E-9BF1-C639265DE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8C24368-5EAA-4E49-AF75-95474F57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is Java</a:t>
            </a:r>
          </a:p>
          <a:p>
            <a:r>
              <a:rPr lang="en-US" dirty="0"/>
              <a:t>Basic Java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/>
              <a:t>Datatypes</a:t>
            </a:r>
            <a:endParaRPr lang="en-US" dirty="0"/>
          </a:p>
          <a:p>
            <a:pPr lvl="1"/>
            <a:r>
              <a:rPr lang="en-US" dirty="0"/>
              <a:t>Modifiers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Structure</a:t>
            </a:r>
          </a:p>
          <a:p>
            <a:r>
              <a:rPr lang="en-US" dirty="0"/>
              <a:t>Code synchronization</a:t>
            </a:r>
          </a:p>
        </p:txBody>
      </p:sp>
      <p:pic>
        <p:nvPicPr>
          <p:cNvPr id="5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39" y="2819400"/>
            <a:ext cx="5740062" cy="38290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90CF43-7F0F-4E76-8A28-D5D81A2572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388227B-1E3D-4432-946F-63C58B41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52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/>
              <a:t>return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90688"/>
            <a:ext cx="10629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exit from method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uk-UA" altLang="uk-UA" dirty="0"/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CE1417-99A0-4475-82DD-20F11CE49A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FC4EFB9-C266-4BC0-AA51-7AA9AA1F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96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419" y="3536949"/>
            <a:ext cx="5354953" cy="314801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of classes/resources and/or sub-packages</a:t>
            </a:r>
          </a:p>
          <a:p>
            <a:pPr marL="0" indent="0">
              <a:buNone/>
            </a:pPr>
            <a:r>
              <a:rPr lang="en-US" dirty="0"/>
              <a:t>Should be declared before imports in class</a:t>
            </a:r>
          </a:p>
          <a:p>
            <a:pPr marL="0" indent="0">
              <a:buNone/>
            </a:pPr>
            <a:r>
              <a:rPr lang="en-US" dirty="0"/>
              <a:t>Only one package can be declared in class</a:t>
            </a:r>
          </a:p>
          <a:p>
            <a:pPr marL="0" indent="0">
              <a:buNone/>
            </a:pPr>
            <a:endParaRPr lang="en-US" alt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898E23-4C02-4D9F-AC36-F05834E0CC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CD2AD96-02D9-4C1A-8640-AF446176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57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2463"/>
            <a:ext cx="10515600" cy="5383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 b="1" dirty="0"/>
              <a:t>import &lt;</a:t>
            </a:r>
            <a:r>
              <a:rPr lang="en-US" altLang="ru-RU" b="1" dirty="0" err="1"/>
              <a:t>packagename</a:t>
            </a:r>
            <a:r>
              <a:rPr lang="en-US" altLang="ru-RU" b="1" dirty="0"/>
              <a:t>&gt;.&lt;</a:t>
            </a:r>
            <a:r>
              <a:rPr lang="en-US" altLang="ru-RU" b="1" dirty="0" err="1"/>
              <a:t>classname</a:t>
            </a:r>
            <a:r>
              <a:rPr lang="en-US" altLang="ru-RU" b="1" dirty="0"/>
              <a:t>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java.lang</a:t>
            </a:r>
            <a:r>
              <a:rPr lang="en-US" dirty="0"/>
              <a:t> is imported by default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1300" y="3535680"/>
            <a:ext cx="4762500" cy="1477328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Importing an Entire Package</a:t>
            </a:r>
            <a:endParaRPr lang="ru-RU" dirty="0"/>
          </a:p>
          <a:p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uk-UA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dirty="0"/>
              <a:t>….</a:t>
            </a:r>
            <a:endParaRPr lang="en-US" altLang="ru-RU" dirty="0"/>
          </a:p>
          <a:p>
            <a:endParaRPr lang="ru-RU" altLang="ru-RU" dirty="0"/>
          </a:p>
          <a:p>
            <a:pPr lvl="0"/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535680"/>
            <a:ext cx="4762500" cy="1477328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dirty="0"/>
              <a:t>Importing a Package Member</a:t>
            </a:r>
            <a:endParaRPr lang="ru-RU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4000" dirty="0">
              <a:latin typeface="Arial" panose="020B0604020202020204" pitchFamily="34" charset="0"/>
            </a:endParaRPr>
          </a:p>
          <a:p>
            <a:r>
              <a:rPr lang="ru-RU" altLang="ru-RU" dirty="0"/>
              <a:t>….</a:t>
            </a:r>
            <a:endParaRPr lang="en-US" altLang="ru-RU" dirty="0"/>
          </a:p>
          <a:p>
            <a:pPr lvl="0"/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876051-8B97-488B-8647-55B4624D7A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46A0AFF5-5EF3-4D97-83C1-7A3C212F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2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 clashes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9559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java.awt.Point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uk-UA" altLang="uk-UA" sz="2400" dirty="0">
              <a:latin typeface="Arial" panose="020B0604020202020204" pitchFamily="34" charset="0"/>
            </a:endParaRPr>
          </a:p>
          <a:p>
            <a:pPr marL="0" indent="0" algn="just">
              <a:lnSpc>
                <a:spcPct val="104000"/>
              </a:lnSpc>
              <a:buNone/>
            </a:pPr>
            <a:r>
              <a:rPr lang="en-US" altLang="ru-RU" sz="2400" dirty="0">
                <a:solidFill>
                  <a:srgbClr val="000000"/>
                </a:solidFill>
                <a:latin typeface="Monaco" pitchFamily="-84" charset="0"/>
              </a:rPr>
              <a:t>// compilation fails</a:t>
            </a:r>
          </a:p>
          <a:p>
            <a:pPr marL="0" indent="0" algn="just">
              <a:lnSpc>
                <a:spcPct val="104000"/>
              </a:lnSpc>
              <a:buNone/>
            </a:pPr>
            <a:endParaRPr lang="en-US" altLang="ru-RU" sz="2400" dirty="0">
              <a:solidFill>
                <a:srgbClr val="000000"/>
              </a:solidFill>
              <a:latin typeface="Monaco" pitchFamily="-8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688655-7DF8-4767-81B2-538D4B6E0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92B7306-6D70-42E6-A0D6-26B34274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6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order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955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latin typeface="+mn-ea"/>
                <a:cs typeface="+mn-ea"/>
              </a:rPr>
            </a:b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latin typeface="+mn-ea"/>
              <a:cs typeface="+mn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sz="2400" dirty="0">
                <a:latin typeface="+mn-ea"/>
                <a:cs typeface="+mn-ea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latin typeface="+mn-ea"/>
                <a:cs typeface="+mn-ea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en-US" sz="2400" dirty="0">
                <a:latin typeface="+mn-ea"/>
                <a:cs typeface="+mn-ea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+mn-ea"/>
                <a:cs typeface="+mn-ea"/>
              </a:rPr>
            </a:br>
            <a:endParaRPr lang="uk-UA" altLang="uk-UA" sz="2400" dirty="0">
              <a:latin typeface="Arial" panose="020B0604020202020204" pitchFamily="34" charset="0"/>
              <a:cs typeface="Arial"/>
            </a:endParaRPr>
          </a:p>
          <a:p>
            <a:pPr marL="0" indent="0" algn="just">
              <a:lnSpc>
                <a:spcPct val="104000"/>
              </a:lnSpc>
              <a:buNone/>
            </a:pPr>
            <a:r>
              <a:rPr lang="en-US" altLang="ru-RU" sz="2400" dirty="0">
                <a:solidFill>
                  <a:srgbClr val="000000"/>
                </a:solidFill>
                <a:latin typeface="Monaco" pitchFamily="-84" charset="0"/>
              </a:rPr>
              <a:t>// compilation fails</a:t>
            </a:r>
          </a:p>
          <a:p>
            <a:pPr marL="0" indent="0" algn="just">
              <a:lnSpc>
                <a:spcPct val="104000"/>
              </a:lnSpc>
              <a:buNone/>
            </a:pPr>
            <a:endParaRPr lang="en-US" altLang="ru-RU" sz="2400" dirty="0">
              <a:solidFill>
                <a:srgbClr val="000000"/>
              </a:solidFill>
              <a:latin typeface="Monaco" pitchFamily="-8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739D0A-A745-4D12-81C6-CDF04B359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70B88BC-62E8-4933-9370-8D5D8528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87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  <a:endParaRPr lang="ru-RU" dirty="0"/>
          </a:p>
        </p:txBody>
      </p:sp>
      <p:pic>
        <p:nvPicPr>
          <p:cNvPr id="3074" name="Picture 2" descr="Картинки по запросу java mem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90688"/>
            <a:ext cx="5446435" cy="48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74CAEF-24A6-4F0D-A142-5E547C7C90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87C66DBF-E8E6-4814-8017-F69E261C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7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Version System (CVS)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71" y="1690688"/>
            <a:ext cx="4914858" cy="4914858"/>
          </a:xfrm>
        </p:spPr>
      </p:pic>
      <p:pic>
        <p:nvPicPr>
          <p:cNvPr id="5" name="Picture 2" descr="Картинки по запросу пш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532" y="680630"/>
            <a:ext cx="1663268" cy="69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5C2852-6747-4B60-9BDC-F55515D920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C9E0EFE-AC44-4D26-8092-6B1768A7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4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repository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25" y="1690688"/>
            <a:ext cx="7194550" cy="4897495"/>
          </a:xfrm>
          <a:prstGeom prst="rect">
            <a:avLst/>
          </a:prstGeom>
        </p:spPr>
      </p:pic>
      <p:pic>
        <p:nvPicPr>
          <p:cNvPr id="2052" name="Picture 4" descr="ÐÐ°ÑÑÐ¸Ð½ÐºÐ¸ Ð¿Ð¾ Ð·Ð°Ð¿ÑÐ¾ÑÑ gitla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595312"/>
            <a:ext cx="2219325" cy="7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BAC773-879A-4EEA-9ACF-E32A5F5205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04F9FECD-9BBF-4BE4-8AF0-DC68CF09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7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091"/>
            <a:ext cx="4457700" cy="140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debugger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45" y="2318566"/>
            <a:ext cx="7558917" cy="42901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B322BF-F38A-4EF9-9956-59B0FAC88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4F28D5B-4952-464D-8813-587AE1C0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4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0925" cy="496706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Read and follow Java Code Conventions</a:t>
            </a:r>
          </a:p>
          <a:p>
            <a:pPr lvl="1"/>
            <a:r>
              <a:rPr lang="en-US" dirty="0">
                <a:hlinkClick r:id="rId3"/>
              </a:rPr>
              <a:t>By Oracle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By Google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Read official intro doc</a:t>
            </a:r>
          </a:p>
          <a:p>
            <a:pPr lvl="1"/>
            <a:r>
              <a:rPr lang="en-US" dirty="0">
                <a:hlinkClick r:id="rId5"/>
              </a:rPr>
              <a:t>Getting started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Language Basics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Classes and Objects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 about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Git tutorial</a:t>
            </a:r>
          </a:p>
          <a:p>
            <a:pPr lvl="1"/>
            <a:r>
              <a:rPr lang="en-US" dirty="0">
                <a:hlinkClick r:id="rId9"/>
              </a:rPr>
              <a:t>Git trainer</a:t>
            </a:r>
          </a:p>
          <a:p>
            <a:pPr lvl="1"/>
            <a:endParaRPr lang="en-US" dirty="0"/>
          </a:p>
          <a:p>
            <a:r>
              <a:rPr lang="en-US" dirty="0"/>
              <a:t>Read about IDEA</a:t>
            </a:r>
          </a:p>
          <a:p>
            <a:pPr lvl="1"/>
            <a:r>
              <a:rPr lang="en-US" dirty="0">
                <a:hlinkClick r:id="rId10"/>
              </a:rPr>
              <a:t>IntelliJ IDEA</a:t>
            </a:r>
          </a:p>
          <a:p>
            <a:endParaRPr lang="en-US" dirty="0"/>
          </a:p>
          <a:p>
            <a:r>
              <a:rPr lang="en-US" dirty="0"/>
              <a:t>Applications to install and CVS system</a:t>
            </a:r>
          </a:p>
          <a:p>
            <a:pPr lvl="1"/>
            <a:r>
              <a:rPr lang="en-US" dirty="0">
                <a:hlinkClick r:id="rId11"/>
              </a:rPr>
              <a:t>Gitlab</a:t>
            </a:r>
            <a:endParaRPr lang="en-US" dirty="0">
              <a:hlinkClick r:id="rId12"/>
            </a:endParaRPr>
          </a:p>
          <a:p>
            <a:pPr lvl="1"/>
            <a:r>
              <a:rPr lang="en-US" dirty="0">
                <a:hlinkClick r:id="rId13"/>
              </a:rPr>
              <a:t>Intellij IDEA</a:t>
            </a:r>
          </a:p>
          <a:p>
            <a:pPr lvl="1"/>
            <a:r>
              <a:rPr lang="en-US" dirty="0">
                <a:hlinkClick r:id="rId14"/>
              </a:rPr>
              <a:t>GIT</a:t>
            </a:r>
          </a:p>
          <a:p>
            <a:pPr lvl="1"/>
            <a:r>
              <a:rPr lang="en-US" dirty="0">
                <a:hlinkClick r:id="rId15"/>
              </a:rPr>
              <a:t>JDK 11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407D50-F54C-4A40-9CCD-9EA3121F3E2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3AB1733-15A4-4B39-8D34-2AF26A1F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2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JVM</a:t>
            </a:r>
            <a:r>
              <a:rPr lang="en-US" b="1" dirty="0"/>
              <a:t> </a:t>
            </a:r>
            <a:r>
              <a:rPr lang="en-US" dirty="0"/>
              <a:t>vs</a:t>
            </a:r>
            <a:r>
              <a:rPr lang="uk-UA" b="1" dirty="0"/>
              <a:t> JRE</a:t>
            </a:r>
            <a:r>
              <a:rPr lang="en-US" b="1" dirty="0"/>
              <a:t> </a:t>
            </a:r>
            <a:r>
              <a:rPr lang="en-US" dirty="0"/>
              <a:t>vs</a:t>
            </a:r>
            <a:r>
              <a:rPr lang="uk-UA" b="1" dirty="0"/>
              <a:t> JDK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uk-UA" b="1" dirty="0"/>
              <a:t>Java </a:t>
            </a:r>
            <a:r>
              <a:rPr lang="uk-UA" b="1" dirty="0" err="1"/>
              <a:t>Virtual</a:t>
            </a:r>
            <a:r>
              <a:rPr lang="uk-UA" b="1" dirty="0"/>
              <a:t> </a:t>
            </a:r>
            <a:r>
              <a:rPr lang="en-US" b="1" dirty="0"/>
              <a:t>M</a:t>
            </a:r>
            <a:r>
              <a:rPr lang="uk-UA" b="1" dirty="0" err="1"/>
              <a:t>achine</a:t>
            </a:r>
            <a:r>
              <a:rPr lang="uk-UA" dirty="0"/>
              <a:t> </a:t>
            </a:r>
            <a:r>
              <a:rPr lang="en-US" dirty="0"/>
              <a:t>- </a:t>
            </a:r>
            <a:r>
              <a:rPr lang="uk-UA" dirty="0" err="1"/>
              <a:t>machine</a:t>
            </a:r>
            <a:r>
              <a:rPr lang="uk-UA" dirty="0"/>
              <a:t> that </a:t>
            </a:r>
            <a:r>
              <a:rPr lang="uk-UA" dirty="0" err="1"/>
              <a:t>run</a:t>
            </a:r>
            <a:r>
              <a:rPr lang="uk-UA" dirty="0"/>
              <a:t> the Java </a:t>
            </a:r>
            <a:r>
              <a:rPr lang="uk-UA" dirty="0" err="1"/>
              <a:t>bytecodes</a:t>
            </a:r>
            <a:r>
              <a:rPr lang="uk-UA" dirty="0"/>
              <a:t>.</a:t>
            </a:r>
            <a:r>
              <a:rPr lang="en-US" dirty="0"/>
              <a:t> W</a:t>
            </a:r>
            <a:r>
              <a:rPr lang="uk-UA" dirty="0" err="1"/>
              <a:t>rite</a:t>
            </a:r>
            <a:r>
              <a:rPr lang="uk-UA" dirty="0"/>
              <a:t> </a:t>
            </a:r>
            <a:r>
              <a:rPr lang="uk-UA" dirty="0" err="1"/>
              <a:t>once</a:t>
            </a:r>
            <a:r>
              <a:rPr lang="uk-UA" dirty="0"/>
              <a:t>,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anywhere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endParaRPr lang="uk-UA" dirty="0"/>
          </a:p>
          <a:p>
            <a:pPr algn="just">
              <a:lnSpc>
                <a:spcPct val="100000"/>
              </a:lnSpc>
            </a:pPr>
            <a:r>
              <a:rPr lang="uk-UA" b="1" dirty="0"/>
              <a:t>Java </a:t>
            </a:r>
            <a:r>
              <a:rPr lang="uk-UA" b="1" dirty="0" err="1"/>
              <a:t>Runtime</a:t>
            </a:r>
            <a:r>
              <a:rPr lang="uk-UA" b="1" dirty="0"/>
              <a:t> </a:t>
            </a:r>
            <a:r>
              <a:rPr lang="uk-UA" b="1" dirty="0" err="1"/>
              <a:t>Environment</a:t>
            </a:r>
            <a:r>
              <a:rPr lang="uk-UA" dirty="0"/>
              <a:t> </a:t>
            </a:r>
            <a:r>
              <a:rPr lang="en-US" dirty="0"/>
              <a:t>– </a:t>
            </a:r>
            <a:r>
              <a:rPr lang="uk-UA" dirty="0" err="1"/>
              <a:t>libraries</a:t>
            </a:r>
            <a:r>
              <a:rPr lang="en-US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other</a:t>
            </a:r>
            <a:r>
              <a:rPr lang="uk-UA" dirty="0"/>
              <a:t> </a:t>
            </a:r>
            <a:r>
              <a:rPr lang="uk-UA" dirty="0" err="1"/>
              <a:t>components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applications</a:t>
            </a:r>
            <a:r>
              <a:rPr lang="uk-UA" dirty="0"/>
              <a:t> </a:t>
            </a:r>
            <a:r>
              <a:rPr lang="uk-UA" dirty="0" err="1"/>
              <a:t>written</a:t>
            </a:r>
            <a:r>
              <a:rPr lang="uk-UA" dirty="0"/>
              <a:t> in the Java </a:t>
            </a:r>
            <a:r>
              <a:rPr lang="uk-UA" dirty="0" err="1"/>
              <a:t>programming</a:t>
            </a:r>
            <a:r>
              <a:rPr lang="uk-UA" dirty="0"/>
              <a:t> </a:t>
            </a:r>
            <a:r>
              <a:rPr lang="uk-UA" dirty="0" err="1"/>
              <a:t>language</a:t>
            </a:r>
            <a:r>
              <a:rPr lang="en-US" dirty="0"/>
              <a:t> in JVM;</a:t>
            </a:r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uk-UA" b="1" dirty="0"/>
              <a:t>Java </a:t>
            </a:r>
            <a:r>
              <a:rPr lang="uk-UA" b="1" dirty="0" err="1"/>
              <a:t>Development</a:t>
            </a:r>
            <a:r>
              <a:rPr lang="uk-UA" b="1" dirty="0"/>
              <a:t> </a:t>
            </a:r>
            <a:r>
              <a:rPr lang="uk-UA" b="1" dirty="0" err="1"/>
              <a:t>Kit</a:t>
            </a:r>
            <a:r>
              <a:rPr lang="uk-UA" dirty="0"/>
              <a:t> </a:t>
            </a:r>
            <a:r>
              <a:rPr lang="en-US" dirty="0"/>
              <a:t>- </a:t>
            </a:r>
            <a:r>
              <a:rPr lang="uk-UA" dirty="0" err="1"/>
              <a:t>is</a:t>
            </a:r>
            <a:r>
              <a:rPr lang="uk-UA" dirty="0"/>
              <a:t> a </a:t>
            </a:r>
            <a:r>
              <a:rPr lang="uk-UA" dirty="0" err="1"/>
              <a:t>superset</a:t>
            </a:r>
            <a:r>
              <a:rPr lang="uk-UA" dirty="0"/>
              <a:t> of JRE, </a:t>
            </a:r>
            <a:r>
              <a:rPr lang="uk-UA" dirty="0" err="1"/>
              <a:t>contains</a:t>
            </a:r>
            <a:r>
              <a:rPr lang="uk-UA" dirty="0"/>
              <a:t> </a:t>
            </a:r>
            <a:r>
              <a:rPr lang="uk-UA" dirty="0" err="1"/>
              <a:t>everything</a:t>
            </a:r>
            <a:r>
              <a:rPr lang="uk-UA" dirty="0"/>
              <a:t> that </a:t>
            </a:r>
            <a:r>
              <a:rPr lang="en-US" dirty="0"/>
              <a:t>are</a:t>
            </a:r>
            <a:r>
              <a:rPr lang="uk-UA" dirty="0"/>
              <a:t> in the JRE, </a:t>
            </a:r>
            <a:r>
              <a:rPr lang="uk-UA" dirty="0" err="1"/>
              <a:t>plus</a:t>
            </a:r>
            <a:r>
              <a:rPr lang="uk-UA" dirty="0"/>
              <a:t> </a:t>
            </a:r>
            <a:r>
              <a:rPr lang="uk-UA" dirty="0" err="1"/>
              <a:t>tools</a:t>
            </a:r>
            <a:r>
              <a:rPr lang="uk-UA" dirty="0"/>
              <a:t> </a:t>
            </a:r>
            <a:r>
              <a:rPr lang="uk-UA" dirty="0" err="1"/>
              <a:t>such</a:t>
            </a:r>
            <a:r>
              <a:rPr lang="uk-UA" dirty="0"/>
              <a:t> as the </a:t>
            </a:r>
            <a:r>
              <a:rPr lang="uk-UA" dirty="0" err="1"/>
              <a:t>compilers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debuggers</a:t>
            </a:r>
            <a:r>
              <a:rPr lang="uk-UA" dirty="0"/>
              <a:t> </a:t>
            </a:r>
            <a:r>
              <a:rPr lang="uk-UA" dirty="0" err="1"/>
              <a:t>necessary</a:t>
            </a:r>
            <a:r>
              <a:rPr lang="uk-UA" dirty="0"/>
              <a:t> for </a:t>
            </a:r>
            <a:r>
              <a:rPr lang="uk-UA" dirty="0" err="1"/>
              <a:t>developing</a:t>
            </a:r>
            <a:r>
              <a:rPr lang="uk-UA" dirty="0"/>
              <a:t> </a:t>
            </a:r>
            <a:r>
              <a:rPr lang="uk-UA" dirty="0" err="1"/>
              <a:t>applications</a:t>
            </a:r>
            <a:r>
              <a:rPr lang="uk-UA" dirty="0"/>
              <a:t>.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A8972E-317E-4042-8138-DB0E6FBC58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F039BF2-7021-4B6E-9F8B-CB3E353E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4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Install JDK 11</a:t>
            </a:r>
          </a:p>
          <a:p>
            <a:r>
              <a:rPr lang="en-US" sz="2000" dirty="0"/>
              <a:t>Install IDEA 2018.2.4 Community Edition</a:t>
            </a:r>
          </a:p>
          <a:p>
            <a:r>
              <a:rPr lang="en-US" sz="2000" dirty="0"/>
              <a:t>Install GIT</a:t>
            </a:r>
          </a:p>
          <a:p>
            <a:r>
              <a:rPr lang="en-US" sz="2000" dirty="0"/>
              <a:t>Register on </a:t>
            </a:r>
            <a:r>
              <a:rPr lang="en-US" sz="2000" dirty="0">
                <a:hlinkClick r:id="rId3"/>
              </a:rPr>
              <a:t>https://gitlab.com</a:t>
            </a:r>
            <a:endParaRPr lang="en-US" sz="2000" dirty="0"/>
          </a:p>
          <a:p>
            <a:pPr lvl="1"/>
            <a:r>
              <a:rPr lang="en-US" sz="2000" dirty="0"/>
              <a:t>Fork repository </a:t>
            </a:r>
            <a:r>
              <a:rPr lang="en-US" sz="2000" dirty="0" err="1">
                <a:hlinkClick r:id="rId4"/>
              </a:rPr>
              <a:t>git@gitlab.com:olexandr.kucher</a:t>
            </a:r>
            <a:r>
              <a:rPr lang="en-US" sz="2000" dirty="0">
                <a:hlinkClick r:id="rId4"/>
              </a:rPr>
              <a:t>/geekhub8.git</a:t>
            </a:r>
            <a:r>
              <a:rPr lang="en-US" sz="2000" dirty="0"/>
              <a:t> and name it `</a:t>
            </a:r>
            <a:r>
              <a:rPr lang="en-US" sz="2000" b="1" dirty="0"/>
              <a:t>GH8J4W-{</a:t>
            </a:r>
            <a:r>
              <a:rPr lang="en-US" sz="2000" b="1" dirty="0" err="1"/>
              <a:t>FirstName</a:t>
            </a:r>
            <a:r>
              <a:rPr lang="en-US" sz="2000" b="1" dirty="0"/>
              <a:t>}-{</a:t>
            </a:r>
            <a:r>
              <a:rPr lang="en-US" sz="2000" b="1" dirty="0" err="1"/>
              <a:t>LastName</a:t>
            </a:r>
            <a:r>
              <a:rPr lang="en-US" sz="2000" b="1" dirty="0"/>
              <a:t>}</a:t>
            </a:r>
            <a:r>
              <a:rPr lang="en-US" sz="2000" dirty="0"/>
              <a:t>`</a:t>
            </a:r>
            <a:endParaRPr lang="uk-UA" sz="2000" dirty="0">
              <a:hlinkClick r:id="rId5"/>
            </a:endParaRPr>
          </a:p>
          <a:p>
            <a:pPr lvl="1"/>
            <a:r>
              <a:rPr lang="en-US" sz="2000" dirty="0"/>
              <a:t>One module per lesson</a:t>
            </a:r>
          </a:p>
          <a:p>
            <a:pPr lvl="1"/>
            <a:r>
              <a:rPr lang="en-US" sz="2000" dirty="0"/>
              <a:t>Separate package for task (with sub-packages if needed) </a:t>
            </a:r>
          </a:p>
          <a:p>
            <a:pPr lvl="1"/>
            <a:r>
              <a:rPr lang="en-US" sz="2000" dirty="0"/>
              <a:t>Module name: Lesson##</a:t>
            </a:r>
          </a:p>
          <a:p>
            <a:pPr lvl="1"/>
            <a:r>
              <a:rPr lang="en-US" sz="2000" dirty="0"/>
              <a:t>Package name: </a:t>
            </a:r>
            <a:r>
              <a:rPr lang="en-US" sz="2000" dirty="0" err="1"/>
              <a:t>org.geekhub.lesson#.task</a:t>
            </a:r>
            <a:r>
              <a:rPr lang="en-US" sz="2000" dirty="0"/>
              <a:t>#</a:t>
            </a:r>
            <a:endParaRPr lang="uk-UA" sz="2000" dirty="0"/>
          </a:p>
          <a:p>
            <a:r>
              <a:rPr lang="en-US" sz="2000" dirty="0"/>
              <a:t>Invite </a:t>
            </a:r>
            <a:r>
              <a:rPr lang="en-US" sz="2000" b="1" dirty="0" err="1"/>
              <a:t>olexandr</a:t>
            </a:r>
            <a:r>
              <a:rPr lang="en-US" sz="2000" b="1" i="1" dirty="0" err="1"/>
              <a:t>.kucher</a:t>
            </a:r>
            <a:r>
              <a:rPr lang="en-US" sz="2000" dirty="0"/>
              <a:t> and </a:t>
            </a:r>
            <a:r>
              <a:rPr lang="en-US" sz="2000" b="1" i="1" dirty="0" err="1"/>
              <a:t>y.brahinets</a:t>
            </a:r>
            <a:r>
              <a:rPr lang="en-US" sz="2000" i="1" dirty="0"/>
              <a:t> </a:t>
            </a:r>
            <a:r>
              <a:rPr lang="en-US" sz="2000" dirty="0"/>
              <a:t>to your Gitlab repository as administrators</a:t>
            </a:r>
          </a:p>
          <a:p>
            <a:r>
              <a:rPr lang="en-US" sz="2000" dirty="0"/>
              <a:t>Use `</a:t>
            </a:r>
            <a:r>
              <a:rPr lang="en-US" sz="2000" b="1" dirty="0"/>
              <a:t>L##-T# {Message}</a:t>
            </a:r>
            <a:r>
              <a:rPr lang="en-US" sz="2000" dirty="0"/>
              <a:t>` prefix for commits messages (ex: </a:t>
            </a:r>
            <a:r>
              <a:rPr lang="fr-FR" sz="2000" i="1" u="sng" dirty="0"/>
              <a:t>L01-T3 </a:t>
            </a:r>
            <a:r>
              <a:rPr lang="fr-FR" sz="2000" i="1" u="sng" dirty="0" err="1"/>
              <a:t>Implement</a:t>
            </a:r>
            <a:r>
              <a:rPr lang="fr-FR" sz="2000" i="1" u="sng" dirty="0"/>
              <a:t> unit tests</a:t>
            </a:r>
            <a:r>
              <a:rPr lang="en-US" sz="2000" dirty="0"/>
              <a:t>)</a:t>
            </a:r>
            <a:endParaRPr lang="uk-UA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A53DDF-4286-4E53-B2EE-7103D71D6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F4C12A5-A42B-49B9-B7FE-E9223A49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7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Task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Implement </a:t>
            </a:r>
            <a:r>
              <a:rPr lang="en-US" sz="2000" dirty="0" err="1"/>
              <a:t>PrimeNumbersCalculator</a:t>
            </a:r>
            <a:r>
              <a:rPr lang="en-US" sz="2000" dirty="0"/>
              <a:t>. Program should accept one number as  command line argument: upper bound for prime number (exclusive). Print all prime numbers less than entered bound in reverse order. Conditions 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did not provide input or input is non-positive – print error and exit program with error status;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All tests in PrimeNumbersCalculatorTest.java should pass successfully.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740718-095F-4C4B-AE7A-C0217C77E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7324755-F6B0-4E4B-8C60-ECEA53E1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2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Task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Implement </a:t>
            </a:r>
            <a:r>
              <a:rPr lang="en-US" sz="2000" dirty="0" err="1"/>
              <a:t>FactorialCalculator</a:t>
            </a:r>
            <a:r>
              <a:rPr lang="en-US" sz="2000" dirty="0"/>
              <a:t>. Program should accept one number as  command line argument: factorial count. Calculate N factorial and print total value on screen. </a:t>
            </a:r>
            <a:r>
              <a:rPr lang="uk-UA" sz="2000" dirty="0"/>
              <a:t>С</a:t>
            </a:r>
            <a:r>
              <a:rPr lang="en-US" sz="2000" dirty="0" err="1"/>
              <a:t>onditions</a:t>
            </a:r>
            <a:r>
              <a:rPr lang="en-US" sz="20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did not provide input or input is non-positive – print error and exit program with error status;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inputs number from 1 inclusive to 10 exclusive – print value for calculated factorial;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inputs too big number (10 or more than 10) – print warning that operation is time-consuming and prompt user for confirmation. If user confirms – print value for calculated factorial, otherwise just exit;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All tests in FactorialCalculatorTest.java should pass successfully.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A77763-8C34-45EE-9476-80369CDD7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951C473-CA0F-4169-83B5-94FA3C7F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6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304" y="1197247"/>
            <a:ext cx="4935392" cy="49439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D9D1D0-E949-4E8C-8CD2-8B2DAA37D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AB092D58-1252-418E-93DF-C304E312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101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3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Implement </a:t>
            </a:r>
            <a:r>
              <a:rPr lang="en-US" sz="2000" dirty="0" err="1"/>
              <a:t>MatrixUtils</a:t>
            </a:r>
            <a:r>
              <a:rPr lang="en-US" sz="2000" dirty="0"/>
              <a:t> and sample program of its usage. Prompt user to input two numbers: columns and rows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Create and fill matrix by incremental values (see example);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Find cells whose value has integer square root;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Print cells indexes, values and roots values in natural order;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Print roots in reverse order;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Print sum of all these roots;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All tests in MatrixProcessorTest.java should pass successfully.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681590"/>
            <a:ext cx="7524750" cy="1815882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For example: users inputs </a:t>
            </a:r>
            <a:r>
              <a:rPr lang="en-US" sz="1400" b="1" dirty="0"/>
              <a:t>rows = 6, cols = 5</a:t>
            </a:r>
            <a:r>
              <a:rPr lang="en-US" sz="1400" dirty="0"/>
              <a:t>, then initial matrix looks like</a:t>
            </a:r>
          </a:p>
          <a:p>
            <a:endParaRPr lang="en-US" sz="1400" dirty="0"/>
          </a:p>
          <a:p>
            <a:r>
              <a:rPr lang="en-US" sz="1400" b="1" dirty="0"/>
              <a:t>cell[0,0] has integer root: 1</a:t>
            </a:r>
          </a:p>
          <a:p>
            <a:r>
              <a:rPr lang="en-US" sz="1400" b="1" dirty="0"/>
              <a:t>cell[0,3] has value 4, it’s root: 2</a:t>
            </a:r>
          </a:p>
          <a:p>
            <a:r>
              <a:rPr lang="en-US" sz="1400" b="1" dirty="0"/>
              <a:t>cell[1,3] has value 9, it’s root: 3</a:t>
            </a:r>
          </a:p>
          <a:p>
            <a:r>
              <a:rPr lang="en-US" sz="1400" b="1" dirty="0"/>
              <a:t>cell[3,0] has value 16, it’s root: 4</a:t>
            </a:r>
          </a:p>
          <a:p>
            <a:r>
              <a:rPr lang="en-US" sz="1400" b="1" dirty="0"/>
              <a:t>cell[4,4] has value 25, it’s root: 5</a:t>
            </a:r>
          </a:p>
          <a:p>
            <a:r>
              <a:rPr lang="en-US" sz="1400" b="1" dirty="0"/>
              <a:t>Total: 5+4+3+2+1 = 15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693" y="5055180"/>
            <a:ext cx="1452307" cy="12820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B90FD0-45E3-49C0-8ACD-AF62293F6D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ED63F913-75B5-4C60-85C5-3A85D726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6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Q&amp;A</a:t>
            </a:r>
            <a:endParaRPr lang="uk-UA" sz="13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EB3311-6DC1-494D-8849-E0A2866FF2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9E6B572F-5A4F-4741-B686-2BA159C8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err="1"/>
              <a:t>Java</a:t>
            </a:r>
            <a:r>
              <a:rPr lang="uk-UA" b="1" dirty="0"/>
              <a:t> </a:t>
            </a:r>
            <a:r>
              <a:rPr lang="uk-UA" b="1" dirty="0" err="1"/>
              <a:t>Platform</a:t>
            </a:r>
            <a:r>
              <a:rPr lang="uk-UA" b="1" dirty="0"/>
              <a:t> </a:t>
            </a:r>
            <a:r>
              <a:rPr lang="uk-UA" b="1" dirty="0" err="1"/>
              <a:t>Editions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b="1" dirty="0"/>
              <a:t>1. Java SE</a:t>
            </a:r>
            <a:r>
              <a:rPr lang="en-US" b="1" dirty="0"/>
              <a:t>:</a:t>
            </a:r>
            <a:r>
              <a:rPr lang="uk-UA" dirty="0"/>
              <a:t> </a:t>
            </a:r>
            <a:r>
              <a:rPr lang="uk-UA" dirty="0" err="1"/>
              <a:t>client-side</a:t>
            </a:r>
            <a:r>
              <a:rPr lang="uk-UA" dirty="0"/>
              <a:t> </a:t>
            </a:r>
            <a:r>
              <a:rPr lang="uk-UA" dirty="0" err="1"/>
              <a:t>applications</a:t>
            </a:r>
            <a:r>
              <a:rPr lang="en-US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desktops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applets</a:t>
            </a:r>
            <a:r>
              <a:rPr lang="en-US" dirty="0"/>
              <a:t> </a:t>
            </a:r>
            <a:r>
              <a:rPr lang="uk-UA" dirty="0"/>
              <a:t>in web </a:t>
            </a:r>
            <a:r>
              <a:rPr lang="uk-UA" dirty="0" err="1"/>
              <a:t>browsers</a:t>
            </a:r>
            <a:r>
              <a:rPr lang="en-US" dirty="0"/>
              <a:t>;</a:t>
            </a: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b="1" dirty="0"/>
              <a:t>2.</a:t>
            </a:r>
            <a:r>
              <a:rPr lang="uk-UA" dirty="0"/>
              <a:t> </a:t>
            </a:r>
            <a:r>
              <a:rPr lang="uk-UA" b="1" dirty="0"/>
              <a:t>Java EE</a:t>
            </a:r>
            <a:r>
              <a:rPr lang="en-US" b="1" dirty="0"/>
              <a:t>:</a:t>
            </a:r>
            <a:r>
              <a:rPr lang="uk-UA" dirty="0"/>
              <a:t> </a:t>
            </a:r>
            <a:r>
              <a:rPr lang="uk-UA" dirty="0" err="1"/>
              <a:t>enterprise-oriented</a:t>
            </a:r>
            <a:r>
              <a:rPr lang="uk-UA" dirty="0"/>
              <a:t> </a:t>
            </a:r>
            <a:r>
              <a:rPr lang="uk-UA" dirty="0" err="1"/>
              <a:t>server</a:t>
            </a:r>
            <a:r>
              <a:rPr lang="uk-UA" dirty="0"/>
              <a:t> </a:t>
            </a:r>
            <a:r>
              <a:rPr lang="uk-UA" dirty="0" err="1"/>
              <a:t>applications</a:t>
            </a:r>
            <a:r>
              <a:rPr lang="en-US" dirty="0"/>
              <a:t> - </a:t>
            </a:r>
            <a:r>
              <a:rPr lang="uk-UA" i="1" dirty="0" err="1"/>
              <a:t>servlets</a:t>
            </a:r>
            <a:r>
              <a:rPr lang="uk-UA" dirty="0"/>
              <a:t>. </a:t>
            </a:r>
            <a:r>
              <a:rPr lang="uk-UA" dirty="0" err="1"/>
              <a:t>Servlets</a:t>
            </a:r>
            <a:r>
              <a:rPr lang="uk-UA" dirty="0"/>
              <a:t> </a:t>
            </a:r>
            <a:r>
              <a:rPr lang="en-US" dirty="0"/>
              <a:t>satisfies</a:t>
            </a:r>
            <a:r>
              <a:rPr lang="uk-UA" dirty="0"/>
              <a:t> the Java EE </a:t>
            </a:r>
            <a:r>
              <a:rPr lang="uk-UA" dirty="0" err="1"/>
              <a:t>Servlet</a:t>
            </a:r>
            <a:r>
              <a:rPr lang="uk-UA" dirty="0"/>
              <a:t> API</a:t>
            </a:r>
            <a:r>
              <a:rPr lang="en-US" dirty="0"/>
              <a:t> requirements;</a:t>
            </a:r>
            <a:endParaRPr lang="uk-UA" dirty="0"/>
          </a:p>
          <a:p>
            <a:pPr marL="0" indent="0" algn="just">
              <a:buNone/>
            </a:pPr>
            <a:endParaRPr lang="uk-UA" b="1" dirty="0"/>
          </a:p>
          <a:p>
            <a:pPr marL="0" indent="0" algn="just">
              <a:buNone/>
            </a:pPr>
            <a:r>
              <a:rPr lang="uk-UA" b="1" dirty="0"/>
              <a:t>3. Java ME</a:t>
            </a:r>
            <a:r>
              <a:rPr lang="en-US" dirty="0"/>
              <a:t>: </a:t>
            </a:r>
            <a:r>
              <a:rPr lang="uk-UA" i="1" dirty="0" err="1"/>
              <a:t>MIDlets</a:t>
            </a:r>
            <a:r>
              <a:rPr lang="en-US" i="1" dirty="0"/>
              <a:t> </a:t>
            </a:r>
            <a:r>
              <a:rPr lang="en-US" dirty="0"/>
              <a:t>-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mobile</a:t>
            </a:r>
            <a:r>
              <a:rPr lang="uk-UA" dirty="0"/>
              <a:t> </a:t>
            </a:r>
            <a:r>
              <a:rPr lang="uk-UA" dirty="0" err="1"/>
              <a:t>information</a:t>
            </a:r>
            <a:r>
              <a:rPr lang="uk-UA" dirty="0"/>
              <a:t> </a:t>
            </a:r>
            <a:r>
              <a:rPr lang="uk-UA" dirty="0" err="1"/>
              <a:t>devices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i="1" dirty="0" err="1"/>
              <a:t>Xlets</a:t>
            </a:r>
            <a:r>
              <a:rPr lang="uk-UA" dirty="0"/>
              <a:t> </a:t>
            </a:r>
            <a:r>
              <a:rPr lang="en-US" dirty="0"/>
              <a:t>for </a:t>
            </a:r>
            <a:r>
              <a:rPr lang="uk-UA" dirty="0"/>
              <a:t> </a:t>
            </a:r>
            <a:r>
              <a:rPr lang="uk-UA" dirty="0" err="1"/>
              <a:t>embedded</a:t>
            </a:r>
            <a:r>
              <a:rPr lang="uk-UA" dirty="0"/>
              <a:t> </a:t>
            </a:r>
            <a:r>
              <a:rPr lang="uk-UA" dirty="0" err="1"/>
              <a:t>devices</a:t>
            </a:r>
            <a:r>
              <a:rPr lang="uk-UA" dirty="0"/>
              <a:t>.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D207FB-5067-45DC-A7DC-4CDCC784FB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5E2731B-0B40-4090-97B6-384BB500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334" y="1371178"/>
            <a:ext cx="5093331" cy="5219251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uk-UA" b="1" dirty="0" err="1"/>
              <a:t>Java</a:t>
            </a:r>
            <a:r>
              <a:rPr lang="uk-UA" b="1" dirty="0"/>
              <a:t> </a:t>
            </a:r>
            <a:r>
              <a:rPr lang="uk-UA" b="1" dirty="0" err="1"/>
              <a:t>Versions</a:t>
            </a:r>
            <a:endParaRPr lang="uk-UA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405C0F-CEE2-4C41-82E2-43558F6A2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027BFA6-C815-4494-954A-43278ED3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9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/>
              <a:t>Java</a:t>
            </a:r>
            <a:r>
              <a:rPr lang="uk-UA" b="1" dirty="0"/>
              <a:t> </a:t>
            </a:r>
            <a:r>
              <a:rPr lang="uk-UA" b="1" dirty="0" err="1"/>
              <a:t>Versions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z="2000" dirty="0"/>
              <a:t>JDK 1.0 (</a:t>
            </a:r>
            <a:r>
              <a:rPr lang="uk-UA" sz="2000" dirty="0" err="1"/>
              <a:t>January</a:t>
            </a:r>
            <a:r>
              <a:rPr lang="uk-UA" sz="2000" dirty="0"/>
              <a:t> 1996)</a:t>
            </a:r>
          </a:p>
          <a:p>
            <a:pPr marL="0"/>
            <a:r>
              <a:rPr lang="uk-UA" sz="2000" dirty="0"/>
              <a:t>JDK 1.1 (</a:t>
            </a:r>
            <a:r>
              <a:rPr lang="uk-UA" sz="2000" dirty="0" err="1"/>
              <a:t>February</a:t>
            </a:r>
            <a:r>
              <a:rPr lang="uk-UA" sz="2000" dirty="0"/>
              <a:t> 1997)</a:t>
            </a:r>
            <a:endParaRPr sz="2000" dirty="0"/>
          </a:p>
          <a:p>
            <a:pPr marL="0"/>
            <a:r>
              <a:rPr lang="uk-UA" sz="2000" dirty="0"/>
              <a:t>J2SE 1.2 (</a:t>
            </a:r>
            <a:r>
              <a:rPr lang="uk-UA" sz="2000" dirty="0" err="1"/>
              <a:t>December</a:t>
            </a:r>
            <a:r>
              <a:rPr lang="uk-UA" sz="2000" dirty="0"/>
              <a:t> 1998)</a:t>
            </a:r>
            <a:endParaRPr sz="2000" dirty="0"/>
          </a:p>
          <a:p>
            <a:pPr marL="0"/>
            <a:r>
              <a:rPr lang="uk-UA" sz="2000" dirty="0"/>
              <a:t>J2SE 1.3 (</a:t>
            </a:r>
            <a:r>
              <a:rPr lang="uk-UA" sz="2000" dirty="0" err="1"/>
              <a:t>May</a:t>
            </a:r>
            <a:r>
              <a:rPr lang="uk-UA" sz="2000" dirty="0"/>
              <a:t> 2000)</a:t>
            </a:r>
            <a:endParaRPr sz="2000" dirty="0"/>
          </a:p>
          <a:p>
            <a:pPr marL="0"/>
            <a:r>
              <a:rPr lang="uk-UA" sz="2000" dirty="0"/>
              <a:t>J2SE 1.4 (</a:t>
            </a:r>
            <a:r>
              <a:rPr lang="uk-UA" sz="2000" dirty="0" err="1"/>
              <a:t>February</a:t>
            </a:r>
            <a:r>
              <a:rPr lang="uk-UA" sz="2000" dirty="0"/>
              <a:t> 2002)</a:t>
            </a:r>
            <a:endParaRPr sz="2000" dirty="0"/>
          </a:p>
          <a:p>
            <a:pPr marL="0"/>
            <a:r>
              <a:rPr lang="uk-UA" sz="2000" dirty="0"/>
              <a:t>J2SE 5.0 (</a:t>
            </a:r>
            <a:r>
              <a:rPr lang="uk-UA" sz="2000" dirty="0" err="1"/>
              <a:t>September</a:t>
            </a:r>
            <a:r>
              <a:rPr lang="uk-UA" sz="2000" dirty="0"/>
              <a:t> 2004)</a:t>
            </a:r>
            <a:endParaRPr sz="2000" dirty="0"/>
          </a:p>
          <a:p>
            <a:pPr marL="0"/>
            <a:r>
              <a:rPr lang="uk-UA" sz="2000" dirty="0"/>
              <a:t>Java SE 6 (</a:t>
            </a:r>
            <a:r>
              <a:rPr lang="uk-UA" sz="2000" dirty="0" err="1"/>
              <a:t>December</a:t>
            </a:r>
            <a:r>
              <a:rPr lang="uk-UA" sz="2000" dirty="0"/>
              <a:t> 2006)</a:t>
            </a:r>
            <a:endParaRPr sz="2000" dirty="0"/>
          </a:p>
          <a:p>
            <a:pPr marL="0"/>
            <a:r>
              <a:rPr lang="uk-UA" sz="2000" dirty="0"/>
              <a:t>Java SE 7 (</a:t>
            </a:r>
            <a:r>
              <a:rPr lang="uk-UA" sz="2000" dirty="0" err="1"/>
              <a:t>July</a:t>
            </a:r>
            <a:r>
              <a:rPr lang="uk-UA" sz="2000" dirty="0"/>
              <a:t> 2011)</a:t>
            </a:r>
            <a:endParaRPr sz="2000" dirty="0"/>
          </a:p>
          <a:p>
            <a:pPr marL="0"/>
            <a:r>
              <a:rPr lang="uk-UA" sz="2000" dirty="0"/>
              <a:t>Java SE 8 (</a:t>
            </a:r>
            <a:r>
              <a:rPr lang="uk-UA" sz="2000" dirty="0" err="1"/>
              <a:t>March</a:t>
            </a:r>
            <a:r>
              <a:rPr lang="uk-UA" sz="2000" dirty="0"/>
              <a:t> 2014)</a:t>
            </a:r>
            <a:endParaRPr sz="2000" dirty="0"/>
          </a:p>
          <a:p>
            <a:pPr marL="0"/>
            <a:r>
              <a:rPr lang="uk-UA" sz="2000" dirty="0"/>
              <a:t>Java SE 9 (</a:t>
            </a:r>
            <a:r>
              <a:rPr lang="uk-UA" sz="2000" dirty="0" err="1"/>
              <a:t>September</a:t>
            </a:r>
            <a:r>
              <a:rPr lang="uk-UA" sz="2000" dirty="0"/>
              <a:t> </a:t>
            </a:r>
            <a:r>
              <a:rPr lang="en-US" sz="2000" dirty="0"/>
              <a:t>2</a:t>
            </a:r>
            <a:r>
              <a:rPr lang="uk-UA" sz="2000" dirty="0"/>
              <a:t>017)</a:t>
            </a:r>
            <a:endParaRPr lang="en-US" sz="2000" dirty="0"/>
          </a:p>
          <a:p>
            <a:pPr marL="0"/>
            <a:r>
              <a:rPr lang="uk-UA" sz="2000" dirty="0"/>
              <a:t>Java SE </a:t>
            </a:r>
            <a:r>
              <a:rPr lang="en-US" sz="2000" dirty="0"/>
              <a:t>10</a:t>
            </a:r>
            <a:r>
              <a:rPr lang="uk-UA" sz="2000" dirty="0"/>
              <a:t> (</a:t>
            </a:r>
            <a:r>
              <a:rPr lang="en-US" sz="2000" dirty="0"/>
              <a:t>March</a:t>
            </a:r>
            <a:r>
              <a:rPr lang="uk-UA" sz="2000" dirty="0"/>
              <a:t> 201</a:t>
            </a:r>
            <a:r>
              <a:rPr lang="en-US" sz="2000" dirty="0"/>
              <a:t>8</a:t>
            </a:r>
            <a:r>
              <a:rPr lang="uk-UA" sz="2000" dirty="0"/>
              <a:t>)</a:t>
            </a:r>
            <a:endParaRPr lang="en-US" sz="2000" dirty="0"/>
          </a:p>
          <a:p>
            <a:pPr marL="0"/>
            <a:r>
              <a:rPr lang="uk-UA" sz="2000" b="1" dirty="0"/>
              <a:t>Java SE </a:t>
            </a:r>
            <a:r>
              <a:rPr lang="en-US" sz="2000" b="1" dirty="0"/>
              <a:t>11</a:t>
            </a:r>
            <a:r>
              <a:rPr lang="uk-UA" sz="2000" b="1" dirty="0"/>
              <a:t> (</a:t>
            </a:r>
            <a:r>
              <a:rPr lang="en-US" sz="2000" b="1" dirty="0"/>
              <a:t>September</a:t>
            </a:r>
            <a:r>
              <a:rPr lang="uk-UA" sz="2000" b="1" dirty="0"/>
              <a:t> 201</a:t>
            </a:r>
            <a:r>
              <a:rPr lang="en-US" sz="2000" b="1" dirty="0"/>
              <a:t>8</a:t>
            </a:r>
            <a:r>
              <a:rPr lang="uk-UA" sz="2000" b="1" dirty="0"/>
              <a:t>)</a:t>
            </a:r>
            <a:endParaRPr sz="20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E5A6FD-AEE2-43CB-B62A-E2FF37B9FA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7312245-39B2-4CA7-BFE2-B3C5D048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1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761" y="727412"/>
            <a:ext cx="5797909" cy="579790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8A365D-139A-450E-86AD-99122BDACB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B54086C-BB3D-4420-8F19-079C9D0C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3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1479</Words>
  <Application>Microsoft Office PowerPoint</Application>
  <PresentationFormat>Широкий екран</PresentationFormat>
  <Paragraphs>398</Paragraphs>
  <Slides>55</Slides>
  <Notes>45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CourierNewPS-BoldMT</vt:lpstr>
      <vt:lpstr>Monaco</vt:lpstr>
      <vt:lpstr>TimesNewRomanPSMT</vt:lpstr>
      <vt:lpstr>Office Theme</vt:lpstr>
      <vt:lpstr>Java 4 WEB </vt:lpstr>
      <vt:lpstr>Goals</vt:lpstr>
      <vt:lpstr>Goals</vt:lpstr>
      <vt:lpstr>First lesson goals</vt:lpstr>
      <vt:lpstr>JVM vs JRE vs JDK</vt:lpstr>
      <vt:lpstr>Java Platform Editions</vt:lpstr>
      <vt:lpstr>Java Versions</vt:lpstr>
      <vt:lpstr>Java Versions</vt:lpstr>
      <vt:lpstr>Презентація PowerPoint</vt:lpstr>
      <vt:lpstr>Презентація PowerPoint</vt:lpstr>
      <vt:lpstr>Презентація PowerPoint</vt:lpstr>
      <vt:lpstr>Презентація PowerPoint</vt:lpstr>
      <vt:lpstr>Hello World!!!</vt:lpstr>
      <vt:lpstr>Program</vt:lpstr>
      <vt:lpstr>Java Syntax</vt:lpstr>
      <vt:lpstr>Identifiers</vt:lpstr>
      <vt:lpstr>Презентація PowerPoint</vt:lpstr>
      <vt:lpstr>Keywords</vt:lpstr>
      <vt:lpstr>Variables</vt:lpstr>
      <vt:lpstr>Primitive datatypes</vt:lpstr>
      <vt:lpstr>Literals</vt:lpstr>
      <vt:lpstr>Operators</vt:lpstr>
      <vt:lpstr>What will be printed?</vt:lpstr>
      <vt:lpstr>Non-primitive datatypes</vt:lpstr>
      <vt:lpstr>Object</vt:lpstr>
      <vt:lpstr>What will be printed?</vt:lpstr>
      <vt:lpstr>Arrays</vt:lpstr>
      <vt:lpstr>Access modifier vs Access level</vt:lpstr>
      <vt:lpstr>Field modifiers</vt:lpstr>
      <vt:lpstr>Method modifiers</vt:lpstr>
      <vt:lpstr>Class modifiers</vt:lpstr>
      <vt:lpstr>Conditional operator if else</vt:lpstr>
      <vt:lpstr>Conditional operator switch</vt:lpstr>
      <vt:lpstr>Conditional operator switch (What is wrong?)</vt:lpstr>
      <vt:lpstr>Conditional loop while “do”</vt:lpstr>
      <vt:lpstr>Conditional loop while “do”</vt:lpstr>
      <vt:lpstr>Conditional loop for</vt:lpstr>
      <vt:lpstr>Branching statement break</vt:lpstr>
      <vt:lpstr>Branching statement continue</vt:lpstr>
      <vt:lpstr>Branching statement return</vt:lpstr>
      <vt:lpstr>Packages</vt:lpstr>
      <vt:lpstr>Imports</vt:lpstr>
      <vt:lpstr>Imports  clashes</vt:lpstr>
      <vt:lpstr>Imports order</vt:lpstr>
      <vt:lpstr>Garbage Collector</vt:lpstr>
      <vt:lpstr>Control Version System (CVS)</vt:lpstr>
      <vt:lpstr>Cloud repository</vt:lpstr>
      <vt:lpstr>Use debugger</vt:lpstr>
      <vt:lpstr>Literature</vt:lpstr>
      <vt:lpstr>Homework</vt:lpstr>
      <vt:lpstr>Homework Task 1</vt:lpstr>
      <vt:lpstr>Homework Task 2</vt:lpstr>
      <vt:lpstr>Презентація PowerPoint</vt:lpstr>
      <vt:lpstr>Homework Task 3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Oleksandr Kucher</cp:lastModifiedBy>
  <cp:revision>37</cp:revision>
  <dcterms:created xsi:type="dcterms:W3CDTF">2018-10-04T20:09:34Z</dcterms:created>
  <dcterms:modified xsi:type="dcterms:W3CDTF">2018-10-07T18:32:42Z</dcterms:modified>
</cp:coreProperties>
</file>