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4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2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90" autoAdjust="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8513-E2E6-4B6F-A2A8-46C3EFD2593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9A70B-D7DA-48CD-91D7-F3E71E4B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 </a:t>
            </a:r>
            <a:r>
              <a:rPr lang="en-US" i="1" dirty="0" smtClean="0"/>
              <a:t>collection</a:t>
            </a:r>
            <a:r>
              <a:rPr lang="en-US" dirty="0" smtClean="0"/>
              <a:t> is a generic term that refers to a container of objects.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4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60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4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3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Method equals() is used to determine whether two objects of a class should be considered equal or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 </a:t>
            </a:r>
            <a:r>
              <a:rPr lang="en-US" dirty="0"/>
              <a:t>uses == to compare primitives and for checking if two variables refer to the same object.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Checking if two objects are equivalent uses the equals() method, or at least it does if the developer implementing the method overrides equals().</a:t>
            </a:r>
            <a:endParaRPr lang="ru-RU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5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61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673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80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hash code is a number that puts instances of a class into a finite number of categories.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4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8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 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dirty="0" smtClean="0"/>
              <a:t>Stream&lt;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dirty="0" smtClean="0"/>
              <a:t>&gt; </a:t>
            </a:r>
            <a:r>
              <a:rPr lang="en-US" dirty="0" err="1" smtClean="0"/>
              <a:t>parallelStream</a:t>
            </a:r>
            <a:r>
              <a:rPr lang="en-US" dirty="0" smtClean="0"/>
              <a:t>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/>
              <a:t>Spliterator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dirty="0" smtClean="0"/>
              <a:t>&gt; </a:t>
            </a:r>
            <a:r>
              <a:rPr lang="en-US" dirty="0" err="1" smtClean="0"/>
              <a:t>spliterator</a:t>
            </a:r>
            <a:r>
              <a:rPr lang="en-US" dirty="0" smtClean="0"/>
              <a:t>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hashCode();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 smtClean="0"/>
              <a:t>equals(Object o);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67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8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28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96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7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 smtClean="0"/>
              <a:t>Vector,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implements both List and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access, add, and remove from the beginning and end of the list in constant time (good choice when you’ll be using it as Queue)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use a map when you want to identify values by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 smtClean="0"/>
              <a:t>putAll</a:t>
            </a:r>
            <a:r>
              <a:rPr lang="en-US" dirty="0" smtClean="0"/>
              <a:t>(Map&lt;?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 smtClean="0"/>
              <a:t>, 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&gt; m)</a:t>
            </a:r>
          </a:p>
          <a:p>
            <a:r>
              <a:rPr lang="en-US" dirty="0" smtClean="0"/>
              <a:t>Set&lt;</a:t>
            </a:r>
            <a:r>
              <a:rPr lang="en-US" dirty="0" err="1" smtClean="0"/>
              <a:t>Map.Entry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&gt;&gt; </a:t>
            </a:r>
            <a:r>
              <a:rPr lang="en-US" dirty="0" err="1" smtClean="0"/>
              <a:t>entrySet</a:t>
            </a:r>
            <a:r>
              <a:rPr lang="en-US" dirty="0" smtClean="0"/>
              <a:t>()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 smtClean="0"/>
              <a:t>equals(Object o)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hashCode()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 smtClean="0"/>
              <a:t>replaceAll</a:t>
            </a:r>
            <a:r>
              <a:rPr lang="en-US" dirty="0" smtClean="0"/>
              <a:t>(</a:t>
            </a:r>
            <a:r>
              <a:rPr lang="en-US" dirty="0" err="1" smtClean="0"/>
              <a:t>BiFunction</a:t>
            </a:r>
            <a:r>
              <a:rPr lang="en-US" dirty="0" smtClean="0"/>
              <a:t>&lt;?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 smtClean="0"/>
              <a:t>, 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, 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&gt; function)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 smtClean="0"/>
              <a:t>replace(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dirty="0" smtClean="0"/>
              <a:t>key,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 smtClean="0"/>
              <a:t>newValue</a:t>
            </a:r>
            <a:r>
              <a:rPr lang="en-US" dirty="0" smtClean="0"/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Function&lt;?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BDC2-F73D-4CBA-BEFA-E74C084CAF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turnaround.com/rebellabs/java-collections-cheat-shee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5</a:t>
            </a:r>
            <a:r>
              <a:rPr lang="en-US" dirty="0"/>
              <a:t> – Collections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4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4883"/>
            <a:ext cx="89482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"All: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lessons.remove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 removed OOP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vs array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4883"/>
            <a:ext cx="88248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Ljava.lang.String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;@6474c2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stringsArrayList.remove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731878" cy="50427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ru-RU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linkedList.addFirst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linkedList.addLast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3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linkedList.offerFirst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linkedList.offerLast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 5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linkedList.remove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5 (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linkedList.remove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5 (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linkedList.removeFirst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5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linkedList.removeLast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linkedList.indexOf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does not allow duplicates</a:t>
            </a:r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5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Stores its elements in a hash table. Uses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method </a:t>
            </a:r>
            <a:r>
              <a:rPr lang="en-US" dirty="0"/>
              <a:t>of the objects to retrieve them more </a:t>
            </a:r>
            <a:r>
              <a:rPr lang="en-US" dirty="0" smtClean="0"/>
              <a:t>efficiently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+"/>
            </a:pPr>
            <a:r>
              <a:rPr lang="en-US" dirty="0"/>
              <a:t>benefit is that adding elements and checking if an element is in the set both have constant time</a:t>
            </a:r>
          </a:p>
          <a:p>
            <a:pPr>
              <a:buFontTx/>
              <a:buChar char="-"/>
            </a:pPr>
            <a:r>
              <a:rPr lang="en-US" dirty="0"/>
              <a:t>tradeoff is that you lose the order in which you inserted the elements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TreeSet</a:t>
            </a:r>
            <a:r>
              <a:rPr lang="en-US" dirty="0" smtClean="0"/>
              <a:t> stores its elements in a sorted tree structure)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5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6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uk-UA" dirty="0"/>
          </a:p>
        </p:txBody>
      </p:sp>
      <p:pic>
        <p:nvPicPr>
          <p:cNvPr id="2050" name="Picture 2" descr="https://lh5.googleusercontent.com/cccP8tWe5FMzO2mBFCse-ppDmC-r3wORhCW4hUj3vTOi_kGjgM7eq1X_zCy7TZ-OeHfpA-ggeVnO91zMmuzxtBKtrjQpyoSTqsa7zb9jQRuSlmSEsTqpkrLXLt6AmLNpvvIccjWZ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95" y="1690688"/>
            <a:ext cx="6190210" cy="47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5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/>
              <a:t>stores the keys in a hash table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+"/>
            </a:pPr>
            <a:r>
              <a:rPr lang="en-US" dirty="0"/>
              <a:t>Benefit is that adding elements and retrieving the element by key both have constant time.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/>
              <a:t>The tradeoff is that you lose the order in which you inserted the elements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TreeMap</a:t>
            </a:r>
            <a:r>
              <a:rPr lang="en-US" dirty="0"/>
              <a:t> stores the keys in a sorted tree structure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+"/>
            </a:pPr>
            <a:r>
              <a:rPr lang="en-US" dirty="0"/>
              <a:t>Benefit is that the keys are always in sorted order.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/>
              <a:t>The tradeoff is that adding and checking if a key is present are both O(log n).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 smtClean="0"/>
              <a:t>LinkedHashMap</a:t>
            </a:r>
            <a:r>
              <a:rPr lang="en-US" altLang="ru-RU" dirty="0" smtClean="0"/>
              <a:t>, Properties, </a:t>
            </a:r>
            <a:r>
              <a:rPr lang="en-US" altLang="ru-RU" strike="sngStrike" dirty="0" err="1" smtClean="0"/>
              <a:t>Hashtable</a:t>
            </a:r>
            <a:endParaRPr lang="ru-RU" altLang="ru-RU" strike="sngStrik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9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375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putIfAbsent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key, 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6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values()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2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046614" cy="449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bamboo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 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map.forEach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((key,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Collections framework</a:t>
            </a:r>
          </a:p>
        </p:txBody>
      </p:sp>
      <p:pic>
        <p:nvPicPr>
          <p:cNvPr id="1028" name="Picture 4" descr="ÐÐ°ÑÑÐ¸Ð½ÐºÐ¸ Ð¿Ð¾ Ð·Ð°Ð¿ÑÐ¾ÑÑ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65" y="2677273"/>
            <a:ext cx="6606388" cy="3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1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690688"/>
            <a:ext cx="7315198" cy="49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17139"/>
            <a:ext cx="11353800" cy="2134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5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17139"/>
            <a:ext cx="11353800" cy="2134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Bird@6474c2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6583490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5760" y="4425068"/>
            <a:ext cx="88392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9630" y="3179842"/>
            <a:ext cx="524637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1690688"/>
            <a:ext cx="1031367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18186" y="5132954"/>
            <a:ext cx="10533684" cy="5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5760" y="4425068"/>
            <a:ext cx="88392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404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716088"/>
            <a:ext cx="10683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1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5760" y="4425068"/>
            <a:ext cx="88392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404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716088"/>
            <a:ext cx="10683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4" y="1542289"/>
            <a:ext cx="5127694" cy="5161879"/>
          </a:xfrm>
        </p:spPr>
      </p:pic>
    </p:spTree>
    <p:extLst>
      <p:ext uri="{BB962C8B-B14F-4D97-AF65-F5344CB8AC3E}">
        <p14:creationId xmlns:p14="http://schemas.microsoft.com/office/powerpoint/2010/main" val="198213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r>
              <a:rPr lang="en-US" dirty="0" smtClean="0"/>
              <a:t> </a:t>
            </a:r>
            <a:r>
              <a:rPr lang="en-US" dirty="0"/>
              <a:t>- 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Reflexive</a:t>
            </a:r>
            <a:r>
              <a:rPr lang="en-US" dirty="0"/>
              <a:t>: </a:t>
            </a:r>
            <a:r>
              <a:rPr lang="en-US" dirty="0" smtClean="0"/>
              <a:t>For any non‐null reference value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should return true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/>
              <a:t>S</a:t>
            </a:r>
            <a:r>
              <a:rPr lang="en-US" b="1" dirty="0" smtClean="0"/>
              <a:t>ymmetric</a:t>
            </a:r>
            <a:r>
              <a:rPr lang="en-US" dirty="0"/>
              <a:t>: </a:t>
            </a:r>
            <a:r>
              <a:rPr lang="en-US" dirty="0" smtClean="0"/>
              <a:t>For any non‐null reference values x and y,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should return true if and only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returns </a:t>
            </a:r>
            <a:r>
              <a:rPr lang="en-US" dirty="0" smtClean="0"/>
              <a:t>true</a:t>
            </a:r>
            <a:r>
              <a:rPr lang="en-US" dirty="0"/>
              <a:t>;</a:t>
            </a:r>
            <a:endParaRPr lang="en-US" dirty="0"/>
          </a:p>
          <a:p>
            <a:r>
              <a:rPr lang="en-US" b="1" dirty="0" smtClean="0"/>
              <a:t>Transitive</a:t>
            </a:r>
            <a:r>
              <a:rPr lang="en-US" dirty="0"/>
              <a:t>: For any non‐null reference values x, y, and z,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returns true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returns true,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should return </a:t>
            </a:r>
            <a:r>
              <a:rPr lang="en-US" dirty="0" smtClean="0"/>
              <a:t>true;</a:t>
            </a:r>
            <a:endParaRPr lang="en-US" dirty="0"/>
          </a:p>
          <a:p>
            <a:r>
              <a:rPr lang="en-US" b="1" dirty="0" smtClean="0"/>
              <a:t>Consistent</a:t>
            </a:r>
            <a:r>
              <a:rPr lang="en-US" dirty="0"/>
              <a:t>: For any non‐null reference values x and y, multiple invocations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consistently return true or consistently return false, provided no information used in equals comparisons on the objects is </a:t>
            </a:r>
            <a:r>
              <a:rPr lang="en-US" dirty="0" smtClean="0"/>
              <a:t>modified;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  <a:r>
              <a:rPr lang="en-US" dirty="0"/>
              <a:t> should return false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404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smtClean="0"/>
              <a:t>- </a:t>
            </a:r>
            <a:r>
              <a:rPr lang="en-US" dirty="0"/>
              <a:t>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404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2822"/>
            <a:ext cx="62680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4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obj.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smtClean="0"/>
              <a:t>- </a:t>
            </a:r>
            <a:r>
              <a:rPr lang="en-US" dirty="0"/>
              <a:t>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404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2822"/>
            <a:ext cx="62680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this.name == obj.name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/>
              <a:t>Set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2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137900" cy="48672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Whenever you override equals(), you are also override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Within the same program, the result of </a:t>
            </a:r>
            <a:r>
              <a:rPr lang="en-US" dirty="0" err="1"/>
              <a:t>hashCode</a:t>
            </a:r>
            <a:r>
              <a:rPr lang="en-US" dirty="0"/>
              <a:t>() must not change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true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must return the same result.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false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may return the same result.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69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hashCode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87184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3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equals</a:t>
            </a:r>
            <a:r>
              <a:rPr lang="en-US" dirty="0"/>
              <a:t>, hashCode and </a:t>
            </a:r>
            <a:r>
              <a:rPr lang="en-US" dirty="0" err="1" smtClean="0"/>
              <a:t>toString</a:t>
            </a:r>
            <a:r>
              <a:rPr lang="en-US" dirty="0" smtClean="0"/>
              <a:t> combination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18077"/>
            <a:ext cx="8293100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equals(Object o)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o)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21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Collections</a:t>
            </a:r>
            <a:endParaRPr lang="en-US" dirty="0"/>
          </a:p>
          <a:p>
            <a:r>
              <a:rPr lang="en-US" dirty="0" smtClean="0">
                <a:hlinkClick r:id="rId4"/>
              </a:rPr>
              <a:t>Cheat sheet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2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/>
              <a:t>Implement the </a:t>
            </a:r>
            <a:r>
              <a:rPr lang="en-US" altLang="ru-RU" dirty="0" smtClean="0"/>
              <a:t>Car </a:t>
            </a:r>
            <a:r>
              <a:rPr lang="en-US" altLang="ru-RU" dirty="0"/>
              <a:t>class with </a:t>
            </a:r>
            <a:r>
              <a:rPr lang="en-US" altLang="ru-RU" dirty="0" smtClean="0"/>
              <a:t>the next properties: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- String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-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String model</a:t>
            </a: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Color {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red, 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green, 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blue}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Implement for class the methods 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hashCode</a:t>
            </a:r>
            <a:r>
              <a:rPr lang="en-US" altLang="ru-RU" dirty="0" smtClean="0"/>
              <a:t> and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equals.</a:t>
            </a:r>
            <a:r>
              <a:rPr lang="en-US" altLang="ru-RU" dirty="0" smtClean="0"/>
              <a:t> Two cars are identical if they have the same color, power and model. Validate </a:t>
            </a:r>
            <a:r>
              <a:rPr lang="en-US" altLang="ru-RU" dirty="0"/>
              <a:t>values </a:t>
            </a:r>
            <a:r>
              <a:rPr lang="en-US" altLang="ru-RU" dirty="0" smtClean="0"/>
              <a:t>of color to be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red, green, blue</a:t>
            </a:r>
            <a:r>
              <a:rPr lang="en-US" altLang="ru-RU" dirty="0" smtClean="0"/>
              <a:t> should be in range between 0-255.</a:t>
            </a:r>
            <a:endParaRPr lang="uk-UA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47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2: Implement </a:t>
            </a:r>
            <a:r>
              <a:rPr lang="en-US" dirty="0" smtClean="0"/>
              <a:t>interface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94640"/>
            <a:ext cx="9528571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SetOperations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= B)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consist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∪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whose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least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whose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∩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whose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symmetric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Δ B,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of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differences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AB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BA, that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 Δ B = (AB) ∪ (BA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symmetricSubtract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23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Task 3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/>
              <a:t>Implement the "Box for voting". The box must implement the Collection interface. It must accept a Vote object (the bulletin) that contains the name of the candidate. If the bulletin contains the name given by the constant # 1, it should NOT fall into the box when you add it. If the bulletin contains the name given by the constant # 2, it should be magically duplicated when added. All other Vote objects must be added in the usual </a:t>
            </a:r>
            <a:r>
              <a:rPr lang="en-US" altLang="ru-RU" dirty="0" smtClean="0"/>
              <a:t>way</a:t>
            </a:r>
            <a:endParaRPr lang="en-US" alt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43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Task 4 Performance test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ru-RU" sz="2400" dirty="0"/>
              <a:t>Implement performance test for different List implementations (</a:t>
            </a:r>
            <a:r>
              <a:rPr lang="en-US" altLang="ru-RU" sz="2400" dirty="0" err="1"/>
              <a:t>ArrayList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LinkedList</a:t>
            </a:r>
            <a:r>
              <a:rPr lang="en-US" altLang="ru-RU" sz="2400" dirty="0"/>
              <a:t>, Vector). Compare get\add\remove\set values in the beginning\middle\end of </a:t>
            </a:r>
            <a:r>
              <a:rPr lang="en-US" altLang="ru-RU" sz="2400" dirty="0" smtClean="0"/>
              <a:t>the collection;</a:t>
            </a:r>
            <a:endParaRPr lang="en-US" altLang="ru-RU" sz="2400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ru-RU" sz="2400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ru-RU" sz="2400" dirty="0"/>
              <a:t>Implement performance test for different Set implementations (</a:t>
            </a:r>
            <a:r>
              <a:rPr lang="en-US" altLang="ru-RU" sz="2400" dirty="0" err="1"/>
              <a:t>HashSet</a:t>
            </a:r>
            <a:r>
              <a:rPr lang="en-US" altLang="ru-RU" sz="2400" dirty="0"/>
              <a:t>, </a:t>
            </a:r>
            <a:r>
              <a:rPr lang="en-US" altLang="ru-RU" sz="2400" dirty="0" err="1" smtClean="0"/>
              <a:t>LinkedHashSet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TreeSet</a:t>
            </a:r>
            <a:r>
              <a:rPr lang="en-US" altLang="ru-RU" sz="2400" dirty="0"/>
              <a:t>). Compare add\remove\contains values in </a:t>
            </a:r>
            <a:r>
              <a:rPr lang="en-US" altLang="ru-RU" sz="2400" dirty="0" smtClean="0"/>
              <a:t>collection;</a:t>
            </a:r>
            <a:endParaRPr lang="en-US" altLang="ru-RU" sz="2400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ru-RU" sz="2400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ru-RU" sz="2400" dirty="0"/>
              <a:t>Implement performance test for different Map implementations (</a:t>
            </a:r>
            <a:r>
              <a:rPr lang="en-US" altLang="ru-RU" sz="2400" dirty="0" err="1"/>
              <a:t>HashMap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LinkedHashMap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TreeMap</a:t>
            </a:r>
            <a:r>
              <a:rPr lang="en-US" altLang="ru-RU" sz="2400" dirty="0"/>
              <a:t>). Compare insertion\removal\update\contains values in the beginning\middle\end of </a:t>
            </a:r>
            <a:r>
              <a:rPr lang="en-US" altLang="ru-RU" sz="2400" dirty="0" smtClean="0"/>
              <a:t>collection.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00521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22896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ru-RU" dirty="0"/>
          </a:p>
        </p:txBody>
      </p:sp>
      <p:pic>
        <p:nvPicPr>
          <p:cNvPr id="3076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63" y="1690688"/>
            <a:ext cx="8957873" cy="46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/>
              <a:t> </a:t>
            </a:r>
            <a:r>
              <a:rPr lang="en-US" sz="3200" dirty="0"/>
              <a:t>vs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958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554" y="4402698"/>
            <a:ext cx="114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forEachRemaining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6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4188"/>
            <a:ext cx="10623997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(Predicate&lt;? </a:t>
            </a:r>
            <a:r>
              <a:rPr lang="en-US" alt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8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c);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stream()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iteration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148724"/>
            <a:ext cx="6648450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136114"/>
            <a:ext cx="6648450" cy="830997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schemeClr val="accent2"/>
            </a:innerShd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5445669"/>
            <a:ext cx="664845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6494473"/>
            <a:ext cx="664845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838200" y="1695451"/>
            <a:ext cx="908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4412016"/>
            <a:ext cx="66484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0793" y="2308712"/>
            <a:ext cx="549894" cy="4524315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just"/>
            <a:r>
              <a:rPr lang="en-US" sz="3200" dirty="0" smtClean="0"/>
              <a:t>1</a:t>
            </a:r>
          </a:p>
          <a:p>
            <a:pPr algn="just"/>
            <a:r>
              <a:rPr lang="en-US" sz="3200" dirty="0" smtClean="0"/>
              <a:t>≈2≈3≈4≈5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6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not contain primitives</a:t>
            </a:r>
          </a:p>
          <a:p>
            <a:r>
              <a:rPr lang="en-US" dirty="0"/>
              <a:t>List is like a resizable array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Allows duplicate entries</a:t>
            </a:r>
          </a:p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67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81" y="1522406"/>
            <a:ext cx="8682038" cy="50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977</Words>
  <Application>Microsoft Office PowerPoint</Application>
  <PresentationFormat>Widescreen</PresentationFormat>
  <Paragraphs>198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Java 4 WEB </vt:lpstr>
      <vt:lpstr>Lesson goals</vt:lpstr>
      <vt:lpstr>Collections Framework</vt:lpstr>
      <vt:lpstr>Iterable</vt:lpstr>
      <vt:lpstr>Iterator vs Iterable</vt:lpstr>
      <vt:lpstr>Collection</vt:lpstr>
      <vt:lpstr>Collection iteration</vt:lpstr>
      <vt:lpstr>List</vt:lpstr>
      <vt:lpstr>Wrappers</vt:lpstr>
      <vt:lpstr>ArrayList </vt:lpstr>
      <vt:lpstr>ArrayList vs array</vt:lpstr>
      <vt:lpstr>LinkedList </vt:lpstr>
      <vt:lpstr>Set</vt:lpstr>
      <vt:lpstr>HashSet</vt:lpstr>
      <vt:lpstr>HashSet</vt:lpstr>
      <vt:lpstr>Map</vt:lpstr>
      <vt:lpstr>Map</vt:lpstr>
      <vt:lpstr>Map</vt:lpstr>
      <vt:lpstr>HashMap</vt:lpstr>
      <vt:lpstr>HashMap</vt:lpstr>
      <vt:lpstr>Coding equals, hashCode and toString</vt:lpstr>
      <vt:lpstr>Coding equals, hashCode and toString</vt:lpstr>
      <vt:lpstr>toString</vt:lpstr>
      <vt:lpstr>equals</vt:lpstr>
      <vt:lpstr>equals</vt:lpstr>
      <vt:lpstr>equals</vt:lpstr>
      <vt:lpstr>equals - rules</vt:lpstr>
      <vt:lpstr>equals - what is wrong</vt:lpstr>
      <vt:lpstr>equals - what is wrong</vt:lpstr>
      <vt:lpstr>hashCode</vt:lpstr>
      <vt:lpstr>hashCode</vt:lpstr>
      <vt:lpstr>equals, hashCode and toString combination</vt:lpstr>
      <vt:lpstr>Literature</vt:lpstr>
      <vt:lpstr>Homework Task 1</vt:lpstr>
      <vt:lpstr>Homework Task 2: Implement interface</vt:lpstr>
      <vt:lpstr>Homework Task 3</vt:lpstr>
      <vt:lpstr>Homework Task 4 Performance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73</cp:revision>
  <dcterms:created xsi:type="dcterms:W3CDTF">2018-10-16T22:16:44Z</dcterms:created>
  <dcterms:modified xsi:type="dcterms:W3CDTF">2018-11-04T22:58:07Z</dcterms:modified>
</cp:coreProperties>
</file>