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96" r:id="rId4"/>
    <p:sldId id="295" r:id="rId5"/>
    <p:sldId id="297" r:id="rId6"/>
    <p:sldId id="312" r:id="rId7"/>
    <p:sldId id="298" r:id="rId8"/>
    <p:sldId id="299" r:id="rId9"/>
    <p:sldId id="300" r:id="rId10"/>
    <p:sldId id="301" r:id="rId11"/>
    <p:sldId id="313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59" r:id="rId21"/>
    <p:sldId id="293" r:id="rId22"/>
    <p:sldId id="294" r:id="rId23"/>
    <p:sldId id="265" r:id="rId24"/>
    <p:sldId id="267" r:id="rId25"/>
    <p:sldId id="266" r:id="rId26"/>
    <p:sldId id="268" r:id="rId27"/>
    <p:sldId id="269" r:id="rId28"/>
    <p:sldId id="270" r:id="rId29"/>
    <p:sldId id="271" r:id="rId30"/>
    <p:sldId id="272" r:id="rId31"/>
    <p:sldId id="288" r:id="rId32"/>
    <p:sldId id="311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082" autoAdjust="0"/>
  </p:normalViewPr>
  <p:slideViewPr>
    <p:cSldViewPr snapToGrid="0">
      <p:cViewPr varScale="1">
        <p:scale>
          <a:sx n="87" d="100"/>
          <a:sy n="87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CB395-4971-4CDB-9CE0-91B29A4E8DEB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504F9-05C8-4F65-ADB5-F3E5C718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148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60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5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38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/>
              <a:t>Before Java 5 came out, you had to write code like the following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smtClean="0"/>
              <a:t>and hope that programmers remembered that you wanted only String objects in there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3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04F9-05C8-4F65-ADB5-F3E5C71812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04F9-05C8-4F65-ADB5-F3E5C71812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7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dirty="0" smtClean="0"/>
              <a:t>Specifying a generic type allows the compiler to enforce proper use of the generic type. Behind the scenes, the compiler replaces all references to T in Crate with Object.</a:t>
            </a:r>
            <a:endParaRPr lang="ru-RU" alt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04F9-05C8-4F65-ADB5-F3E5C71812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07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Reflexive</a:t>
            </a:r>
            <a:r>
              <a:rPr lang="en-US" dirty="0" smtClean="0"/>
              <a:t>: For any non‐null reference value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 smtClean="0"/>
              <a:t> should return true;</a:t>
            </a:r>
          </a:p>
          <a:p>
            <a:r>
              <a:rPr lang="en-US" b="1" dirty="0" smtClean="0"/>
              <a:t>Symmetric</a:t>
            </a:r>
            <a:r>
              <a:rPr lang="en-US" dirty="0" smtClean="0"/>
              <a:t>: For any non‐null reference values x and y,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 smtClean="0"/>
              <a:t> should return true if and only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 smtClean="0"/>
              <a:t> returns true;</a:t>
            </a:r>
          </a:p>
          <a:p>
            <a:r>
              <a:rPr lang="en-US" b="1" dirty="0" smtClean="0"/>
              <a:t>Transitive</a:t>
            </a:r>
            <a:r>
              <a:rPr lang="en-US" dirty="0" smtClean="0"/>
              <a:t>: For any non‐null reference values x, y, and z,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 smtClean="0"/>
              <a:t> returns true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 smtClean="0"/>
              <a:t> returns true, then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n-US" dirty="0" smtClean="0"/>
              <a:t> should return true;</a:t>
            </a:r>
          </a:p>
          <a:p>
            <a:r>
              <a:rPr lang="en-US" b="1" dirty="0" smtClean="0"/>
              <a:t>Consistent</a:t>
            </a:r>
            <a:r>
              <a:rPr lang="en-US" dirty="0" smtClean="0"/>
              <a:t>: For any non‐null reference values x and y, multiple invocations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n-US" dirty="0" smtClean="0"/>
              <a:t> consistently return true or consistently return false, provided no information used in equals comparisons on the objects is modified;</a:t>
            </a:r>
          </a:p>
          <a:p>
            <a:r>
              <a:rPr lang="en-US" dirty="0" smtClean="0"/>
              <a:t>For any non‐null reference value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(null)</a:t>
            </a:r>
            <a:r>
              <a:rPr lang="en-US" dirty="0" smtClean="0"/>
              <a:t> should return false</a:t>
            </a:r>
            <a:endParaRPr lang="ru-RU" dirty="0" smtClean="0"/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7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4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1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9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2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628A-72C6-4C90-85B8-644403430F2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8557-5F30-4CD7-90DF-DB79E126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generics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turnaround.com/rebellabs/java-collections-cheat-shee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ve_luminan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6 - Generics, Comparator, Comparable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Generics, run-time vs compile-time error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21154"/>
            <a:ext cx="10740528" cy="5336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takTo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ru-RU" altLang="ru-RU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parrotCage.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6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3; 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322184" y="2461501"/>
            <a:ext cx="482575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Generics, run-time vs compile-time error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740528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nonGenericCage.packCage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takTo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nonGenericCage.packCage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takTo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java.lang.ClassCastException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genericCage.packCage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  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takTo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genericCage.packCage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   </a:t>
            </a:r>
            <a:r>
              <a:rPr lang="ru-RU" altLang="ru-RU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takTo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genericCage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unreachable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lang="ru-RU" alt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can’t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Call the </a:t>
            </a:r>
            <a:r>
              <a:rPr lang="en-US" dirty="0" smtClean="0">
                <a:solidFill>
                  <a:srgbClr val="FF0000"/>
                </a:solidFill>
              </a:rPr>
              <a:t>constructor new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Create an array of </a:t>
            </a:r>
            <a:r>
              <a:rPr lang="en-US" dirty="0" smtClean="0">
                <a:solidFill>
                  <a:srgbClr val="FF0000"/>
                </a:solidFill>
              </a:rPr>
              <a:t>type T</a:t>
            </a:r>
          </a:p>
          <a:p>
            <a:r>
              <a:rPr lang="en-US" dirty="0">
                <a:solidFill>
                  <a:srgbClr val="FF0000"/>
                </a:solidFill>
              </a:rPr>
              <a:t>Call </a:t>
            </a:r>
            <a:r>
              <a:rPr lang="en-US" dirty="0" err="1" smtClean="0">
                <a:solidFill>
                  <a:srgbClr val="FF0000"/>
                </a:solidFill>
              </a:rPr>
              <a:t>instanceof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Use a primitive type as a generic type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</a:p>
          <a:p>
            <a:r>
              <a:rPr lang="en-US" dirty="0">
                <a:solidFill>
                  <a:srgbClr val="FF0000"/>
                </a:solidFill>
              </a:rPr>
              <a:t>Create a static variable as a generic type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bounds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bounded parameter type is a generic type that specifies a bound for the generic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7899"/>
            <a:ext cx="10666867" cy="31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0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bounds. Unbounded wildcard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10573555" cy="1295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wildcard </a:t>
            </a:r>
            <a:r>
              <a:rPr lang="en-US" dirty="0" smtClean="0"/>
              <a:t>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?”</a:t>
            </a:r>
            <a:r>
              <a:rPr lang="en-US" dirty="0" smtClean="0"/>
              <a:t> </a:t>
            </a:r>
            <a:r>
              <a:rPr lang="en-US" dirty="0"/>
              <a:t>represents an unknown type. You can use it to declare the type of a parameter; a local, instance, or static variable; and return value of generic types. But you can’t use it as a type argument to invoke a generic method, create a generic class instance, or for a </a:t>
            </a:r>
            <a:r>
              <a:rPr lang="en-US" dirty="0" err="1"/>
              <a:t>supertype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3390825"/>
            <a:ext cx="10353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 {}</a:t>
            </a:r>
            <a:endParaRPr lang="en-US" dirty="0"/>
          </a:p>
          <a:p>
            <a:pPr algn="just"/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 {</a:t>
            </a:r>
            <a:endParaRPr lang="en-US" dirty="0"/>
          </a:p>
          <a:p>
            <a:pPr algn="jus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dirty="0"/>
          </a:p>
          <a:p>
            <a:pPr algn="jus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List&lt;?&gt;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wishList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&lt;Book&gt;();</a:t>
            </a:r>
            <a:endParaRPr lang="en-US" dirty="0"/>
          </a:p>
          <a:p>
            <a:pPr algn="jus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// </a:t>
            </a:r>
            <a:r>
              <a:rPr lang="en-US" i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wishList.add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(new Book()); &lt;- won't compile</a:t>
            </a:r>
            <a:endParaRPr lang="en-US" dirty="0"/>
          </a:p>
          <a:p>
            <a:pPr algn="just"/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algn="jus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11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bounds. Unbounded wildcard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10573555" cy="50427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OOP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2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9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bounds. Upper-Bounded Wildcards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restrict use of arguments to a type and its subtypes by using &lt;? extends Type&gt;, where Type refers to a class, interface, or </a:t>
            </a:r>
            <a:r>
              <a:rPr lang="en-US" dirty="0" err="1"/>
              <a:t>enum</a:t>
            </a:r>
            <a:r>
              <a:rPr lang="en-US" dirty="0"/>
              <a:t>. In upper-bounded wildcards, the keyword extends is used for both a class and an interface.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668719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 {}</a:t>
            </a:r>
            <a:endParaRPr lang="en-US" dirty="0"/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HistoryBook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 {}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 {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List&lt;?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Book&gt; books1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List&lt;?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Book&gt; books2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HistoryBook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&gt;();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// List&lt;? extends Book&gt; books3 = new </a:t>
            </a:r>
            <a:r>
              <a:rPr lang="en-US" i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ArrayList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&lt;Object&gt;(); won't compile</a:t>
            </a:r>
            <a:endParaRPr lang="en-US" dirty="0"/>
          </a:p>
          <a:p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32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bounds. </a:t>
            </a:r>
            <a:r>
              <a:rPr lang="en-US" dirty="0"/>
              <a:t>Upper-Bounded Wildcards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598354"/>
            <a:ext cx="58420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source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x.doubleValue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31100" y="1690688"/>
            <a:ext cx="4660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7042150" y="1935253"/>
            <a:ext cx="19050" cy="113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войная стрелка влево/вправо 8"/>
          <p:cNvSpPr/>
          <p:nvPr/>
        </p:nvSpPr>
        <p:spPr>
          <a:xfrm>
            <a:off x="6680200" y="1690688"/>
            <a:ext cx="736600" cy="3350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616200" y="4367393"/>
            <a:ext cx="7861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1.0 </a:t>
            </a:r>
            <a:r>
              <a:rPr lang="ru-RU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endParaRPr lang="en-US" altLang="ru-RU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1.0 2.0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6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bounds. Lower-Bounded Wildcards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restrict use of type arguments to a type and its base or </a:t>
            </a:r>
            <a:r>
              <a:rPr lang="en-US" dirty="0" err="1" smtClean="0"/>
              <a:t>supertypes</a:t>
            </a:r>
            <a:r>
              <a:rPr lang="en-US" dirty="0" smtClean="0"/>
              <a:t> by using &lt;? super Type&gt;, where Type refers to a class, interface, or </a:t>
            </a:r>
            <a:r>
              <a:rPr lang="en-US" dirty="0" err="1" smtClean="0"/>
              <a:t>enum</a:t>
            </a:r>
            <a:r>
              <a:rPr lang="en-US" dirty="0" smtClean="0"/>
              <a:t>. Consider the following classes: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164681"/>
            <a:ext cx="112164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 {}</a:t>
            </a:r>
            <a:endParaRPr lang="en-US" dirty="0"/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HistoryBook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 {}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 {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List&lt;?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super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Book&gt; books1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// List&lt;? super Book&gt; books2 = new </a:t>
            </a:r>
            <a:r>
              <a:rPr lang="en-US" i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ArrayList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&lt;</a:t>
            </a:r>
            <a:r>
              <a:rPr lang="en-US" i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HistoryBook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&gt;(); </a:t>
            </a:r>
            <a:r>
              <a:rPr lang="en-US" i="1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not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compile</a:t>
            </a:r>
            <a:endParaRPr lang="en-US" dirty="0"/>
          </a:p>
          <a:p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      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List&lt;?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super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Book&gt; books3 =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&lt;Object&gt;();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}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34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bounds</a:t>
            </a:r>
            <a:r>
              <a:rPr lang="en-US" dirty="0"/>
              <a:t>. Lower-Bounded Wildcards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598354"/>
            <a:ext cx="58420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source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x).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31100" y="1690688"/>
            <a:ext cx="4660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7042150" y="1935253"/>
            <a:ext cx="19050" cy="113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войная стрелка влево/вправо 8"/>
          <p:cNvSpPr/>
          <p:nvPr/>
        </p:nvSpPr>
        <p:spPr>
          <a:xfrm>
            <a:off x="6680200" y="1690688"/>
            <a:ext cx="736600" cy="3350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616200" y="4367393"/>
            <a:ext cx="7861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1.0 2.0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1.0 </a:t>
            </a:r>
            <a:r>
              <a:rPr lang="ru-RU" altLang="ru-RU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Generics</a:t>
            </a:r>
          </a:p>
          <a:p>
            <a:r>
              <a:rPr lang="en-US" sz="3600" dirty="0" smtClean="0"/>
              <a:t>Collections class</a:t>
            </a:r>
          </a:p>
          <a:p>
            <a:r>
              <a:rPr lang="en-US" sz="3600" dirty="0" smtClean="0"/>
              <a:t>Comparator vs Comparable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05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Framework</a:t>
            </a:r>
            <a:endParaRPr lang="ru-RU" dirty="0"/>
          </a:p>
        </p:txBody>
      </p:sp>
      <p:pic>
        <p:nvPicPr>
          <p:cNvPr id="4" name="Picture 4" descr="ÐÐ°ÑÑÐ¸Ð½ÐºÐ¸ Ð¿Ð¾ Ð·Ð°Ð¿ÑÐ¾ÑÑ java iterabl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63" y="1690688"/>
            <a:ext cx="8957873" cy="460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0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Reflexive</a:t>
            </a:r>
            <a:endParaRPr lang="uk-UA" dirty="0"/>
          </a:p>
          <a:p>
            <a:r>
              <a:rPr lang="en-US" dirty="0"/>
              <a:t>Symmetric</a:t>
            </a:r>
            <a:endParaRPr lang="uk-UA" dirty="0"/>
          </a:p>
          <a:p>
            <a:r>
              <a:rPr lang="en-US" dirty="0"/>
              <a:t>Transitive</a:t>
            </a:r>
            <a:endParaRPr lang="uk-UA" dirty="0"/>
          </a:p>
          <a:p>
            <a:r>
              <a:rPr lang="en-US" dirty="0" smtClean="0"/>
              <a:t>Consistent</a:t>
            </a:r>
            <a:endParaRPr lang="uk-UA" dirty="0"/>
          </a:p>
          <a:p>
            <a:r>
              <a:rPr lang="en-US" dirty="0"/>
              <a:t>Null-safe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24040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8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137900" cy="486727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Whenever you override equals(), you are also override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o1.equals(o1)   -&gt; o1.hashCode() == o1.hashCode()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o1.equals(o2)   -&gt; o1.hashCode() == o2.hashCode()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!o1.equals(o2) !-&gt; o1.hashCode() != o2.hashCode()</a:t>
            </a:r>
          </a:p>
        </p:txBody>
      </p:sp>
    </p:spTree>
    <p:extLst>
      <p:ext uri="{BB962C8B-B14F-4D97-AF65-F5344CB8AC3E}">
        <p14:creationId xmlns:p14="http://schemas.microsoft.com/office/powerpoint/2010/main" val="331237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/>
              <a:t>Coding equals, hashCode and </a:t>
            </a:r>
            <a:r>
              <a:rPr lang="en-US" dirty="0" err="1" smtClean="0"/>
              <a:t>toString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379577"/>
            <a:ext cx="82931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o)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==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bird.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Картинки по запросу java collections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937544"/>
            <a:ext cx="6223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class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9" y="1825625"/>
            <a:ext cx="1153839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690688"/>
            <a:ext cx="82931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fails</a:t>
            </a:r>
            <a:r>
              <a:rPr kumimoji="0" lang="en-US" altLang="ru-RU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compile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rintln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7" y="1690688"/>
            <a:ext cx="829310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7" y="4031914"/>
            <a:ext cx="106426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Zero</a:t>
            </a:r>
            <a:r>
              <a:rPr lang="en-US" sz="2000" dirty="0" smtClean="0"/>
              <a:t> </a:t>
            </a:r>
            <a:r>
              <a:rPr lang="en-US" sz="2000" dirty="0"/>
              <a:t>is returned when the current object is equal to the argument to </a:t>
            </a:r>
            <a:r>
              <a:rPr lang="en-US" sz="2000" dirty="0" err="1"/>
              <a:t>compareTo</a:t>
            </a:r>
            <a:r>
              <a:rPr lang="en-US" sz="2000" dirty="0"/>
              <a:t>().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A number less than zero </a:t>
            </a:r>
            <a:r>
              <a:rPr lang="en-US" sz="2000" dirty="0" smtClean="0"/>
              <a:t>is returned </a:t>
            </a:r>
            <a:r>
              <a:rPr lang="en-US" sz="2000" dirty="0"/>
              <a:t>when the current object is smaller than the argument to </a:t>
            </a:r>
            <a:r>
              <a:rPr lang="en-US" sz="2000" dirty="0" err="1"/>
              <a:t>compareTo</a:t>
            </a:r>
            <a:r>
              <a:rPr lang="en-US" sz="2000" dirty="0"/>
              <a:t>().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A </a:t>
            </a:r>
            <a:r>
              <a:rPr lang="en-US" sz="2000" i="1" dirty="0"/>
              <a:t>number greater than zero </a:t>
            </a:r>
            <a:r>
              <a:rPr lang="en-US" sz="2000" dirty="0"/>
              <a:t>is returned when the current object is larger than the argument to </a:t>
            </a:r>
            <a:r>
              <a:rPr lang="en-US" sz="2000" dirty="0" err="1"/>
              <a:t>compareTo</a:t>
            </a:r>
            <a:r>
              <a:rPr lang="en-US" sz="2000" dirty="0"/>
              <a:t>()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486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690688"/>
            <a:ext cx="829310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cat dog elephant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7" y="1690688"/>
            <a:ext cx="829310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7" y="4031914"/>
            <a:ext cx="106426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Zero </a:t>
            </a:r>
            <a:r>
              <a:rPr lang="en-US" sz="2000" dirty="0"/>
              <a:t>is returned when the </a:t>
            </a:r>
            <a:r>
              <a:rPr lang="en-US" sz="2000" dirty="0" smtClean="0"/>
              <a:t>arguments of compare() methods are equal. 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A </a:t>
            </a:r>
            <a:r>
              <a:rPr lang="en-US" sz="2000" i="1" dirty="0"/>
              <a:t>number less than zero </a:t>
            </a:r>
            <a:r>
              <a:rPr lang="en-US" sz="2000" dirty="0"/>
              <a:t>is returned when the </a:t>
            </a:r>
            <a:r>
              <a:rPr lang="en-US" sz="2000" dirty="0" smtClean="0"/>
              <a:t>first argument is </a:t>
            </a:r>
            <a:r>
              <a:rPr lang="en-US" sz="2000" dirty="0"/>
              <a:t>smaller than the </a:t>
            </a:r>
            <a:r>
              <a:rPr lang="en-US" sz="2000" dirty="0" smtClean="0"/>
              <a:t>second argument </a:t>
            </a:r>
            <a:r>
              <a:rPr lang="en-US" sz="2000" dirty="0"/>
              <a:t>to </a:t>
            </a:r>
            <a:r>
              <a:rPr lang="en-US" sz="2000" dirty="0" smtClean="0"/>
              <a:t>compare()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/>
              <a:t>A </a:t>
            </a:r>
            <a:r>
              <a:rPr lang="en-US" sz="2000" i="1" dirty="0"/>
              <a:t>number greater than zero </a:t>
            </a:r>
            <a:r>
              <a:rPr lang="en-US" sz="2000" dirty="0"/>
              <a:t>is returned when the </a:t>
            </a:r>
            <a:r>
              <a:rPr lang="en-US" sz="2000" dirty="0" smtClean="0"/>
              <a:t>first </a:t>
            </a:r>
            <a:r>
              <a:rPr lang="en-US" sz="2000" dirty="0"/>
              <a:t>argument is </a:t>
            </a:r>
            <a:r>
              <a:rPr lang="en-US" sz="2000" dirty="0" smtClean="0"/>
              <a:t>greater </a:t>
            </a:r>
            <a:r>
              <a:rPr lang="en-US" sz="2000" dirty="0"/>
              <a:t>than the </a:t>
            </a:r>
            <a:r>
              <a:rPr lang="en-US" sz="2000" dirty="0" smtClean="0"/>
              <a:t>second </a:t>
            </a:r>
            <a:r>
              <a:rPr lang="en-US" sz="2000" dirty="0"/>
              <a:t>argument to </a:t>
            </a:r>
            <a:r>
              <a:rPr lang="en-US" sz="2000" dirty="0" smtClean="0"/>
              <a:t>compare()</a:t>
            </a:r>
            <a:endParaRPr lang="ru-RU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83005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Object());     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java.lang.Object@6474c2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&lt;&gt;());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[]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someList.add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java.lang.Exception</a:t>
            </a:r>
            <a:endParaRPr lang="en-US" altLang="ru-RU" sz="1800" i="1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((String)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someList.get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   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java.lang.ClassCastException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/>
          <a:lstStyle/>
          <a:p>
            <a:r>
              <a:rPr lang="en-US" dirty="0" smtClean="0"/>
              <a:t>Comparator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690688"/>
            <a:ext cx="1088374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 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o1, 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o2) 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o1.</a:t>
            </a:r>
            <a:r>
              <a:rPr lang="ru-RU" altLang="ru-RU" sz="16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.compareTo(o2.</a:t>
            </a:r>
            <a:r>
              <a:rPr lang="ru-RU" altLang="ru-RU" sz="16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strength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animals.add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(animals,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animalComparatorByStrength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animals.forEach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::print);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dog cat elephant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Generics</a:t>
            </a:r>
            <a:endParaRPr lang="en-US" dirty="0"/>
          </a:p>
          <a:p>
            <a:r>
              <a:rPr lang="en-US" dirty="0" smtClean="0">
                <a:hlinkClick r:id="rId4"/>
              </a:rPr>
              <a:t>Collections Cheat </a:t>
            </a:r>
            <a:r>
              <a:rPr lang="en-US" dirty="0" smtClean="0">
                <a:hlinkClick r:id="rId4"/>
              </a:rPr>
              <a:t>sheet</a:t>
            </a:r>
            <a:endParaRPr lang="en-US" dirty="0" smtClean="0"/>
          </a:p>
          <a:p>
            <a:r>
              <a:rPr lang="en-US" b="1" dirty="0"/>
              <a:t>Clean Code: A Handbook of Agile Software </a:t>
            </a:r>
            <a:r>
              <a:rPr lang="en-US" b="1" dirty="0" smtClean="0"/>
              <a:t>Craftsmanship</a:t>
            </a:r>
            <a:r>
              <a:rPr lang="en-US" dirty="0" smtClean="0"/>
              <a:t> by</a:t>
            </a:r>
            <a:r>
              <a:rPr lang="en-US" dirty="0"/>
              <a:t> Robert C. </a:t>
            </a:r>
            <a:r>
              <a:rPr lang="en-US" dirty="0" smtClean="0"/>
              <a:t>Martin : Chapter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1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Garage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Returns cars list sorted by brand in alphabetical natural order,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if brand equals sub-sorts by power descending, then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if brand and power the same – sub-sorts by Color luminosity ascending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List&lt;Car&gt; getCars();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9897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en.wikipedia.org/wiki/Relative_luminance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89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2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87988" cy="4912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TaskManager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addTask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(Task task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after insertion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removeTasks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date); 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was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removed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Set&lt;String&gt;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getCategories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 categories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Map&lt;String, List&lt;Task&gt;&gt;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getTasksByCategories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ru-RU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 </a:t>
            </a:r>
            <a:r>
              <a:rPr lang="ru-RU" altLang="ru-RU" sz="1400" i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ru-RU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 </a:t>
            </a:r>
            <a:r>
              <a:rPr lang="ru-RU" altLang="ru-RU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List&lt;Task&gt;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getTasksByCategory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category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tasks </a:t>
            </a:r>
            <a:r>
              <a:rPr lang="ru-RU" altLang="ru-RU" sz="1400" i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ru-RU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List&lt;Task&gt; getTasksForToday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ru-RU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tasks </a:t>
            </a:r>
            <a:r>
              <a:rPr lang="ru-RU" altLang="ru-RU" sz="1400" i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ru-RU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 </a:t>
            </a:r>
            <a:r>
              <a:rPr lang="ru-RU" altLang="ru-RU" sz="1400" i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List&lt;Task&gt; getAllTasks();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ru-RU" altLang="ru-RU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</a:t>
            </a:r>
            <a:r>
              <a:rPr lang="en-US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.getter-setter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..*/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17457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Generics, diamond operator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3538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Java 1+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Java 5+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Java 7+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 10+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Картинки по запросу java 8 strea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77" y="3727000"/>
            <a:ext cx="3008323" cy="300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usage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8" y="1690688"/>
            <a:ext cx="1083005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5544354" y="5112166"/>
            <a:ext cx="527604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box.packBox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Congratulations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Congratulations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2533917" y="2351346"/>
            <a:ext cx="7438623" cy="410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usage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8" y="1690688"/>
            <a:ext cx="1083005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5544354" y="5112166"/>
            <a:ext cx="527604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box.packBox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777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777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2533917" y="2351346"/>
            <a:ext cx="7438623" cy="410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usage </a:t>
            </a:r>
            <a:r>
              <a:rPr lang="en-US" dirty="0"/>
              <a:t>multiple formal type </a:t>
            </a:r>
            <a:r>
              <a:rPr lang="en-US" dirty="0" err="1" smtClean="0"/>
              <a:t>param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830059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ru-RU" sz="20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altLang="ru-RU" sz="20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receipt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packBox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dirty="0" smtClean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receipt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receipt</a:t>
            </a:r>
            <a:r>
              <a:rPr lang="ru-RU" altLang="ru-RU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receipt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5544354" y="5569352"/>
            <a:ext cx="664764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box.packBox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Congratulations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2958920" y="2716266"/>
            <a:ext cx="7438623" cy="410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‘formal type parameter’ naming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46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/>
              <a:t> </a:t>
            </a:r>
            <a:r>
              <a:rPr lang="en-US" dirty="0" smtClean="0"/>
              <a:t>- an </a:t>
            </a:r>
            <a:r>
              <a:rPr lang="en-US" dirty="0"/>
              <a:t>element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K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map key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V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map value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- 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generic data type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>
                <a:solidFill>
                  <a:schemeClr val="accent6"/>
                </a:solidFill>
              </a:rPr>
              <a:t>S, U, </a:t>
            </a:r>
            <a:r>
              <a:rPr lang="en-US" dirty="0" smtClean="0">
                <a:solidFill>
                  <a:schemeClr val="accent6"/>
                </a:solidFill>
              </a:rPr>
              <a:t>V</a:t>
            </a:r>
            <a:r>
              <a:rPr lang="en-US" dirty="0" smtClean="0"/>
              <a:t> </a:t>
            </a:r>
            <a:r>
              <a:rPr lang="en-US" dirty="0"/>
              <a:t>and so forth </a:t>
            </a:r>
            <a:r>
              <a:rPr lang="en-US" dirty="0" smtClean="0"/>
              <a:t>- for </a:t>
            </a:r>
            <a:r>
              <a:rPr lang="en-US" dirty="0"/>
              <a:t>multiple generic types</a:t>
            </a:r>
          </a:p>
          <a:p>
            <a:pPr marL="0" indent="0">
              <a:buNone/>
            </a:pPr>
            <a:r>
              <a:rPr lang="en-US" dirty="0"/>
              <a:t>■  </a:t>
            </a:r>
            <a:r>
              <a:rPr lang="en-US" dirty="0" smtClean="0">
                <a:solidFill>
                  <a:schemeClr val="accent6"/>
                </a:solidFill>
              </a:rPr>
              <a:t>R</a:t>
            </a:r>
            <a:r>
              <a:rPr lang="en-US" dirty="0" smtClean="0"/>
              <a:t> - return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253229" y="3691236"/>
            <a:ext cx="568548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time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openBox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packBox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38200" y="169068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openBox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packBox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923</Words>
  <Application>Microsoft Office PowerPoint</Application>
  <PresentationFormat>Widescreen</PresentationFormat>
  <Paragraphs>197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Java 4 WEB </vt:lpstr>
      <vt:lpstr>Lesson goals</vt:lpstr>
      <vt:lpstr>Generics</vt:lpstr>
      <vt:lpstr>Generics, diamond operator</vt:lpstr>
      <vt:lpstr>Generics usage</vt:lpstr>
      <vt:lpstr>Generics usage</vt:lpstr>
      <vt:lpstr>Generics usage multiple formal type param</vt:lpstr>
      <vt:lpstr>Generics ‘formal type parameter’ naming</vt:lpstr>
      <vt:lpstr>Type erasure</vt:lpstr>
      <vt:lpstr>Generics, run-time vs compile-time error</vt:lpstr>
      <vt:lpstr>Generics, run-time vs compile-time error</vt:lpstr>
      <vt:lpstr>Generics can’t</vt:lpstr>
      <vt:lpstr>Generics bounds </vt:lpstr>
      <vt:lpstr>Generics bounds. Unbounded wildcard</vt:lpstr>
      <vt:lpstr>Generics bounds. Unbounded wildcard</vt:lpstr>
      <vt:lpstr>Generics bounds. Upper-Bounded Wildcards</vt:lpstr>
      <vt:lpstr>Generics bounds. Upper-Bounded Wildcards</vt:lpstr>
      <vt:lpstr>Generics bounds. Lower-Bounded Wildcards</vt:lpstr>
      <vt:lpstr>Generics bounds. Lower-Bounded Wildcards</vt:lpstr>
      <vt:lpstr>Collections Framework</vt:lpstr>
      <vt:lpstr>equals</vt:lpstr>
      <vt:lpstr>hashCode</vt:lpstr>
      <vt:lpstr>Coding equals, hashCode and toString</vt:lpstr>
      <vt:lpstr>Collections class</vt:lpstr>
      <vt:lpstr>Collections class</vt:lpstr>
      <vt:lpstr>Comparable</vt:lpstr>
      <vt:lpstr>Comparable</vt:lpstr>
      <vt:lpstr>Comparable</vt:lpstr>
      <vt:lpstr>Comparator</vt:lpstr>
      <vt:lpstr>Comparator</vt:lpstr>
      <vt:lpstr>Literature</vt:lpstr>
      <vt:lpstr>Homework Task 1</vt:lpstr>
      <vt:lpstr>Homework Task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72</cp:revision>
  <dcterms:created xsi:type="dcterms:W3CDTF">2018-11-07T20:46:06Z</dcterms:created>
  <dcterms:modified xsi:type="dcterms:W3CDTF">2018-11-11T21:23:39Z</dcterms:modified>
</cp:coreProperties>
</file>