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37" r:id="rId3"/>
    <p:sldId id="453" r:id="rId4"/>
    <p:sldId id="480" r:id="rId5"/>
    <p:sldId id="481" r:id="rId6"/>
    <p:sldId id="484" r:id="rId7"/>
    <p:sldId id="485" r:id="rId8"/>
    <p:sldId id="486" r:id="rId9"/>
    <p:sldId id="482" r:id="rId10"/>
    <p:sldId id="483" r:id="rId11"/>
    <p:sldId id="487" r:id="rId12"/>
    <p:sldId id="488" r:id="rId13"/>
    <p:sldId id="489" r:id="rId14"/>
    <p:sldId id="490" r:id="rId15"/>
    <p:sldId id="492" r:id="rId16"/>
    <p:sldId id="493" r:id="rId17"/>
    <p:sldId id="491" r:id="rId18"/>
    <p:sldId id="280"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C8ABDFF4-75E7-48EA-B54A-79CB5B90F1E4}">
          <p14:sldIdLst>
            <p14:sldId id="256"/>
            <p14:sldId id="337"/>
            <p14:sldId id="453"/>
            <p14:sldId id="480"/>
            <p14:sldId id="481"/>
            <p14:sldId id="484"/>
            <p14:sldId id="485"/>
            <p14:sldId id="486"/>
            <p14:sldId id="482"/>
            <p14:sldId id="483"/>
            <p14:sldId id="487"/>
            <p14:sldId id="488"/>
            <p14:sldId id="489"/>
            <p14:sldId id="490"/>
            <p14:sldId id="492"/>
            <p14:sldId id="493"/>
            <p14:sldId id="491"/>
          </p14:sldIdLst>
        </p14:section>
        <p14:section name="Literature" id="{F4306F46-AA62-4AA1-BA49-25DFD2D8502D}">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068" autoAdjust="0"/>
  </p:normalViewPr>
  <p:slideViewPr>
    <p:cSldViewPr snapToGrid="0">
      <p:cViewPr varScale="1">
        <p:scale>
          <a:sx n="119" d="100"/>
          <a:sy n="119" d="100"/>
        </p:scale>
        <p:origin x="126" y="2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03.03.2019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207711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86358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375918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286019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67762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1772230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210675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18</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405232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3359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93733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3270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330359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315501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429304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EC799A-A6A9-4790-A4B5-6243B17E023C}" type="datetimeFigureOut">
              <a:rPr lang="ru-RU" smtClean="0"/>
              <a:t>03.03.2019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1EC799A-A6A9-4790-A4B5-6243B17E023C}" type="datetimeFigureOut">
              <a:rPr lang="ru-RU" smtClean="0"/>
              <a:t>03.03.2019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1EC799A-A6A9-4790-A4B5-6243B17E023C}" type="datetimeFigureOut">
              <a:rPr lang="ru-RU" smtClean="0"/>
              <a:t>03.03.2019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1EC799A-A6A9-4790-A4B5-6243B17E023C}" type="datetimeFigureOut">
              <a:rPr lang="ru-RU" smtClean="0"/>
              <a:t>03.03.2019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1EC799A-A6A9-4790-A4B5-6243B17E023C}" type="datetimeFigureOut">
              <a:rPr lang="ru-RU" smtClean="0"/>
              <a:t>03.03.2019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1EC799A-A6A9-4790-A4B5-6243B17E023C}" type="datetimeFigureOut">
              <a:rPr lang="ru-RU" smtClean="0"/>
              <a:t>03.03.2019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03.03.2019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03.03.2019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799A-A6A9-4790-A4B5-6243B17E023C}" type="datetimeFigureOut">
              <a:rPr lang="ru-RU" smtClean="0"/>
              <a:t>03.03.2019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spring.io/projects/spring-data-jdbc" TargetMode="External"/><Relationship Id="rId3" Type="http://schemas.openxmlformats.org/officeDocument/2006/relationships/hyperlink" Target="http://hibernate.org/orm" TargetMode="External"/><Relationship Id="rId7" Type="http://schemas.openxmlformats.org/officeDocument/2006/relationships/hyperlink" Target="https://habrahabr.ru/post/13942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spring.io/spring-data/jpa/docs/current/reference/html" TargetMode="External"/><Relationship Id="rId5" Type="http://schemas.openxmlformats.org/officeDocument/2006/relationships/hyperlink" Target="https://spring.io/guides/gs/accessing-data-jpa" TargetMode="External"/><Relationship Id="rId4" Type="http://schemas.openxmlformats.org/officeDocument/2006/relationships/hyperlink" Target="https://www.tutorialspoint.com/hibernate/index.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19 – Hibernate. Spring Data</a:t>
            </a:r>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EntityManager</a:t>
            </a:r>
            <a:r>
              <a:rPr lang="en-US" dirty="0"/>
              <a:t> configuration</a:t>
            </a:r>
          </a:p>
        </p:txBody>
      </p:sp>
      <p:sp>
        <p:nvSpPr>
          <p:cNvPr id="4" name="Rectangle 1">
            <a:extLst>
              <a:ext uri="{FF2B5EF4-FFF2-40B4-BE49-F238E27FC236}">
                <a16:creationId xmlns:a16="http://schemas.microsoft.com/office/drawing/2014/main" id="{8955D5EC-A5FA-4193-9FAF-471B56FC857F}"/>
              </a:ext>
            </a:extLst>
          </p:cNvPr>
          <p:cNvSpPr>
            <a:spLocks noGrp="1" noChangeArrowheads="1"/>
          </p:cNvSpPr>
          <p:nvPr>
            <p:ph idx="1"/>
          </p:nvPr>
        </p:nvSpPr>
        <p:spPr bwMode="auto">
          <a:xfrm>
            <a:off x="838200" y="1808386"/>
            <a:ext cx="7629012"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classpath:db.properties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@Primary</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dataSource.setDriverClass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(org.h2.Driver.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dataSource.setUrl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"jdbc:h2:mem:lesson19;DB_CLOSE_DELAY=-1"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LocalContainerEntityManagerFactoryBean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factory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LocalContainerEntityManagerFactoryBean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factory.setJpaVendorAdapter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HibernateJpaVendorAdapter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factory.setJpaProperties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factory.setPackagesToScan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lang="en-US" altLang="en-US" sz="900" dirty="0">
                <a:solidFill>
                  <a:srgbClr val="6A8759"/>
                </a:solidFill>
                <a:latin typeface="Courier New" panose="02070309020205020404" pitchFamily="49" charset="0"/>
                <a:cs typeface="Courier New" panose="02070309020205020404" pitchFamily="49" charset="0"/>
              </a:rPr>
              <a:t>"org.geekhub.lesson19.</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db.persistence"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factory.afterPropertiesSet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factory.getObject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PlatformTransactionManager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txManager.setEntityManagerFactory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28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Fetch Types</a:t>
            </a:r>
          </a:p>
        </p:txBody>
      </p:sp>
      <p:sp>
        <p:nvSpPr>
          <p:cNvPr id="3" name="Объект 2"/>
          <p:cNvSpPr>
            <a:spLocks noGrp="1"/>
          </p:cNvSpPr>
          <p:nvPr>
            <p:ph idx="1"/>
          </p:nvPr>
        </p:nvSpPr>
        <p:spPr/>
        <p:txBody>
          <a:bodyPr>
            <a:normAutofit fontScale="85000" lnSpcReduction="10000"/>
          </a:bodyPr>
          <a:lstStyle/>
          <a:p>
            <a:pPr>
              <a:lnSpc>
                <a:spcPct val="150000"/>
              </a:lnSpc>
            </a:pPr>
            <a:r>
              <a:rPr lang="en-US" dirty="0"/>
              <a:t>Defines strategies for fetching data from the database.</a:t>
            </a:r>
          </a:p>
          <a:p>
            <a:pPr>
              <a:lnSpc>
                <a:spcPct val="150000"/>
              </a:lnSpc>
            </a:pPr>
            <a:r>
              <a:rPr lang="en-US" dirty="0"/>
              <a:t> The </a:t>
            </a:r>
            <a:r>
              <a:rPr lang="en-US" b="1" dirty="0"/>
              <a:t>EAGER (immediate, together with root object)</a:t>
            </a:r>
            <a:r>
              <a:rPr lang="en-US" dirty="0"/>
              <a:t> strategy is a requirement on the persistence provider runtime that data must be eagerly fetched.</a:t>
            </a:r>
          </a:p>
          <a:p>
            <a:pPr>
              <a:lnSpc>
                <a:spcPct val="150000"/>
              </a:lnSpc>
            </a:pPr>
            <a:r>
              <a:rPr lang="en-US" dirty="0"/>
              <a:t>The </a:t>
            </a:r>
            <a:r>
              <a:rPr lang="en-US" b="1" dirty="0"/>
              <a:t>LAZY (later, when used or never)</a:t>
            </a:r>
            <a:r>
              <a:rPr lang="en-US" dirty="0"/>
              <a:t> strategy is a hint to the persistence provider runtime that data should be fetched lazily when it is first accessed. The implementation is permitted to eagerly fetch data for which the </a:t>
            </a:r>
            <a:r>
              <a:rPr lang="en-US" b="1" dirty="0"/>
              <a:t>LAZY</a:t>
            </a:r>
            <a:r>
              <a:rPr lang="en-US" dirty="0"/>
              <a:t> strategy hint has been specified.</a:t>
            </a:r>
          </a:p>
        </p:txBody>
      </p:sp>
    </p:spTree>
    <p:extLst>
      <p:ext uri="{BB962C8B-B14F-4D97-AF65-F5344CB8AC3E}">
        <p14:creationId xmlns:p14="http://schemas.microsoft.com/office/powerpoint/2010/main" val="22251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Fetch Modes</a:t>
            </a:r>
          </a:p>
        </p:txBody>
      </p:sp>
      <p:sp>
        <p:nvSpPr>
          <p:cNvPr id="3" name="Объект 2"/>
          <p:cNvSpPr>
            <a:spLocks noGrp="1"/>
          </p:cNvSpPr>
          <p:nvPr>
            <p:ph idx="1"/>
          </p:nvPr>
        </p:nvSpPr>
        <p:spPr/>
        <p:txBody>
          <a:bodyPr>
            <a:normAutofit fontScale="77500" lnSpcReduction="20000"/>
          </a:bodyPr>
          <a:lstStyle/>
          <a:p>
            <a:pPr>
              <a:lnSpc>
                <a:spcPct val="150000"/>
              </a:lnSpc>
            </a:pPr>
            <a:r>
              <a:rPr lang="en-US" dirty="0"/>
              <a:t>Fetch options on associations. Defines more of the "how" of fetching, whereas JPA Fetch Type focuses on the "when".</a:t>
            </a:r>
          </a:p>
          <a:p>
            <a:pPr>
              <a:lnSpc>
                <a:spcPct val="150000"/>
              </a:lnSpc>
            </a:pPr>
            <a:r>
              <a:rPr lang="en-US" dirty="0"/>
              <a:t>Used for specifying how to load related data for EAGER or LAZY collections.</a:t>
            </a:r>
          </a:p>
          <a:p>
            <a:pPr>
              <a:lnSpc>
                <a:spcPct val="150000"/>
              </a:lnSpc>
            </a:pPr>
            <a:r>
              <a:rPr lang="en-US" b="1" dirty="0"/>
              <a:t>SELECT </a:t>
            </a:r>
            <a:r>
              <a:rPr lang="en-US" dirty="0"/>
              <a:t>(default strategy for LAZY relations) - use a select for each individual entity, collection, or join load</a:t>
            </a:r>
          </a:p>
          <a:p>
            <a:pPr>
              <a:lnSpc>
                <a:spcPct val="150000"/>
              </a:lnSpc>
            </a:pPr>
            <a:r>
              <a:rPr lang="en-US" b="1" dirty="0"/>
              <a:t>JOIN </a:t>
            </a:r>
            <a:r>
              <a:rPr lang="en-US" dirty="0"/>
              <a:t>(default strategy for EAGER </a:t>
            </a:r>
            <a:r>
              <a:rPr lang="en-US" dirty="0" err="1"/>
              <a:t>ManyToOne</a:t>
            </a:r>
            <a:r>
              <a:rPr lang="en-US" dirty="0"/>
              <a:t>, </a:t>
            </a:r>
            <a:r>
              <a:rPr lang="en-US" dirty="0" err="1"/>
              <a:t>OneToOne</a:t>
            </a:r>
            <a:r>
              <a:rPr lang="en-US" dirty="0"/>
              <a:t> relations) - use an outer join to load the related entities, collections or joins</a:t>
            </a:r>
          </a:p>
          <a:p>
            <a:pPr>
              <a:lnSpc>
                <a:spcPct val="150000"/>
              </a:lnSpc>
            </a:pPr>
            <a:r>
              <a:rPr lang="en-US" b="1" dirty="0"/>
              <a:t>SUBSELECT</a:t>
            </a:r>
            <a:r>
              <a:rPr lang="en-US" dirty="0"/>
              <a:t> - use a </a:t>
            </a:r>
            <a:r>
              <a:rPr lang="en-US" dirty="0" err="1"/>
              <a:t>subselect</a:t>
            </a:r>
            <a:r>
              <a:rPr lang="en-US" dirty="0"/>
              <a:t> query to load the additional collections</a:t>
            </a:r>
            <a:endParaRPr lang="en-US" b="1" dirty="0"/>
          </a:p>
        </p:txBody>
      </p:sp>
    </p:spTree>
    <p:extLst>
      <p:ext uri="{BB962C8B-B14F-4D97-AF65-F5344CB8AC3E}">
        <p14:creationId xmlns:p14="http://schemas.microsoft.com/office/powerpoint/2010/main" val="532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N+1 problem</a:t>
            </a:r>
          </a:p>
        </p:txBody>
      </p:sp>
      <p:sp>
        <p:nvSpPr>
          <p:cNvPr id="3" name="Объект 2"/>
          <p:cNvSpPr>
            <a:spLocks noGrp="1"/>
          </p:cNvSpPr>
          <p:nvPr>
            <p:ph idx="1"/>
          </p:nvPr>
        </p:nvSpPr>
        <p:spPr/>
        <p:txBody>
          <a:bodyPr>
            <a:normAutofit fontScale="55000" lnSpcReduction="20000"/>
          </a:bodyPr>
          <a:lstStyle/>
          <a:p>
            <a:pPr>
              <a:lnSpc>
                <a:spcPct val="170000"/>
              </a:lnSpc>
            </a:pPr>
            <a:r>
              <a:rPr lang="en-US" dirty="0"/>
              <a:t>Let's say you have a collection of Car objects (database rows), and each Car has a collection of Wheel objects (also rows). In other words, Car -&gt; Wheel is a 1-to-many relationship.</a:t>
            </a:r>
          </a:p>
          <a:p>
            <a:pPr>
              <a:lnSpc>
                <a:spcPct val="170000"/>
              </a:lnSpc>
            </a:pPr>
            <a:r>
              <a:rPr lang="en-US" dirty="0"/>
              <a:t>Now, let's say you need to iterate through all the cars, and for each one, print out a list of the wheels. The naive O/R implementation would do the following: </a:t>
            </a:r>
            <a:r>
              <a:rPr lang="en-US" b="1" i="1" dirty="0"/>
              <a:t>SELECT * FROM Cars;</a:t>
            </a:r>
          </a:p>
          <a:p>
            <a:pPr>
              <a:lnSpc>
                <a:spcPct val="170000"/>
              </a:lnSpc>
            </a:pPr>
            <a:r>
              <a:rPr lang="en-US" dirty="0"/>
              <a:t>And then for each Car: </a:t>
            </a:r>
            <a:r>
              <a:rPr lang="en-US" b="1" i="1" dirty="0"/>
              <a:t>SELECT * FROM Wheel WHERE </a:t>
            </a:r>
            <a:r>
              <a:rPr lang="en-US" b="1" i="1" dirty="0" err="1"/>
              <a:t>CarId</a:t>
            </a:r>
            <a:r>
              <a:rPr lang="en-US" b="1" i="1" dirty="0"/>
              <a:t> = ?</a:t>
            </a:r>
          </a:p>
          <a:p>
            <a:pPr>
              <a:lnSpc>
                <a:spcPct val="170000"/>
              </a:lnSpc>
            </a:pPr>
            <a:r>
              <a:rPr lang="en-US" dirty="0"/>
              <a:t>In other words, you have one select for the Cars, and then N additional selects, where N is the total number of cars.</a:t>
            </a:r>
          </a:p>
          <a:p>
            <a:pPr>
              <a:lnSpc>
                <a:spcPct val="170000"/>
              </a:lnSpc>
            </a:pPr>
            <a:r>
              <a:rPr lang="en-US" dirty="0"/>
              <a:t>Alternatively, one could get all wheels and perform the lookups in memory: </a:t>
            </a:r>
            <a:r>
              <a:rPr lang="en-US" b="1" i="1" dirty="0"/>
              <a:t>SELECT * FROM Wheel</a:t>
            </a:r>
          </a:p>
          <a:p>
            <a:pPr>
              <a:lnSpc>
                <a:spcPct val="170000"/>
              </a:lnSpc>
            </a:pPr>
            <a:r>
              <a:rPr lang="en-US" dirty="0"/>
              <a:t>This reduces the number of round-trips to the database from N+1 to 2. Most ORM tools give you several ways to prevent N+1 selects.</a:t>
            </a:r>
          </a:p>
        </p:txBody>
      </p:sp>
    </p:spTree>
    <p:extLst>
      <p:ext uri="{BB962C8B-B14F-4D97-AF65-F5344CB8AC3E}">
        <p14:creationId xmlns:p14="http://schemas.microsoft.com/office/powerpoint/2010/main" val="295301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a:t>
            </a:r>
          </a:p>
        </p:txBody>
      </p:sp>
      <p:sp>
        <p:nvSpPr>
          <p:cNvPr id="3" name="Объект 2"/>
          <p:cNvSpPr>
            <a:spLocks noGrp="1"/>
          </p:cNvSpPr>
          <p:nvPr>
            <p:ph idx="1"/>
          </p:nvPr>
        </p:nvSpPr>
        <p:spPr/>
        <p:txBody>
          <a:bodyPr>
            <a:normAutofit fontScale="85000" lnSpcReduction="20000"/>
          </a:bodyPr>
          <a:lstStyle/>
          <a:p>
            <a:pPr>
              <a:lnSpc>
                <a:spcPct val="160000"/>
              </a:lnSpc>
            </a:pPr>
            <a:r>
              <a:rPr lang="en-US" dirty="0"/>
              <a:t>Spring Data’s mission is to provide a familiar and consistent, Spring-based programming model for data access while still retaining the special traits of the underlying data store. </a:t>
            </a:r>
          </a:p>
          <a:p>
            <a:pPr>
              <a:lnSpc>
                <a:spcPct val="160000"/>
              </a:lnSpc>
            </a:pPr>
            <a:r>
              <a:rPr lang="en-US"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p:txBody>
      </p:sp>
    </p:spTree>
    <p:extLst>
      <p:ext uri="{BB962C8B-B14F-4D97-AF65-F5344CB8AC3E}">
        <p14:creationId xmlns:p14="http://schemas.microsoft.com/office/powerpoint/2010/main" val="427157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 Support</a:t>
            </a:r>
          </a:p>
        </p:txBody>
      </p:sp>
      <p:sp>
        <p:nvSpPr>
          <p:cNvPr id="3" name="Объект 2"/>
          <p:cNvSpPr>
            <a:spLocks noGrp="1"/>
          </p:cNvSpPr>
          <p:nvPr>
            <p:ph idx="1"/>
          </p:nvPr>
        </p:nvSpPr>
        <p:spPr/>
        <p:txBody>
          <a:bodyPr numCol="2">
            <a:normAutofit fontScale="92500" lnSpcReduction="10000"/>
          </a:bodyPr>
          <a:lstStyle/>
          <a:p>
            <a:pPr>
              <a:lnSpc>
                <a:spcPct val="110000"/>
              </a:lnSpc>
            </a:pPr>
            <a:r>
              <a:rPr lang="en-US" dirty="0"/>
              <a:t>Official</a:t>
            </a:r>
          </a:p>
          <a:p>
            <a:pPr lvl="1">
              <a:lnSpc>
                <a:spcPct val="110000"/>
              </a:lnSpc>
            </a:pPr>
            <a:r>
              <a:rPr lang="en-US" dirty="0"/>
              <a:t>JPA</a:t>
            </a:r>
          </a:p>
          <a:p>
            <a:pPr lvl="1">
              <a:lnSpc>
                <a:spcPct val="110000"/>
              </a:lnSpc>
            </a:pPr>
            <a:r>
              <a:rPr lang="en-US" dirty="0"/>
              <a:t>JDBC</a:t>
            </a:r>
          </a:p>
          <a:p>
            <a:pPr lvl="1">
              <a:lnSpc>
                <a:spcPct val="110000"/>
              </a:lnSpc>
            </a:pPr>
            <a:r>
              <a:rPr lang="en-US" dirty="0" err="1"/>
              <a:t>KeyValue</a:t>
            </a:r>
            <a:endParaRPr lang="en-US" dirty="0"/>
          </a:p>
          <a:p>
            <a:pPr lvl="1">
              <a:lnSpc>
                <a:spcPct val="110000"/>
              </a:lnSpc>
            </a:pPr>
            <a:r>
              <a:rPr lang="en-US" dirty="0"/>
              <a:t>LDAP</a:t>
            </a:r>
          </a:p>
          <a:p>
            <a:pPr lvl="1">
              <a:lnSpc>
                <a:spcPct val="110000"/>
              </a:lnSpc>
            </a:pPr>
            <a:r>
              <a:rPr lang="en-US" dirty="0"/>
              <a:t>Mongo DB</a:t>
            </a:r>
          </a:p>
          <a:p>
            <a:pPr lvl="1">
              <a:lnSpc>
                <a:spcPct val="110000"/>
              </a:lnSpc>
            </a:pPr>
            <a:r>
              <a:rPr lang="en-US" dirty="0"/>
              <a:t>Apache Cassandra</a:t>
            </a:r>
          </a:p>
          <a:p>
            <a:pPr lvl="1">
              <a:lnSpc>
                <a:spcPct val="110000"/>
              </a:lnSpc>
            </a:pPr>
            <a:r>
              <a:rPr lang="en-US" dirty="0"/>
              <a:t>Apache </a:t>
            </a:r>
            <a:r>
              <a:rPr lang="en-US" dirty="0" err="1"/>
              <a:t>Solr</a:t>
            </a:r>
            <a:endParaRPr lang="en-US" dirty="0"/>
          </a:p>
          <a:p>
            <a:pPr lvl="1">
              <a:lnSpc>
                <a:spcPct val="110000"/>
              </a:lnSpc>
            </a:pPr>
            <a:r>
              <a:rPr lang="en-US" dirty="0" err="1"/>
              <a:t>Redis</a:t>
            </a:r>
            <a:endParaRPr lang="en-US" dirty="0"/>
          </a:p>
          <a:p>
            <a:pPr lvl="1">
              <a:lnSpc>
                <a:spcPct val="110000"/>
              </a:lnSpc>
            </a:pPr>
            <a:r>
              <a:rPr lang="en-US" dirty="0"/>
              <a:t>…</a:t>
            </a:r>
          </a:p>
          <a:p>
            <a:pPr>
              <a:lnSpc>
                <a:spcPct val="110000"/>
              </a:lnSpc>
            </a:pPr>
            <a:r>
              <a:rPr lang="en-US" dirty="0"/>
              <a:t>Community</a:t>
            </a:r>
          </a:p>
          <a:p>
            <a:pPr lvl="1">
              <a:lnSpc>
                <a:spcPct val="110000"/>
              </a:lnSpc>
            </a:pPr>
            <a:r>
              <a:rPr lang="en-US" dirty="0" err="1"/>
              <a:t>ElasticSearch</a:t>
            </a:r>
            <a:endParaRPr lang="en-US" dirty="0"/>
          </a:p>
          <a:p>
            <a:pPr lvl="1">
              <a:lnSpc>
                <a:spcPct val="110000"/>
              </a:lnSpc>
            </a:pPr>
            <a:r>
              <a:rPr lang="en-US" dirty="0"/>
              <a:t>DynamoDB</a:t>
            </a:r>
          </a:p>
          <a:p>
            <a:pPr lvl="1">
              <a:lnSpc>
                <a:spcPct val="110000"/>
              </a:lnSpc>
            </a:pPr>
            <a:r>
              <a:rPr lang="en-US" dirty="0" err="1"/>
              <a:t>Hazelcast</a:t>
            </a:r>
            <a:endParaRPr lang="en-US" dirty="0"/>
          </a:p>
          <a:p>
            <a:pPr lvl="1">
              <a:lnSpc>
                <a:spcPct val="110000"/>
              </a:lnSpc>
            </a:pPr>
            <a:r>
              <a:rPr lang="en-US" dirty="0"/>
              <a:t>Neo4j</a:t>
            </a:r>
          </a:p>
          <a:p>
            <a:pPr lvl="1">
              <a:lnSpc>
                <a:spcPct val="110000"/>
              </a:lnSpc>
            </a:pPr>
            <a:r>
              <a:rPr lang="en-US" dirty="0"/>
              <a:t>Couchbase </a:t>
            </a:r>
          </a:p>
          <a:p>
            <a:pPr lvl="1">
              <a:lnSpc>
                <a:spcPct val="110000"/>
              </a:lnSpc>
            </a:pPr>
            <a:r>
              <a:rPr lang="en-US" dirty="0"/>
              <a:t>…</a:t>
            </a:r>
          </a:p>
          <a:p>
            <a:pPr marL="457200" lvl="1" indent="0">
              <a:lnSpc>
                <a:spcPct val="110000"/>
              </a:lnSpc>
              <a:buNone/>
            </a:pPr>
            <a:endParaRPr lang="en-US" dirty="0"/>
          </a:p>
          <a:p>
            <a:pPr marL="457200" lvl="1" indent="0">
              <a:lnSpc>
                <a:spcPct val="110000"/>
              </a:lnSpc>
              <a:buNone/>
            </a:pPr>
            <a:endParaRPr lang="en-US" dirty="0"/>
          </a:p>
        </p:txBody>
      </p:sp>
    </p:spTree>
    <p:extLst>
      <p:ext uri="{BB962C8B-B14F-4D97-AF65-F5344CB8AC3E}">
        <p14:creationId xmlns:p14="http://schemas.microsoft.com/office/powerpoint/2010/main" val="52842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 </a:t>
            </a:r>
            <a:r>
              <a:rPr lang="en-US" dirty="0" err="1"/>
              <a:t>Jdbc</a:t>
            </a:r>
            <a:endParaRPr lang="en-US" dirty="0"/>
          </a:p>
        </p:txBody>
      </p:sp>
      <p:sp>
        <p:nvSpPr>
          <p:cNvPr id="3" name="Объект 2"/>
          <p:cNvSpPr>
            <a:spLocks noGrp="1"/>
          </p:cNvSpPr>
          <p:nvPr>
            <p:ph idx="1"/>
          </p:nvPr>
        </p:nvSpPr>
        <p:spPr/>
        <p:txBody>
          <a:bodyPr>
            <a:normAutofit fontScale="92500" lnSpcReduction="10000"/>
          </a:bodyPr>
          <a:lstStyle/>
          <a:p>
            <a:pPr>
              <a:lnSpc>
                <a:spcPct val="160000"/>
              </a:lnSpc>
            </a:pPr>
            <a:r>
              <a:rPr lang="en-US" dirty="0"/>
              <a:t>Spring Data JDBC, part of the larger Spring Data family, makes it easy to implement JDBC based repositories. This module deals with enhanced support for JDBC based data access layers. It makes it easier to build Spring powered applications that use data access technologies.</a:t>
            </a:r>
          </a:p>
          <a:p>
            <a:pPr>
              <a:lnSpc>
                <a:spcPct val="160000"/>
              </a:lnSpc>
            </a:pPr>
            <a:r>
              <a:rPr lang="en-US" dirty="0"/>
              <a:t>Spring Data JDBC aims at being conceptually easy. In order to achieve this it does NOT offer caching, lazy loading, write behind or many other features of JPA. This makes Spring Data JDBC a simple, limited, opinionated ORM.</a:t>
            </a:r>
          </a:p>
        </p:txBody>
      </p:sp>
    </p:spTree>
    <p:extLst>
      <p:ext uri="{BB962C8B-B14F-4D97-AF65-F5344CB8AC3E}">
        <p14:creationId xmlns:p14="http://schemas.microsoft.com/office/powerpoint/2010/main" val="163985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a:t>
            </a:r>
            <a:r>
              <a:rPr lang="en-US" dirty="0" err="1"/>
              <a:t>Data.Configuration</a:t>
            </a:r>
            <a:endParaRPr lang="en-US" dirty="0"/>
          </a:p>
        </p:txBody>
      </p:sp>
      <p:sp>
        <p:nvSpPr>
          <p:cNvPr id="4" name="Rectangle 1">
            <a:extLst>
              <a:ext uri="{FF2B5EF4-FFF2-40B4-BE49-F238E27FC236}">
                <a16:creationId xmlns:a16="http://schemas.microsoft.com/office/drawing/2014/main" id="{D27A98DA-4805-406D-A165-911B26324170}"/>
              </a:ext>
            </a:extLst>
          </p:cNvPr>
          <p:cNvSpPr>
            <a:spLocks noGrp="1" noChangeArrowheads="1"/>
          </p:cNvSpPr>
          <p:nvPr>
            <p:ph idx="1"/>
          </p:nvPr>
        </p:nvSpPr>
        <p:spPr bwMode="auto">
          <a:xfrm>
            <a:off x="838200" y="1739137"/>
            <a:ext cx="7629012"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classpath:db.properties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EnableJpaRepositories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lang="en-US" altLang="en-US" sz="900" dirty="0">
                <a:solidFill>
                  <a:srgbClr val="6A8759"/>
                </a:solidFill>
                <a:latin typeface="Courier New" panose="02070309020205020404" pitchFamily="49" charset="0"/>
                <a:cs typeface="Courier New" panose="02070309020205020404" pitchFamily="49" charset="0"/>
              </a:rPr>
              <a:t>"org.geekhub.lesson19.</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repository"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@Primary</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dataSource.setDriverClass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(org.h2.Driver.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dataSource.setUrl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"jdbc:h2:mem:lesson19;DB_CLOSE_DELAY=-1"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LocalContainerEntityManagerFactoryBean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factory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LocalContainerEntityManagerFactoryBean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factory.setJpaVendorAdapter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HibernateJpaVendorAdapter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factory.setPackagesToScan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“org.geekhub.lesson19.db.persistence"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factory.setJpaProperties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factory.afterPropertiesSet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factory.getObject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PlatformTransactionManager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txManager.setEntityManagerFactory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692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a:bodyPr>
          <a:lstStyle/>
          <a:p>
            <a:pPr lvl="1"/>
            <a:r>
              <a:rPr lang="en-US" dirty="0">
                <a:hlinkClick r:id="rId3"/>
              </a:rPr>
              <a:t>Hibernate</a:t>
            </a:r>
            <a:endParaRPr lang="en-US" dirty="0"/>
          </a:p>
          <a:p>
            <a:pPr lvl="1"/>
            <a:r>
              <a:rPr lang="en-US" dirty="0">
                <a:hlinkClick r:id="rId4"/>
              </a:rPr>
              <a:t>Hibernate Tutorial</a:t>
            </a:r>
            <a:endParaRPr lang="en-US" dirty="0"/>
          </a:p>
          <a:p>
            <a:pPr lvl="1"/>
            <a:r>
              <a:rPr lang="en-US" dirty="0">
                <a:hlinkClick r:id="rId5"/>
              </a:rPr>
              <a:t>Spring Data JPA</a:t>
            </a:r>
            <a:endParaRPr lang="en-US" dirty="0"/>
          </a:p>
          <a:p>
            <a:pPr lvl="1"/>
            <a:r>
              <a:rPr lang="en-US" dirty="0">
                <a:hlinkClick r:id="rId6"/>
              </a:rPr>
              <a:t>Spring Data JPA</a:t>
            </a:r>
            <a:endParaRPr lang="en-US" dirty="0"/>
          </a:p>
          <a:p>
            <a:pPr lvl="1"/>
            <a:r>
              <a:rPr lang="en-US" dirty="0">
                <a:hlinkClick r:id="rId7"/>
              </a:rPr>
              <a:t>Spring Data JPA </a:t>
            </a:r>
            <a:r>
              <a:rPr lang="en-US" dirty="0" err="1">
                <a:hlinkClick r:id="rId7"/>
              </a:rPr>
              <a:t>Habr</a:t>
            </a:r>
            <a:endParaRPr lang="en-US" dirty="0"/>
          </a:p>
          <a:p>
            <a:pPr lvl="1"/>
            <a:r>
              <a:rPr lang="en-US" dirty="0">
                <a:hlinkClick r:id="rId8"/>
              </a:rPr>
              <a:t>Spring Data </a:t>
            </a:r>
            <a:r>
              <a:rPr lang="en-US" dirty="0" err="1">
                <a:hlinkClick r:id="rId8"/>
              </a:rPr>
              <a:t>Jdbc</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fontScale="55000" lnSpcReduction="20000"/>
          </a:bodyPr>
          <a:lstStyle/>
          <a:p>
            <a:pPr>
              <a:lnSpc>
                <a:spcPct val="160000"/>
              </a:lnSpc>
            </a:pPr>
            <a:r>
              <a:rPr lang="it-IT" sz="3200" dirty="0"/>
              <a:t>What is ORM</a:t>
            </a:r>
          </a:p>
          <a:p>
            <a:pPr>
              <a:lnSpc>
                <a:spcPct val="160000"/>
              </a:lnSpc>
            </a:pPr>
            <a:r>
              <a:rPr lang="it-IT" sz="3200" dirty="0"/>
              <a:t>Hibernate overview</a:t>
            </a:r>
          </a:p>
          <a:p>
            <a:pPr>
              <a:lnSpc>
                <a:spcPct val="160000"/>
              </a:lnSpc>
            </a:pPr>
            <a:r>
              <a:rPr lang="it-IT" sz="3200" dirty="0"/>
              <a:t>Hibernate configuration</a:t>
            </a:r>
          </a:p>
          <a:p>
            <a:pPr>
              <a:lnSpc>
                <a:spcPct val="160000"/>
              </a:lnSpc>
            </a:pPr>
            <a:r>
              <a:rPr lang="it-IT" sz="3200" dirty="0"/>
              <a:t>SessionFactory vs EntityManager</a:t>
            </a:r>
          </a:p>
          <a:p>
            <a:pPr>
              <a:lnSpc>
                <a:spcPct val="160000"/>
              </a:lnSpc>
            </a:pPr>
            <a:r>
              <a:rPr lang="it-IT" sz="3200" dirty="0"/>
              <a:t>Fetch Types (eager vs lazy)</a:t>
            </a:r>
          </a:p>
          <a:p>
            <a:pPr>
              <a:lnSpc>
                <a:spcPct val="160000"/>
              </a:lnSpc>
            </a:pPr>
            <a:r>
              <a:rPr lang="it-IT" sz="3200" dirty="0"/>
              <a:t>Fetch Modes (select vs join vs subselect)</a:t>
            </a:r>
          </a:p>
          <a:p>
            <a:pPr>
              <a:lnSpc>
                <a:spcPct val="160000"/>
              </a:lnSpc>
            </a:pPr>
            <a:r>
              <a:rPr lang="it-IT" sz="3200" dirty="0"/>
              <a:t>N+1 problem</a:t>
            </a:r>
          </a:p>
          <a:p>
            <a:pPr>
              <a:lnSpc>
                <a:spcPct val="160000"/>
              </a:lnSpc>
            </a:pPr>
            <a:r>
              <a:rPr lang="it-IT" sz="3200" dirty="0"/>
              <a:t>Spring Data overview</a:t>
            </a:r>
          </a:p>
        </p:txBody>
      </p:sp>
    </p:spTree>
    <p:extLst>
      <p:ext uri="{BB962C8B-B14F-4D97-AF65-F5344CB8AC3E}">
        <p14:creationId xmlns:p14="http://schemas.microsoft.com/office/powerpoint/2010/main" val="279055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Object-relational mapping</a:t>
            </a:r>
          </a:p>
        </p:txBody>
      </p:sp>
      <p:sp>
        <p:nvSpPr>
          <p:cNvPr id="3" name="Объект 2"/>
          <p:cNvSpPr>
            <a:spLocks noGrp="1"/>
          </p:cNvSpPr>
          <p:nvPr>
            <p:ph idx="1"/>
          </p:nvPr>
        </p:nvSpPr>
        <p:spPr>
          <a:xfrm>
            <a:off x="838200" y="1825625"/>
            <a:ext cx="10515600" cy="4351338"/>
          </a:xfrm>
        </p:spPr>
        <p:txBody>
          <a:bodyPr>
            <a:normAutofit/>
          </a:bodyPr>
          <a:lstStyle/>
          <a:p>
            <a:pPr>
              <a:lnSpc>
                <a:spcPct val="150000"/>
              </a:lnSpc>
            </a:pPr>
            <a:r>
              <a:rPr lang="en-US" dirty="0"/>
              <a:t>Object-relational mapping (ORM, O/RM, and O/R mapping tool) is a programming technique for converting data between incompatible type systems using object-oriented programming languages. This creates, in effect, a "virtual object database" that can be used from within the programming language.</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Object-relational mapping</a:t>
            </a:r>
          </a:p>
        </p:txBody>
      </p:sp>
      <p:pic>
        <p:nvPicPr>
          <p:cNvPr id="4" name="Picture 2" descr="Результат пошуку зображень за запитом &quot;orm&quot;">
            <a:extLst>
              <a:ext uri="{FF2B5EF4-FFF2-40B4-BE49-F238E27FC236}">
                <a16:creationId xmlns:a16="http://schemas.microsoft.com/office/drawing/2014/main" id="{EBD913C5-E588-44DC-85C0-3E0A6DB68B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81300" y="2420144"/>
            <a:ext cx="66294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Hibernate</a:t>
            </a:r>
          </a:p>
        </p:txBody>
      </p:sp>
      <p:sp>
        <p:nvSpPr>
          <p:cNvPr id="3" name="Объект 2"/>
          <p:cNvSpPr>
            <a:spLocks noGrp="1"/>
          </p:cNvSpPr>
          <p:nvPr>
            <p:ph idx="1"/>
          </p:nvPr>
        </p:nvSpPr>
        <p:spPr/>
        <p:txBody>
          <a:bodyPr>
            <a:normAutofit fontScale="62500" lnSpcReduction="20000"/>
          </a:bodyPr>
          <a:lstStyle/>
          <a:p>
            <a:pPr>
              <a:lnSpc>
                <a:spcPct val="170000"/>
              </a:lnSpc>
            </a:pPr>
            <a:r>
              <a:rPr lang="en-US" dirty="0"/>
              <a:t>Hibernate ORM (Hibernate in short) is an object-relational mapping tool for the Java programming language. It provides a framework for mapping an object-oriented domain model to a relational database. Hibernate handles object-relational impedance mismatch problems by replacing direct, persistent database accesses with high-level object handling functions.</a:t>
            </a:r>
          </a:p>
          <a:p>
            <a:pPr>
              <a:lnSpc>
                <a:spcPct val="170000"/>
              </a:lnSpc>
            </a:pPr>
            <a:r>
              <a:rPr lang="en-US" dirty="0"/>
              <a:t>Hibernate is free software that is distributed under the GNU Lesser General Public License 2.1.</a:t>
            </a:r>
          </a:p>
          <a:p>
            <a:pPr>
              <a:lnSpc>
                <a:spcPct val="170000"/>
              </a:lnSpc>
            </a:pPr>
            <a:r>
              <a:rPr lang="en-US" dirty="0" err="1"/>
              <a:t>Hibernate's</a:t>
            </a:r>
            <a:r>
              <a:rPr lang="en-US" dirty="0"/>
              <a:t> primary feature is mapping from Java classes to database tables, and mapping from Java data types to SQL data types. Hibernate also provides data query and retrieval facilities. It generates SQL calls and relieves the developer from the manual handling and object conversion of the result set.</a:t>
            </a:r>
          </a:p>
        </p:txBody>
      </p:sp>
    </p:spTree>
    <p:extLst>
      <p:ext uri="{BB962C8B-B14F-4D97-AF65-F5344CB8AC3E}">
        <p14:creationId xmlns:p14="http://schemas.microsoft.com/office/powerpoint/2010/main" val="398391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Java Persistence API</a:t>
            </a:r>
          </a:p>
        </p:txBody>
      </p:sp>
      <p:sp>
        <p:nvSpPr>
          <p:cNvPr id="3" name="Объект 2"/>
          <p:cNvSpPr>
            <a:spLocks noGrp="1"/>
          </p:cNvSpPr>
          <p:nvPr>
            <p:ph idx="1"/>
          </p:nvPr>
        </p:nvSpPr>
        <p:spPr/>
        <p:txBody>
          <a:bodyPr>
            <a:normAutofit fontScale="85000" lnSpcReduction="20000"/>
          </a:bodyPr>
          <a:lstStyle/>
          <a:p>
            <a:pPr>
              <a:lnSpc>
                <a:spcPct val="160000"/>
              </a:lnSpc>
            </a:pPr>
            <a:r>
              <a:rPr lang="en-US" dirty="0"/>
              <a:t>The Java Persistence API (JPA) is a Java application programming interface specification that describes the management of relational data in applications using Java Platform, Standard Edition and Java Platform, Enterprise Edition.</a:t>
            </a:r>
          </a:p>
          <a:p>
            <a:pPr>
              <a:lnSpc>
                <a:spcPct val="160000"/>
              </a:lnSpc>
            </a:pPr>
            <a:r>
              <a:rPr lang="en-US" dirty="0"/>
              <a:t>Persistence in this context covers three areas:</a:t>
            </a:r>
          </a:p>
          <a:p>
            <a:pPr lvl="1">
              <a:lnSpc>
                <a:spcPct val="160000"/>
              </a:lnSpc>
            </a:pPr>
            <a:r>
              <a:rPr lang="en-US" dirty="0"/>
              <a:t>the API itself, defined in the </a:t>
            </a:r>
            <a:r>
              <a:rPr lang="en-US" dirty="0" err="1"/>
              <a:t>javax.persistence</a:t>
            </a:r>
            <a:r>
              <a:rPr lang="en-US" dirty="0"/>
              <a:t> package</a:t>
            </a:r>
          </a:p>
          <a:p>
            <a:pPr lvl="1">
              <a:lnSpc>
                <a:spcPct val="160000"/>
              </a:lnSpc>
            </a:pPr>
            <a:r>
              <a:rPr lang="en-US" dirty="0"/>
              <a:t>the Java Persistence Query Language (JPQL)</a:t>
            </a:r>
          </a:p>
          <a:p>
            <a:pPr lvl="1">
              <a:lnSpc>
                <a:spcPct val="160000"/>
              </a:lnSpc>
            </a:pPr>
            <a:r>
              <a:rPr lang="en-US" dirty="0"/>
              <a:t>object/relational metadata</a:t>
            </a:r>
          </a:p>
          <a:p>
            <a:pPr>
              <a:lnSpc>
                <a:spcPct val="160000"/>
              </a:lnSpc>
            </a:pPr>
            <a:r>
              <a:rPr lang="en-US" dirty="0"/>
              <a:t>The reference implementation for JPA is </a:t>
            </a:r>
            <a:r>
              <a:rPr lang="en-US" dirty="0" err="1"/>
              <a:t>EclipseLink</a:t>
            </a:r>
            <a:r>
              <a:rPr lang="en-US" dirty="0"/>
              <a:t>.</a:t>
            </a:r>
          </a:p>
        </p:txBody>
      </p:sp>
    </p:spTree>
    <p:extLst>
      <p:ext uri="{BB962C8B-B14F-4D97-AF65-F5344CB8AC3E}">
        <p14:creationId xmlns:p14="http://schemas.microsoft.com/office/powerpoint/2010/main" val="77502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JPA. Hibernate</a:t>
            </a:r>
          </a:p>
        </p:txBody>
      </p:sp>
      <p:sp>
        <p:nvSpPr>
          <p:cNvPr id="3" name="Объект 2"/>
          <p:cNvSpPr>
            <a:spLocks noGrp="1"/>
          </p:cNvSpPr>
          <p:nvPr>
            <p:ph idx="1"/>
          </p:nvPr>
        </p:nvSpPr>
        <p:spPr/>
        <p:txBody>
          <a:bodyPr>
            <a:normAutofit fontScale="92500"/>
          </a:bodyPr>
          <a:lstStyle/>
          <a:p>
            <a:pPr>
              <a:lnSpc>
                <a:spcPct val="150000"/>
              </a:lnSpc>
            </a:pPr>
            <a:r>
              <a:rPr lang="en-US" dirty="0"/>
              <a:t>Hibernate provides an open source object-relational mapping framework for Java. Versions 3.2 and later provide an implementation for the Java Persistence API. Gavin King founded the Hibernate project. He represented </a:t>
            </a:r>
            <a:r>
              <a:rPr lang="en-US" dirty="0" err="1"/>
              <a:t>JBoss</a:t>
            </a:r>
            <a:r>
              <a:rPr lang="en-US" dirty="0"/>
              <a:t> on JSR 220, the JCP expert group charged with developing JPA. This led to ongoing controversy and speculation surrounding the relationship between JPA and Hibernate. Sun Microsystems has stated that ideas came from several frameworks, including Hibernate and Java Data Objects</a:t>
            </a:r>
          </a:p>
        </p:txBody>
      </p:sp>
    </p:spTree>
    <p:extLst>
      <p:ext uri="{BB962C8B-B14F-4D97-AF65-F5344CB8AC3E}">
        <p14:creationId xmlns:p14="http://schemas.microsoft.com/office/powerpoint/2010/main" val="403856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JPA. Spring Data</a:t>
            </a:r>
          </a:p>
        </p:txBody>
      </p:sp>
      <p:sp>
        <p:nvSpPr>
          <p:cNvPr id="3" name="Объект 2"/>
          <p:cNvSpPr>
            <a:spLocks noGrp="1"/>
          </p:cNvSpPr>
          <p:nvPr>
            <p:ph idx="1"/>
          </p:nvPr>
        </p:nvSpPr>
        <p:spPr/>
        <p:txBody>
          <a:bodyPr>
            <a:normAutofit/>
          </a:bodyPr>
          <a:lstStyle/>
          <a:p>
            <a:pPr>
              <a:lnSpc>
                <a:spcPct val="150000"/>
              </a:lnSpc>
            </a:pPr>
            <a:r>
              <a:rPr lang="en-US" dirty="0"/>
              <a:t>An implementation of the repository abstraction that's a key building block of Domain-Driven Design based on the Java application framework Spring. Transparently supports all available JPA implementations and supports CRUD operations as well as the convenient execution of database queries.</a:t>
            </a:r>
          </a:p>
        </p:txBody>
      </p:sp>
    </p:spTree>
    <p:extLst>
      <p:ext uri="{BB962C8B-B14F-4D97-AF65-F5344CB8AC3E}">
        <p14:creationId xmlns:p14="http://schemas.microsoft.com/office/powerpoint/2010/main" val="23400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SessionFactory configuration</a:t>
            </a:r>
            <a:endParaRPr lang="en-US" dirty="0"/>
          </a:p>
        </p:txBody>
      </p:sp>
      <p:sp>
        <p:nvSpPr>
          <p:cNvPr id="5" name="Rectangle 1">
            <a:extLst>
              <a:ext uri="{FF2B5EF4-FFF2-40B4-BE49-F238E27FC236}">
                <a16:creationId xmlns:a16="http://schemas.microsoft.com/office/drawing/2014/main" id="{7F05F09D-2395-49D4-AD0E-7E40DC7B4343}"/>
              </a:ext>
            </a:extLst>
          </p:cNvPr>
          <p:cNvSpPr>
            <a:spLocks noGrp="1" noChangeArrowheads="1"/>
          </p:cNvSpPr>
          <p:nvPr>
            <p:ph idx="1"/>
          </p:nvPr>
        </p:nvSpPr>
        <p:spPr bwMode="auto">
          <a:xfrm>
            <a:off x="838200" y="2016135"/>
            <a:ext cx="8318303"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classpath:db.properties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@Primary</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dataSource.setDriverClass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(org.h2.Driver.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dataSource.setUrl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"jdbc:h2:mem:lesson19;DB_CLOSE_DELAY=-1"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LocalSessionFactoryBean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IOException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LocalSessionFactoryBean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factory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LocalSessionFactoryBean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factory.setPackagesToScan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lang="en-US" altLang="en-US" sz="900" dirty="0">
                <a:solidFill>
                  <a:srgbClr val="6A8759"/>
                </a:solidFill>
                <a:latin typeface="Courier New" panose="02070309020205020404" pitchFamily="49" charset="0"/>
                <a:cs typeface="Courier New" panose="02070309020205020404" pitchFamily="49" charset="0"/>
              </a:rPr>
              <a:t>org.geekhub.lesson19</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.db.persistence"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factory.afterPropertiesSet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46638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7473</TotalTime>
  <Words>1049</Words>
  <Application>Microsoft Office PowerPoint</Application>
  <PresentationFormat>Широкий екран</PresentationFormat>
  <Paragraphs>102</Paragraphs>
  <Slides>18</Slides>
  <Notes>17</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18</vt:i4>
      </vt:variant>
    </vt:vector>
  </HeadingPairs>
  <TitlesOfParts>
    <vt:vector size="23" baseType="lpstr">
      <vt:lpstr>Arial</vt:lpstr>
      <vt:lpstr>Calibri</vt:lpstr>
      <vt:lpstr>Calibri Light</vt:lpstr>
      <vt:lpstr>Courier New</vt:lpstr>
      <vt:lpstr>Тема Office</vt:lpstr>
      <vt:lpstr>Java 4 WEB </vt:lpstr>
      <vt:lpstr>Lesson goals</vt:lpstr>
      <vt:lpstr>Object-relational mapping</vt:lpstr>
      <vt:lpstr>Object-relational mapping</vt:lpstr>
      <vt:lpstr>Hibernate</vt:lpstr>
      <vt:lpstr>Java Persistence API</vt:lpstr>
      <vt:lpstr>JPA. Hibernate</vt:lpstr>
      <vt:lpstr>JPA. Spring Data</vt:lpstr>
      <vt:lpstr>SessionFactory configuration</vt:lpstr>
      <vt:lpstr>EntityManager configuration</vt:lpstr>
      <vt:lpstr>Fetch Types</vt:lpstr>
      <vt:lpstr>Fetch Modes</vt:lpstr>
      <vt:lpstr>N+1 problem</vt:lpstr>
      <vt:lpstr>Spring Data</vt:lpstr>
      <vt:lpstr>Spring Data. Support</vt:lpstr>
      <vt:lpstr>Spring Data Jdbc</vt:lpstr>
      <vt:lpstr>Spring Data.Configuration</vt:lpstr>
      <vt:lpstr>Literature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414</cp:revision>
  <dcterms:created xsi:type="dcterms:W3CDTF">2017-10-01T09:22:06Z</dcterms:created>
  <dcterms:modified xsi:type="dcterms:W3CDTF">2019-03-03T17:20:54Z</dcterms:modified>
</cp:coreProperties>
</file>