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05" autoAdjust="0"/>
  </p:normalViewPr>
  <p:slideViewPr>
    <p:cSldViewPr snapToGrid="0">
      <p:cViewPr varScale="1">
        <p:scale>
          <a:sx n="100" d="100"/>
          <a:sy n="10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8D35-F590-4527-A58D-49D9070972D9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5CA65-D08E-49FA-8DE5-61A39CBAC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4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Translation of JSP Page</a:t>
            </a:r>
          </a:p>
          <a:p>
            <a:r>
              <a:rPr lang="en-US" dirty="0" smtClean="0"/>
              <a:t>Compilation of JSP Page</a:t>
            </a:r>
          </a:p>
          <a:p>
            <a:r>
              <a:rPr lang="en-US" dirty="0" err="1" smtClean="0"/>
              <a:t>Classloading</a:t>
            </a:r>
            <a:r>
              <a:rPr lang="en-US" dirty="0" smtClean="0"/>
              <a:t> (class file is loaded by the </a:t>
            </a:r>
            <a:r>
              <a:rPr lang="en-US" dirty="0" err="1" smtClean="0"/>
              <a:t>classloader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Instantiation (Object of the Generated Servlet is created)</a:t>
            </a:r>
          </a:p>
          <a:p>
            <a:r>
              <a:rPr lang="en-US" dirty="0" smtClean="0"/>
              <a:t>Initialization ( </a:t>
            </a:r>
            <a:r>
              <a:rPr lang="en-US" dirty="0" err="1" smtClean="0"/>
              <a:t>jspInit</a:t>
            </a:r>
            <a:r>
              <a:rPr lang="en-US" dirty="0" smtClean="0"/>
              <a:t>() method is invoked by the container)</a:t>
            </a:r>
          </a:p>
          <a:p>
            <a:r>
              <a:rPr lang="en-US" dirty="0" err="1" smtClean="0"/>
              <a:t>Reqeust</a:t>
            </a:r>
            <a:r>
              <a:rPr lang="en-US" dirty="0" smtClean="0"/>
              <a:t> processing ( _</a:t>
            </a:r>
            <a:r>
              <a:rPr lang="en-US" dirty="0" err="1" smtClean="0"/>
              <a:t>jspService</a:t>
            </a:r>
            <a:r>
              <a:rPr lang="en-US" dirty="0" smtClean="0"/>
              <a:t>() method is invoked by the container).</a:t>
            </a:r>
          </a:p>
          <a:p>
            <a:r>
              <a:rPr lang="en-US" dirty="0" smtClean="0"/>
              <a:t>Destroy ( </a:t>
            </a:r>
            <a:r>
              <a:rPr lang="en-US" dirty="0" err="1" smtClean="0"/>
              <a:t>jspDestroy</a:t>
            </a:r>
            <a:r>
              <a:rPr lang="en-US" dirty="0" smtClean="0"/>
              <a:t>() method is invoked by the container)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5CA65-D08E-49FA-8DE5-61A39CBAC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08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0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1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5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EFF2-A68E-4CB2-A4DB-74CFED7BB13B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0E75-627C-4995-8092-5086F2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4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5/tutorial/doc/bnad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developerworks/java/tutorials/j-introjsp/j-introjsp.html" TargetMode="External"/><Relationship Id="rId4" Type="http://schemas.openxmlformats.org/officeDocument/2006/relationships/hyperlink" Target="https://www.tutorialspoint.com/jsp/index.ht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13 – Java </a:t>
            </a:r>
            <a:r>
              <a:rPr lang="en-US" smtClean="0"/>
              <a:t>Server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353800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uk-UA" sz="2300" dirty="0" smtClean="0"/>
              <a:t> </a:t>
            </a:r>
            <a:r>
              <a:rPr lang="uk-UA" altLang="uk-UA" sz="2300" dirty="0" smtClean="0"/>
              <a:t>JSP </a:t>
            </a:r>
            <a:r>
              <a:rPr lang="uk-UA" altLang="uk-UA" sz="2300" dirty="0" err="1"/>
              <a:t>Scriptlet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is</a:t>
            </a:r>
            <a:r>
              <a:rPr lang="uk-UA" altLang="uk-UA" sz="2300" dirty="0"/>
              <a:t> </a:t>
            </a:r>
            <a:r>
              <a:rPr lang="uk-UA" altLang="uk-UA" sz="2300" dirty="0" err="1"/>
              <a:t>used</a:t>
            </a:r>
            <a:r>
              <a:rPr lang="uk-UA" altLang="uk-UA" sz="2300" dirty="0"/>
              <a:t> </a:t>
            </a:r>
            <a:r>
              <a:rPr lang="uk-UA" altLang="uk-UA" sz="2300" dirty="0" err="1"/>
              <a:t>to</a:t>
            </a:r>
            <a:r>
              <a:rPr lang="uk-UA" altLang="uk-UA" sz="2300" dirty="0"/>
              <a:t> </a:t>
            </a:r>
            <a:r>
              <a:rPr lang="en-US" sz="2300" dirty="0"/>
              <a:t>used to execute java source code in JSP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r>
              <a:rPr lang="en-US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ru-RU" altLang="ru-RU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ru-RU" altLang="ru-RU" sz="23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/>
              <a:t>  </a:t>
            </a:r>
            <a:endParaRPr lang="en-US" sz="23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uk-UA" altLang="uk-UA" sz="23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uk-UA" sz="2300" dirty="0" smtClean="0"/>
              <a:t> </a:t>
            </a:r>
            <a:r>
              <a:rPr lang="uk-UA" altLang="uk-UA" sz="2300" dirty="0" smtClean="0"/>
              <a:t>JSP </a:t>
            </a:r>
            <a:r>
              <a:rPr lang="uk-UA" altLang="uk-UA" sz="2300" dirty="0" err="1"/>
              <a:t>Expression</a:t>
            </a:r>
            <a:r>
              <a:rPr lang="uk-UA" altLang="uk-UA" sz="2300" dirty="0"/>
              <a:t> </a:t>
            </a:r>
            <a:r>
              <a:rPr lang="en-US" altLang="uk-UA" sz="2300" dirty="0" smtClean="0"/>
              <a:t>- </a:t>
            </a:r>
            <a:r>
              <a:rPr lang="uk-UA" altLang="uk-UA" sz="2300" dirty="0" err="1" smtClean="0"/>
              <a:t>evaluate</a:t>
            </a:r>
            <a:r>
              <a:rPr lang="en-US" altLang="uk-UA" sz="2300" dirty="0" smtClean="0"/>
              <a:t>s</a:t>
            </a:r>
            <a:r>
              <a:rPr lang="uk-UA" altLang="uk-UA" sz="2300" dirty="0"/>
              <a:t> a </a:t>
            </a:r>
            <a:r>
              <a:rPr lang="uk-UA" altLang="uk-UA" sz="2300" dirty="0" err="1"/>
              <a:t>single</a:t>
            </a:r>
            <a:r>
              <a:rPr lang="uk-UA" altLang="uk-UA" sz="2300" dirty="0"/>
              <a:t> </a:t>
            </a:r>
            <a:r>
              <a:rPr lang="uk-UA" altLang="uk-UA" sz="2300" dirty="0" err="1"/>
              <a:t>Java</a:t>
            </a:r>
            <a:r>
              <a:rPr lang="uk-UA" altLang="uk-UA" sz="2300" dirty="0"/>
              <a:t> </a:t>
            </a:r>
            <a:r>
              <a:rPr lang="uk-UA" altLang="uk-UA" sz="2300" dirty="0" err="1"/>
              <a:t>expression</a:t>
            </a:r>
            <a:r>
              <a:rPr lang="uk-UA" altLang="uk-UA" sz="2300" dirty="0"/>
              <a:t> </a:t>
            </a:r>
            <a:r>
              <a:rPr lang="uk-UA" altLang="uk-UA" sz="2300" dirty="0" err="1"/>
              <a:t>and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display</a:t>
            </a:r>
            <a:r>
              <a:rPr lang="uk-UA" altLang="uk-UA" sz="2300" dirty="0"/>
              <a:t> </a:t>
            </a:r>
            <a:r>
              <a:rPr lang="uk-UA" altLang="uk-UA" sz="2300" dirty="0" err="1"/>
              <a:t>its</a:t>
            </a:r>
            <a:r>
              <a:rPr lang="uk-UA" altLang="uk-UA" sz="2300" dirty="0"/>
              <a:t> </a:t>
            </a:r>
            <a:r>
              <a:rPr lang="uk-UA" altLang="uk-UA" sz="2300" dirty="0" err="1" smtClean="0"/>
              <a:t>result</a:t>
            </a:r>
            <a:r>
              <a:rPr lang="uk-UA" altLang="uk-UA" sz="2300" dirty="0" smtClean="0"/>
              <a:t>.</a:t>
            </a:r>
            <a:endParaRPr lang="en-US" altLang="uk-UA" sz="23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300" dirty="0" smtClean="0"/>
              <a:t>Current</a:t>
            </a:r>
            <a:r>
              <a:rPr lang="en-US" sz="2300" dirty="0"/>
              <a:t> Time: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java.util.Calendar.</a:t>
            </a:r>
            <a:r>
              <a:rPr lang="ru-RU" altLang="ru-RU" sz="23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altLang="ru-RU" sz="2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530173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300" dirty="0"/>
              <a:t>3. D</a:t>
            </a:r>
            <a:r>
              <a:rPr lang="en-US" sz="2300" dirty="0"/>
              <a:t>eclaration tag &lt;%!  field or method declaration %&gt;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3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&lt;%!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a;}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ru-RU" altLang="ru-RU" sz="23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3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300" dirty="0" smtClean="0"/>
              <a:t>4. Directives</a:t>
            </a:r>
            <a:r>
              <a:rPr lang="en-US" sz="2300" dirty="0" smtClean="0"/>
              <a:t> </a:t>
            </a:r>
            <a:r>
              <a:rPr lang="en-US" sz="2300" dirty="0"/>
              <a:t>tag </a:t>
            </a:r>
            <a:r>
              <a:rPr lang="en-US" sz="2300" dirty="0" smtClean="0"/>
              <a:t>&lt;%@</a:t>
            </a:r>
            <a:r>
              <a:rPr lang="en-US" sz="2300" dirty="0"/>
              <a:t> JSP directives </a:t>
            </a:r>
            <a:r>
              <a:rPr lang="en-US" sz="2300" dirty="0" smtClean="0"/>
              <a:t>%&gt;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ru-RU" altLang="ru-RU" sz="23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endParaRPr lang="en-US" altLang="ru-RU" sz="23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3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23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ru-RU" altLang="ru-RU" sz="23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3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23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some-another-part.jsp</a:t>
            </a:r>
            <a:r>
              <a:rPr lang="ru-RU" altLang="ru-RU" sz="23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endParaRPr lang="ru-RU" altLang="ru-RU" sz="23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7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Example with </a:t>
            </a:r>
            <a:r>
              <a:rPr lang="en-US" dirty="0" smtClean="0"/>
              <a:t>Java </a:t>
            </a:r>
            <a:r>
              <a:rPr lang="en-US" dirty="0"/>
              <a:t>inside </a:t>
            </a:r>
            <a:r>
              <a:rPr lang="en-US" dirty="0" smtClean="0"/>
              <a:t>HTML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scriptlet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57798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JSP&lt;/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16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You'll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geek</a:t>
            </a:r>
            <a:r>
              <a:rPr lang="uk-UA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i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Well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won’t be geek</a:t>
            </a:r>
            <a:r>
              <a:rPr lang="uk-UA" altLang="uk-UA" sz="1600" b="1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&lt;%= </a:t>
            </a:r>
            <a:r>
              <a:rPr lang="uk-UA" altLang="uk-UA" sz="1600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)&lt;/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</a:t>
            </a:r>
            <a:b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600" b="1" i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uk-UA" sz="36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41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Architecture </a:t>
            </a:r>
            <a:r>
              <a:rPr lang="en-US" dirty="0"/>
              <a:t>of building applications is called MVC 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/>
              <a:t>- classes of business logic and long-term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View </a:t>
            </a:r>
            <a:r>
              <a:rPr lang="en-US" dirty="0"/>
              <a:t>- JSP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Controller </a:t>
            </a:r>
            <a:r>
              <a:rPr lang="en-US" dirty="0"/>
              <a:t>- servlet.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886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JSP with Servlet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userPageServlet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userpage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ru-RU" altLang="ru-RU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req.setAttribute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"/WEB-INF/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userIntro.jsp</a:t>
            </a:r>
            <a:r>
              <a:rPr lang="ru-RU" altLang="ru-RU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611118" cy="2501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303455"/>
            <a:ext cx="635622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JSP&lt;/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4303455"/>
            <a:ext cx="10611118" cy="2554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Стрелка влево 9"/>
          <p:cNvSpPr/>
          <p:nvPr/>
        </p:nvSpPr>
        <p:spPr>
          <a:xfrm>
            <a:off x="9053849" y="5135686"/>
            <a:ext cx="2299951" cy="1017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dirty="0" err="1"/>
              <a:t>userIntro.jsp</a:t>
            </a:r>
            <a:endParaRPr lang="en-US" dirty="0"/>
          </a:p>
        </p:txBody>
      </p:sp>
      <p:sp>
        <p:nvSpPr>
          <p:cNvPr id="11" name="Стрелка влево 10"/>
          <p:cNvSpPr/>
          <p:nvPr/>
        </p:nvSpPr>
        <p:spPr>
          <a:xfrm>
            <a:off x="8680361" y="2114527"/>
            <a:ext cx="2673439" cy="10174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/>
              <a:t>User</a:t>
            </a:r>
            <a:r>
              <a:rPr lang="ru-RU" altLang="ru-RU" dirty="0" err="1"/>
              <a:t>Servlet</a:t>
            </a:r>
            <a:r>
              <a:rPr lang="en-US" altLang="ru-RU" dirty="0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9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index.jsp</a:t>
            </a:r>
            <a:r>
              <a:rPr lang="en-US" dirty="0" smtClean="0"/>
              <a:t> vs </a:t>
            </a:r>
            <a:r>
              <a:rPr lang="en-US" dirty="0" err="1" smtClean="0"/>
              <a:t>custom.jsp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93573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custom-page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pages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some-another.jsp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03" y="3999012"/>
            <a:ext cx="4125993" cy="25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expression language (EL)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author.name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ru-RU" altLang="ru-RU" sz="18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ru-RU" altLang="ru-RU" sz="1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  <a:endParaRPr lang="ru-RU" altLang="ru-RU" sz="1800" dirty="0">
              <a:latin typeface="Arial" panose="020B0604020202020204" pitchFamily="34" charset="0"/>
            </a:endParaRP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Bean is searched by container in the next order:</a:t>
            </a:r>
            <a:endParaRPr lang="ru-RU" sz="1800" dirty="0"/>
          </a:p>
          <a:p>
            <a:pPr lvl="1"/>
            <a:r>
              <a:rPr lang="en-US" sz="1800" dirty="0" smtClean="0"/>
              <a:t>p</a:t>
            </a:r>
            <a:r>
              <a:rPr lang="ru-RU" sz="1800" dirty="0" err="1" smtClean="0"/>
              <a:t>age</a:t>
            </a:r>
            <a:endParaRPr lang="en-US" sz="1800" dirty="0" smtClean="0"/>
          </a:p>
          <a:p>
            <a:pPr lvl="1"/>
            <a:r>
              <a:rPr lang="en-US" sz="1800" dirty="0"/>
              <a:t>r</a:t>
            </a:r>
            <a:r>
              <a:rPr lang="ru-RU" sz="1800" dirty="0" err="1" smtClean="0"/>
              <a:t>equest</a:t>
            </a:r>
            <a:endParaRPr lang="en-US" sz="1800" dirty="0" smtClean="0"/>
          </a:p>
          <a:p>
            <a:pPr lvl="1"/>
            <a:r>
              <a:rPr lang="en-US" sz="1800" dirty="0" smtClean="0"/>
              <a:t>s</a:t>
            </a:r>
            <a:r>
              <a:rPr lang="ru-RU" sz="1800" dirty="0" err="1" smtClean="0"/>
              <a:t>ession</a:t>
            </a:r>
            <a:endParaRPr lang="en-US" sz="1800" dirty="0" smtClean="0"/>
          </a:p>
          <a:p>
            <a:pPr lvl="1"/>
            <a:r>
              <a:rPr lang="ru-RU" sz="1800" dirty="0" err="1" smtClean="0"/>
              <a:t>application</a:t>
            </a:r>
            <a:r>
              <a:rPr lang="ru-RU" sz="1800" dirty="0" smtClean="0"/>
              <a:t> </a:t>
            </a:r>
            <a:r>
              <a:rPr lang="ru-RU" sz="1800" dirty="0" err="1" smtClean="0"/>
              <a:t>scopes</a:t>
            </a:r>
            <a:endParaRPr lang="en-US" sz="1800" dirty="0"/>
          </a:p>
          <a:p>
            <a:pPr lvl="1"/>
            <a:r>
              <a:rPr lang="en-US" sz="1800" dirty="0" smtClean="0"/>
              <a:t>otherwise returns</a:t>
            </a:r>
            <a:r>
              <a:rPr lang="ru-RU" sz="1800" dirty="0" smtClean="0"/>
              <a:t> </a:t>
            </a:r>
            <a:r>
              <a:rPr lang="ru-RU" sz="1800" dirty="0" err="1"/>
              <a:t>null</a:t>
            </a:r>
            <a:endParaRPr lang="ru-RU" sz="1800" dirty="0"/>
          </a:p>
          <a:p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8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Implicit Objects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652587" y="1829594"/>
          <a:ext cx="8886826" cy="4343400"/>
        </p:xfrm>
        <a:graphic>
          <a:graphicData uri="http://schemas.openxmlformats.org/drawingml/2006/table">
            <a:tbl>
              <a:tblPr/>
              <a:tblGrid>
                <a:gridCol w="4443413">
                  <a:extLst>
                    <a:ext uri="{9D8B030D-6E8A-4147-A177-3AD203B41FA5}">
                      <a16:colId xmlns:a16="http://schemas.microsoft.com/office/drawing/2014/main" val="749262209"/>
                    </a:ext>
                  </a:extLst>
                </a:gridCol>
                <a:gridCol w="4443413">
                  <a:extLst>
                    <a:ext uri="{9D8B030D-6E8A-4147-A177-3AD203B41FA5}">
                      <a16:colId xmlns:a16="http://schemas.microsoft.com/office/drawing/2014/main" val="38216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Object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Type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D0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564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out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JspWriter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41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HttpServletRequest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response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HttpServletResponse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5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config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ServletConfig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application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ServletContext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6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session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HttpSession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057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pageContext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PageContext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505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page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66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exception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/>
                        <a:t>Throwable</a:t>
                      </a:r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5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1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libraries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using Tag Libs:</a:t>
            </a:r>
          </a:p>
          <a:p>
            <a:pPr marL="0" indent="0">
              <a:buNone/>
            </a:pPr>
            <a:r>
              <a:rPr lang="en-US" dirty="0"/>
              <a:t>  - get rid of "</a:t>
            </a:r>
            <a:r>
              <a:rPr lang="en-US" dirty="0" err="1" smtClean="0"/>
              <a:t>scriptlets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a simple HTML-like </a:t>
            </a:r>
            <a:r>
              <a:rPr lang="en-US" dirty="0" smtClean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JSP </a:t>
            </a:r>
            <a:r>
              <a:rPr lang="en-US" dirty="0"/>
              <a:t>code can be </a:t>
            </a:r>
            <a:r>
              <a:rPr lang="en-US" dirty="0" smtClean="0"/>
              <a:t>modified </a:t>
            </a:r>
            <a:r>
              <a:rPr lang="en-US" dirty="0"/>
              <a:t>by HTML </a:t>
            </a:r>
            <a:r>
              <a:rPr lang="en-US" dirty="0" smtClean="0"/>
              <a:t>developers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- </a:t>
            </a:r>
            <a:r>
              <a:rPr lang="en-US" dirty="0" smtClean="0"/>
              <a:t>code reuse</a:t>
            </a:r>
          </a:p>
        </p:txBody>
      </p:sp>
    </p:spTree>
    <p:extLst>
      <p:ext uri="{BB962C8B-B14F-4D97-AF65-F5344CB8AC3E}">
        <p14:creationId xmlns:p14="http://schemas.microsoft.com/office/powerpoint/2010/main" val="308668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Tags 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0998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=“…”…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body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someTagLib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:tag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=“…” …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02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not servlets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if not servlets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Expression Language</a:t>
            </a:r>
            <a:endParaRPr lang="uk-UA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Tag Libraries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</a:t>
            </a:r>
            <a:r>
              <a:rPr lang="en-US" dirty="0" smtClean="0"/>
              <a:t>Tags types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Predefined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start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with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"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jsp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:")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hello.jsp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2. </a:t>
            </a:r>
            <a:r>
              <a:rPr lang="ru-RU" altLang="ru-RU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External</a:t>
            </a:r>
            <a:r>
              <a:rPr lang="en-US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custom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tag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altLang="ru-RU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libraries</a:t>
            </a:r>
            <a:r>
              <a:rPr lang="ru-RU" altLang="ru-RU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).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altLang="ru-RU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ru-RU" altLang="ru-RU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Arial" panose="020B0604020202020204" pitchFamily="34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202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Tag Example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796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param.name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c:when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c:out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c:otherwise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c:choose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78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JSTL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ru-RU" dirty="0" smtClean="0"/>
              <a:t>	The standard JSP tag library (JSL) is an extension of the JSP specification that adds a JSP tag library for general purposes, such as parsing XML data, conditional processing, creating loops, and supporting internationalization.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36781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JSTL Examples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70000"/>
              </a:lnSpc>
            </a:pPr>
            <a:r>
              <a:rPr lang="en-US" altLang="ru-RU" b="1" dirty="0"/>
              <a:t>Core Tags </a:t>
            </a:r>
            <a:r>
              <a:rPr lang="en-US" altLang="ru-RU" dirty="0"/>
              <a:t>- basic tags, provide iteration, exception handling, </a:t>
            </a:r>
            <a:r>
              <a:rPr lang="en-US" altLang="ru-RU" dirty="0" err="1"/>
              <a:t>url</a:t>
            </a:r>
            <a:r>
              <a:rPr lang="en-US" altLang="ru-RU" dirty="0"/>
              <a:t>, forward and redirect response, etc.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Formatting and Localization Tags </a:t>
            </a:r>
            <a:r>
              <a:rPr lang="en-US" altLang="ru-RU" dirty="0"/>
              <a:t>- formatting tags, provide opportunities for formatting Numbers, Dates and support for i18n localization and resource bundles.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SQL Tags </a:t>
            </a:r>
            <a:r>
              <a:rPr lang="en-US" altLang="ru-RU" dirty="0"/>
              <a:t>- tags for working with SQL, support for working with databases like MySQL, Oracle, etc.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XML Tags </a:t>
            </a:r>
            <a:r>
              <a:rPr lang="en-US" altLang="ru-RU" dirty="0"/>
              <a:t>- tags for working with XML documents. For example, for parsing XML, converting XML data, and executing XPath expressions.</a:t>
            </a:r>
          </a:p>
          <a:p>
            <a:pPr lvl="0">
              <a:lnSpc>
                <a:spcPct val="170000"/>
              </a:lnSpc>
            </a:pPr>
            <a:r>
              <a:rPr lang="en-US" altLang="ru-RU" b="1" dirty="0"/>
              <a:t>JSTL Functions Tags </a:t>
            </a:r>
            <a:r>
              <a:rPr lang="en-US" altLang="ru-RU" dirty="0"/>
              <a:t>- function-tags for processing strings, provides a set of functions that allow you to perform various operations with strings, etc. For example, by concatenating or splitting strings.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4405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core </a:t>
            </a:r>
            <a:r>
              <a:rPr lang="en-US" dirty="0" smtClean="0"/>
              <a:t>tags 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00759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:remove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:param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4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formatting </a:t>
            </a:r>
            <a:r>
              <a:rPr lang="en-US" dirty="0" smtClean="0"/>
              <a:t>tags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4545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http://java.sun.com/jsp/jstl/fmt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:setTimezone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:requestEncoding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:parseNumber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:parseDate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:setLocale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:timeZone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:message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7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other tags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834744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ru-RU" altLang="ru-RU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altLang="ru-RU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altLang="ru-RU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http://java.sun.com/jsp/jstl/functions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fn:contains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fn:endsWith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fn:indexOf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fn:split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fn:substring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fn:toUpperCase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fn:escapeXml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fn:join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fn:replace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fn:startsWith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fn:toLowerCase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ru-RU" altLang="ru-RU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fn:trim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5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c</a:t>
            </a:r>
            <a:r>
              <a:rPr lang="en-US" dirty="0" smtClean="0"/>
              <a:t>ustom </a:t>
            </a:r>
            <a:r>
              <a:rPr lang="en-US" dirty="0"/>
              <a:t>t</a:t>
            </a:r>
            <a:r>
              <a:rPr lang="en-US" dirty="0" smtClean="0"/>
              <a:t>ag library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Extend classes </a:t>
            </a:r>
            <a:r>
              <a:rPr lang="en-US" sz="2400" dirty="0" err="1"/>
              <a:t>TagSupport</a:t>
            </a:r>
            <a:r>
              <a:rPr lang="en-US" sz="2400" dirty="0"/>
              <a:t> or </a:t>
            </a:r>
            <a:r>
              <a:rPr lang="en-US" sz="2400" dirty="0" err="1" smtClean="0"/>
              <a:t>BodyTagSupport</a:t>
            </a:r>
            <a:r>
              <a:rPr lang="en-US" sz="2400" dirty="0" smtClean="0"/>
              <a:t> (</a:t>
            </a:r>
            <a:r>
              <a:rPr lang="en-US" sz="2400" dirty="0"/>
              <a:t>JSP Custom Tag </a:t>
            </a:r>
            <a:r>
              <a:rPr lang="en-US" sz="2400" dirty="0" smtClean="0"/>
              <a:t>Handler) </a:t>
            </a:r>
            <a:r>
              <a:rPr lang="ru-RU" altLang="ru-RU" sz="24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'javax.servlet.jsp'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jsp-api</a:t>
            </a:r>
            <a:r>
              <a:rPr lang="ru-RU" altLang="ru-RU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4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altLang="ru-RU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'2.0'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Write </a:t>
            </a:r>
            <a:r>
              <a:rPr lang="en-US" sz="2400" dirty="0"/>
              <a:t>Tag Lib Definition file (my-tag-</a:t>
            </a:r>
            <a:r>
              <a:rPr lang="en-US" sz="2400" dirty="0" err="1"/>
              <a:t>lib.tld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Connect </a:t>
            </a:r>
            <a:r>
              <a:rPr lang="en-US" sz="2400" dirty="0"/>
              <a:t>your tag library into JSP </a:t>
            </a:r>
            <a:r>
              <a:rPr lang="en-US" sz="2400" dirty="0" smtClean="0"/>
              <a:t>file and use it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uk-UA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897" y="4533900"/>
            <a:ext cx="81153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structure + servlet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5" y="1690688"/>
            <a:ext cx="2887242" cy="3964002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25443" y="1690688"/>
            <a:ext cx="8466558" cy="3296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homeServlet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urlPatterns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HttpServletResponse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ServletException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req.setAttribute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Rikki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Tommy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Johny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req.getRequestDispatcher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"/WEB-INF/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home.jsp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40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home.jsp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491153" cy="46272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calendar.jsp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jsp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:include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user-list.jsp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drawbacks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Not simple to maintain</a:t>
            </a:r>
            <a:r>
              <a:rPr lang="uk-UA" dirty="0" smtClean="0"/>
              <a:t> - </a:t>
            </a:r>
            <a:r>
              <a:rPr lang="en-US" dirty="0" smtClean="0"/>
              <a:t>business </a:t>
            </a:r>
            <a:r>
              <a:rPr lang="en-US" dirty="0"/>
              <a:t>logic </a:t>
            </a:r>
            <a:r>
              <a:rPr lang="en-US" dirty="0" smtClean="0"/>
              <a:t>mixed with presentation logic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 development - servlet </a:t>
            </a:r>
            <a:r>
              <a:rPr lang="en-US" dirty="0"/>
              <a:t>code needs to be updated and recompiled if we have to change the look </a:t>
            </a:r>
            <a:r>
              <a:rPr lang="en-US" dirty="0" smtClean="0"/>
              <a:t>of </a:t>
            </a:r>
            <a:r>
              <a:rPr lang="en-US" dirty="0"/>
              <a:t>the application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Too much non-reusable copy-paste</a:t>
            </a:r>
          </a:p>
          <a:p>
            <a:pPr>
              <a:lnSpc>
                <a:spcPct val="150000"/>
              </a:lnSpc>
            </a:pPr>
            <a:r>
              <a:rPr lang="en-US" dirty="0"/>
              <a:t>Servlet can be viewed as "</a:t>
            </a:r>
            <a:r>
              <a:rPr lang="en-US" b="1" i="1" dirty="0"/>
              <a:t>HTML inside Java</a:t>
            </a:r>
            <a:r>
              <a:rPr lang="en-US" dirty="0"/>
              <a:t>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5663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 smtClean="0"/>
              <a:t>calendar.jsp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110460" cy="25497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http://java.sun.com/jsp/jstl/fmt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&lt;%=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%&gt;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:formatDate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="YYYY-MM-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HH:mm:ss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2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user-</a:t>
            </a:r>
            <a:r>
              <a:rPr lang="en-US" dirty="0" err="1" smtClean="0"/>
              <a:t>list.jsp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5021"/>
            <a:ext cx="705834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taglib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http://java.sun.com/jsp/jstl/core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%&gt;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:out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Tommy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Jerry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Rikki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Tikki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:when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:otherwise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:choose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9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3"/>
              </a:rPr>
              <a:t>Java EE tutorial</a:t>
            </a:r>
            <a:r>
              <a:rPr lang="en-US" dirty="0" smtClean="0"/>
              <a:t> </a:t>
            </a:r>
            <a:r>
              <a:rPr lang="en-US" dirty="0" smtClean="0"/>
              <a:t>(3-9)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4"/>
              </a:rPr>
              <a:t>JSP Tutorial</a:t>
            </a:r>
            <a:endParaRPr lang="en-US" dirty="0" smtClean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dirty="0" smtClean="0">
                <a:hlinkClick r:id="rId5"/>
              </a:rPr>
              <a:t>Introduction to Java Server Pages</a:t>
            </a:r>
            <a:endParaRPr lang="en-US" dirty="0" smtClean="0"/>
          </a:p>
          <a:p>
            <a:pPr marL="914400" lvl="1" indent="-457200">
              <a:buAutoNum type="arabicPeriod"/>
            </a:pPr>
            <a:endParaRPr lang="en-US" dirty="0" smtClean="0"/>
          </a:p>
          <a:p>
            <a:pPr marL="914400" lvl="1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59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</a:t>
            </a:r>
            <a:r>
              <a:rPr lang="en-US" smtClean="0"/>
              <a:t>Task 1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a simple editing form on Servlet-JSP (JSTL</a:t>
            </a:r>
            <a:r>
              <a:rPr lang="en-US" altLang="ru-RU" sz="2000" dirty="0" smtClean="0"/>
              <a:t>) data </a:t>
            </a:r>
            <a:r>
              <a:rPr lang="en-US" altLang="ru-RU" sz="2000" dirty="0"/>
              <a:t>stored in the </a:t>
            </a:r>
            <a:r>
              <a:rPr lang="en-US" altLang="ru-RU" sz="2000" dirty="0" smtClean="0"/>
              <a:t>session.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ru-RU" sz="2000" dirty="0" smtClean="0"/>
              <a:t>Implement </a:t>
            </a:r>
            <a:r>
              <a:rPr lang="en-US" altLang="ru-RU" sz="2000" dirty="0"/>
              <a:t>output of data using Custom </a:t>
            </a:r>
            <a:r>
              <a:rPr lang="en-US" altLang="ru-RU" sz="2000" dirty="0" err="1" smtClean="0"/>
              <a:t>Taglib</a:t>
            </a:r>
            <a:r>
              <a:rPr lang="en-US" altLang="ru-RU" sz="2000" dirty="0" smtClean="0"/>
              <a:t> (keep "add</a:t>
            </a:r>
            <a:r>
              <a:rPr lang="en-US" altLang="ru-RU" sz="2000" dirty="0"/>
              <a:t>" </a:t>
            </a:r>
            <a:r>
              <a:rPr lang="en-US" altLang="ru-RU" sz="2000" dirty="0" smtClean="0"/>
              <a:t>inside </a:t>
            </a:r>
            <a:r>
              <a:rPr lang="en-US" altLang="ru-RU" sz="2000" dirty="0"/>
              <a:t>the </a:t>
            </a:r>
            <a:r>
              <a:rPr lang="en-US" altLang="ru-RU" sz="2000" dirty="0" smtClean="0"/>
              <a:t>JSP)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any error happens – log and redirect user to custom error </a:t>
            </a:r>
            <a:r>
              <a:rPr lang="en-US" sz="2000" dirty="0" smtClean="0"/>
              <a:t>page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request blocking </a:t>
            </a:r>
            <a:r>
              <a:rPr lang="en-US" sz="2000" dirty="0" smtClean="0"/>
              <a:t>filter. Only user with Google Chrome 65 or later can access site – otherwise block requests </a:t>
            </a:r>
            <a:r>
              <a:rPr lang="en-US" sz="2000" dirty="0"/>
              <a:t>and show error page. </a:t>
            </a:r>
            <a:endParaRPr lang="en-US" sz="2000" dirty="0" smtClean="0"/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request </a:t>
            </a:r>
            <a:r>
              <a:rPr lang="en-US" sz="2000" dirty="0"/>
              <a:t>logging filter. Log endpoints path and total execution time. Should measure all actions (even when request </a:t>
            </a:r>
            <a:r>
              <a:rPr lang="en-US" sz="2000" dirty="0" smtClean="0"/>
              <a:t>blocked)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Add request </a:t>
            </a:r>
            <a:r>
              <a:rPr lang="en-US" sz="2000" dirty="0"/>
              <a:t>blocking filter. </a:t>
            </a:r>
            <a:r>
              <a:rPr lang="en-US" sz="2000" dirty="0" smtClean="0"/>
              <a:t>Deny </a:t>
            </a:r>
            <a:r>
              <a:rPr lang="en-US" sz="2000" dirty="0"/>
              <a:t>all </a:t>
            </a:r>
            <a:r>
              <a:rPr lang="en-US" sz="2000" dirty="0" smtClean="0"/>
              <a:t>operations if time between 1AM-7AM. </a:t>
            </a:r>
            <a:r>
              <a:rPr lang="en-US" sz="2000" dirty="0"/>
              <a:t>Microsoft Edge users should never come here and be stopped by user-agent </a:t>
            </a:r>
            <a:r>
              <a:rPr lang="en-US" sz="2000" dirty="0" smtClean="0"/>
              <a:t>filter.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000" dirty="0" smtClean="0"/>
              <a:t>Attributes </a:t>
            </a:r>
            <a:r>
              <a:rPr lang="en-US" sz="2000" dirty="0"/>
              <a:t>lists should not be shared between two </a:t>
            </a:r>
            <a:r>
              <a:rPr lang="en-US" sz="2000" dirty="0" smtClean="0"/>
              <a:t>browsers</a:t>
            </a:r>
            <a:endParaRPr lang="en-US" altLang="ru-RU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0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262" y="1690688"/>
            <a:ext cx="7425475" cy="48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(Java Server Page)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JSP </a:t>
            </a:r>
            <a:r>
              <a:rPr lang="en-US" dirty="0"/>
              <a:t>is high-level abstraction of </a:t>
            </a:r>
            <a:r>
              <a:rPr lang="en-US" dirty="0" smtClean="0"/>
              <a:t>Java Servlets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JSP </a:t>
            </a:r>
            <a:r>
              <a:rPr lang="en-US" dirty="0" smtClean="0"/>
              <a:t>is </a:t>
            </a:r>
            <a:r>
              <a:rPr lang="en-US" dirty="0"/>
              <a:t>a text document that contains two types of text: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i="1" dirty="0" smtClean="0"/>
              <a:t>static data</a:t>
            </a:r>
            <a:r>
              <a:rPr lang="en-US" dirty="0"/>
              <a:t> </a:t>
            </a:r>
            <a:r>
              <a:rPr lang="en-US" dirty="0" smtClean="0"/>
              <a:t>(HTML</a:t>
            </a:r>
            <a:r>
              <a:rPr lang="en-US" dirty="0" smtClean="0"/>
              <a:t>, SVG, WML, and</a:t>
            </a:r>
            <a:r>
              <a:rPr lang="en-US" dirty="0"/>
              <a:t> XML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JSP </a:t>
            </a:r>
            <a:r>
              <a:rPr lang="en-US" dirty="0"/>
              <a:t>elements, which construct </a:t>
            </a:r>
            <a:r>
              <a:rPr lang="en-US" i="1" dirty="0"/>
              <a:t>dynamic </a:t>
            </a:r>
            <a:r>
              <a:rPr lang="en-US" i="1" dirty="0" smtClean="0"/>
              <a:t>content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JSPs </a:t>
            </a:r>
            <a:r>
              <a:rPr lang="en-US" dirty="0"/>
              <a:t>servlet is cached and re-used until the </a:t>
            </a:r>
            <a:r>
              <a:rPr lang="en-US" dirty="0" smtClean="0"/>
              <a:t>original </a:t>
            </a:r>
            <a:r>
              <a:rPr lang="en-US" dirty="0"/>
              <a:t>JSP is modified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1259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Example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0998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&lt;%@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contentType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=UTF-8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"%&gt;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JSP&lt;/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uk-UA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JSP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</a:t>
            </a:r>
            <a:r>
              <a:rPr lang="en-US" dirty="0"/>
              <a:t>l</a:t>
            </a:r>
            <a:r>
              <a:rPr lang="en-US" dirty="0" smtClean="0"/>
              <a:t>ife cycle</a:t>
            </a:r>
            <a:endParaRPr lang="en-US" dirty="0"/>
          </a:p>
        </p:txBody>
      </p:sp>
      <p:pic>
        <p:nvPicPr>
          <p:cNvPr id="1026" name="Picture 2" descr="how JSP is converted into servl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48" y="1291428"/>
            <a:ext cx="7086903" cy="55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4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vs Raw Servlet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to </a:t>
            </a:r>
            <a:r>
              <a:rPr lang="en-US" dirty="0" smtClean="0"/>
              <a:t>Servlet (supplement each other)</a:t>
            </a:r>
            <a:endParaRPr lang="en-US" dirty="0"/>
          </a:p>
          <a:p>
            <a:r>
              <a:rPr lang="en-US" dirty="0" smtClean="0"/>
              <a:t>Easier </a:t>
            </a:r>
            <a:r>
              <a:rPr lang="en-US" dirty="0"/>
              <a:t>to </a:t>
            </a:r>
            <a:r>
              <a:rPr lang="en-US" dirty="0" smtClean="0"/>
              <a:t>maintain</a:t>
            </a:r>
          </a:p>
          <a:p>
            <a:r>
              <a:rPr lang="en-US" dirty="0" smtClean="0"/>
              <a:t>Faster </a:t>
            </a:r>
            <a:r>
              <a:rPr lang="en-US" dirty="0"/>
              <a:t>Development: </a:t>
            </a:r>
            <a:r>
              <a:rPr lang="en-US" dirty="0" smtClean="0"/>
              <a:t>no necessity </a:t>
            </a:r>
            <a:r>
              <a:rPr lang="en-US" dirty="0"/>
              <a:t>to recompile and </a:t>
            </a:r>
            <a:r>
              <a:rPr lang="en-US" dirty="0" smtClean="0"/>
              <a:t>redeploy</a:t>
            </a:r>
          </a:p>
          <a:p>
            <a:r>
              <a:rPr lang="en-US" dirty="0" smtClean="0"/>
              <a:t>Less </a:t>
            </a:r>
            <a:r>
              <a:rPr lang="en-US" dirty="0"/>
              <a:t>code than Servlet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82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Folders structure with direct access to </a:t>
            </a:r>
            <a:r>
              <a:rPr lang="en-US" dirty="0" err="1" smtClean="0"/>
              <a:t>jsp</a:t>
            </a:r>
            <a:endParaRPr lang="uk-UA" dirty="0"/>
          </a:p>
        </p:txBody>
      </p:sp>
      <p:pic>
        <p:nvPicPr>
          <p:cNvPr id="3074" name="Picture 2" descr="directory structure of js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1" y="1690688"/>
            <a:ext cx="5359398" cy="509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597471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lang="uk-UA" altLang="uk-UA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//localhost:8080/page.jsp</a:t>
            </a:r>
            <a:r>
              <a:rPr lang="en-US" alt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alt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structure </a:t>
            </a:r>
            <a:r>
              <a:rPr lang="en-US" dirty="0" smtClean="0"/>
              <a:t>without </a:t>
            </a:r>
            <a:r>
              <a:rPr lang="en-US" dirty="0"/>
              <a:t>direct access to </a:t>
            </a:r>
            <a:r>
              <a:rPr lang="en-US" dirty="0" err="1" smtClean="0"/>
              <a:t>jsp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686096"/>
            <a:ext cx="5353050" cy="51054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690688"/>
            <a:ext cx="101104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http:</a:t>
            </a:r>
            <a:r>
              <a:rPr kumimoji="0" lang="uk-UA" altLang="uk-UA" b="1" i="1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//localhost:8080/page.jsp</a:t>
            </a:r>
            <a:r>
              <a:rPr kumimoji="0" lang="en-US" altLang="uk-UA" u="non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non available. Requires servlet mapping</a:t>
            </a:r>
            <a:endParaRPr kumimoji="0" lang="uk-UA" altLang="uk-UA" sz="4000" u="non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855</Words>
  <Application>Microsoft Office PowerPoint</Application>
  <PresentationFormat>Widescreen</PresentationFormat>
  <Paragraphs>164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Java 4 WEB </vt:lpstr>
      <vt:lpstr>Lesson goals</vt:lpstr>
      <vt:lpstr>Servlet drawbacks</vt:lpstr>
      <vt:lpstr>JSP (Java Server Page)</vt:lpstr>
      <vt:lpstr>JSP Example</vt:lpstr>
      <vt:lpstr>JSP life cycle</vt:lpstr>
      <vt:lpstr>JSP vs Raw Servlet</vt:lpstr>
      <vt:lpstr>Folders structure with direct access to jsp</vt:lpstr>
      <vt:lpstr>Folders structure without direct access to jsp</vt:lpstr>
      <vt:lpstr>JSP Example with Java inside HTML</vt:lpstr>
      <vt:lpstr>JSP Example with Java inside HTML</vt:lpstr>
      <vt:lpstr>JSP Example with Java inside HTML (scriptlet)</vt:lpstr>
      <vt:lpstr>MVC</vt:lpstr>
      <vt:lpstr>Using JSP with Servlet</vt:lpstr>
      <vt:lpstr>index.jsp vs custom.jsp</vt:lpstr>
      <vt:lpstr>JSP expression language (EL)</vt:lpstr>
      <vt:lpstr>JSP Implicit Objects</vt:lpstr>
      <vt:lpstr>Tag libraries</vt:lpstr>
      <vt:lpstr>JSP Tags syntax</vt:lpstr>
      <vt:lpstr>JSP Tags types</vt:lpstr>
      <vt:lpstr>JSP Tag Example</vt:lpstr>
      <vt:lpstr>JSTL</vt:lpstr>
      <vt:lpstr>JSTL Examples</vt:lpstr>
      <vt:lpstr>JSTL core tags </vt:lpstr>
      <vt:lpstr>JSTL formatting tags</vt:lpstr>
      <vt:lpstr>JSTL other tags</vt:lpstr>
      <vt:lpstr>Creating custom tag library</vt:lpstr>
      <vt:lpstr>Example: structure + servlet</vt:lpstr>
      <vt:lpstr>Example: home.jsp</vt:lpstr>
      <vt:lpstr>Example: calendar.jsp</vt:lpstr>
      <vt:lpstr>Example: user-list.jsp</vt:lpstr>
      <vt:lpstr>Literature</vt:lpstr>
      <vt:lpstr>Homework Task 1</vt:lpstr>
      <vt:lpstr>Homework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13</cp:revision>
  <dcterms:created xsi:type="dcterms:W3CDTF">2019-01-19T14:48:22Z</dcterms:created>
  <dcterms:modified xsi:type="dcterms:W3CDTF">2019-01-20T15:39:24Z</dcterms:modified>
</cp:coreProperties>
</file>