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8" r:id="rId9"/>
    <p:sldId id="323" r:id="rId10"/>
    <p:sldId id="282" r:id="rId11"/>
    <p:sldId id="316" r:id="rId12"/>
    <p:sldId id="318" r:id="rId13"/>
    <p:sldId id="324" r:id="rId14"/>
    <p:sldId id="325" r:id="rId15"/>
    <p:sldId id="326" r:id="rId16"/>
    <p:sldId id="327" r:id="rId17"/>
    <p:sldId id="328" r:id="rId18"/>
    <p:sldId id="290" r:id="rId19"/>
    <p:sldId id="292" r:id="rId20"/>
    <p:sldId id="293" r:id="rId21"/>
    <p:sldId id="298" r:id="rId22"/>
    <p:sldId id="301" r:id="rId23"/>
    <p:sldId id="302" r:id="rId24"/>
    <p:sldId id="329" r:id="rId25"/>
    <p:sldId id="330" r:id="rId26"/>
    <p:sldId id="331" r:id="rId27"/>
    <p:sldId id="332" r:id="rId28"/>
    <p:sldId id="303" r:id="rId29"/>
    <p:sldId id="306" r:id="rId30"/>
    <p:sldId id="307" r:id="rId31"/>
    <p:sldId id="310" r:id="rId32"/>
    <p:sldId id="313" r:id="rId33"/>
    <p:sldId id="312" r:id="rId34"/>
    <p:sldId id="311" r:id="rId35"/>
    <p:sldId id="31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76441" autoAdjust="0"/>
  </p:normalViewPr>
  <p:slideViewPr>
    <p:cSldViewPr snapToGrid="0">
      <p:cViewPr varScale="1">
        <p:scale>
          <a:sx n="91" d="100"/>
          <a:sy n="91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5F888-980F-4700-99C4-DB5C5C750F3B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4A20B-705A-46D6-8597-D40170E124C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Program tries to read a file that doesn’t exist.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Program tries to access a database, but the network connection to the database is unavailable.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 wrote an invalid SQL statement in your JDBC code.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 used the wrong format specifiers when using </a:t>
            </a:r>
            <a:r>
              <a:rPr lang="en-US" sz="1200" dirty="0" err="1"/>
              <a:t>DateTimeFormatter</a:t>
            </a:r>
            <a:r>
              <a:rPr lang="en-US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Wrong arguments,</a:t>
            </a:r>
            <a:r>
              <a:rPr lang="en-US" sz="1200" baseline="0" dirty="0"/>
              <a:t> validation fails</a:t>
            </a:r>
            <a:r>
              <a:rPr lang="en-US" sz="12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17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b="1" dirty="0"/>
              <a:t>Multi-catch allows you to write code without duplication</a:t>
            </a:r>
          </a:p>
          <a:p>
            <a:r>
              <a:rPr lang="en-US" dirty="0"/>
              <a:t>Multi-catch is Effectively final</a:t>
            </a:r>
          </a:p>
          <a:p>
            <a:r>
              <a:rPr lang="en-US" dirty="0"/>
              <a:t>Syntax – pipeline separated and only</a:t>
            </a:r>
            <a:r>
              <a:rPr lang="en-US" baseline="0" dirty="0"/>
              <a:t> one variable</a:t>
            </a:r>
          </a:p>
          <a:p>
            <a:r>
              <a:rPr lang="en-US" baseline="0" dirty="0"/>
              <a:t>Exceptions should be in different </a:t>
            </a:r>
            <a:r>
              <a:rPr lang="en-US" baseline="0" dirty="0" err="1"/>
              <a:t>hierarhi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 baseline="0" dirty="0"/>
              <a:t> be used for resources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AutoCloseable</a:t>
            </a:r>
            <a:r>
              <a:rPr lang="en-US" dirty="0"/>
              <a:t> interface</a:t>
            </a:r>
          </a:p>
          <a:p>
            <a:r>
              <a:rPr lang="en-US" dirty="0"/>
              <a:t>Try-With-Resources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boilerplate code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Try-With-Resources: resources are closed</a:t>
            </a:r>
            <a:r>
              <a:rPr lang="en-US" baseline="0" dirty="0"/>
              <a:t> in reverse</a:t>
            </a:r>
            <a:r>
              <a:rPr lang="en-US" dirty="0"/>
              <a:t> order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/>
              <a:t>close() method recommended to be idempotent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/>
              <a:t>close() method should throw most specific exception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2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89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90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4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/>
              <a:t>java.lang.Exception</a:t>
            </a:r>
            <a:r>
              <a:rPr lang="en-US" altLang="uk-UA" sz="1200" b="0" dirty="0"/>
              <a:t> - E</a:t>
            </a:r>
            <a:r>
              <a:rPr lang="uk-UA" altLang="uk-UA" sz="1200" b="0" dirty="0" err="1"/>
              <a:t>rrors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that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are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expected</a:t>
            </a:r>
            <a:r>
              <a:rPr lang="uk-UA" altLang="uk-UA" sz="1200" b="0" dirty="0"/>
              <a:t>. </a:t>
            </a:r>
            <a:r>
              <a:rPr lang="uk-UA" altLang="uk-UA" sz="1200" b="0" dirty="0" err="1"/>
              <a:t>In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some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cases</a:t>
            </a:r>
            <a:r>
              <a:rPr lang="uk-UA" altLang="uk-UA" sz="1200" b="0" dirty="0"/>
              <a:t>, </a:t>
            </a:r>
            <a:r>
              <a:rPr lang="uk-UA" altLang="uk-UA" sz="1200" b="0" dirty="0" err="1"/>
              <a:t>the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program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can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recover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itself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from</a:t>
            </a:r>
            <a:r>
              <a:rPr lang="uk-UA" altLang="uk-UA" sz="1200" b="0" dirty="0"/>
              <a:t> </a:t>
            </a:r>
            <a:r>
              <a:rPr lang="en-US" altLang="uk-UA" sz="1200" b="0" dirty="0"/>
              <a:t>them (</a:t>
            </a:r>
            <a:r>
              <a:rPr lang="uk-UA" altLang="uk-UA" sz="1200" b="0" dirty="0" err="1"/>
              <a:t>IOException</a:t>
            </a:r>
            <a:r>
              <a:rPr lang="uk-UA" altLang="uk-UA" sz="1200" b="0" dirty="0"/>
              <a:t>, </a:t>
            </a:r>
            <a:r>
              <a:rPr lang="uk-UA" altLang="uk-UA" sz="1200" b="0" dirty="0" err="1"/>
              <a:t>ParseException</a:t>
            </a:r>
            <a:r>
              <a:rPr lang="uk-UA" altLang="uk-UA" sz="1200" b="0" dirty="0"/>
              <a:t>, </a:t>
            </a:r>
            <a:r>
              <a:rPr lang="uk-UA" altLang="uk-UA" sz="1200" b="0" dirty="0" err="1"/>
              <a:t>SQLException</a:t>
            </a:r>
            <a:r>
              <a:rPr lang="en-US" altLang="uk-UA" sz="1200" b="0" dirty="0"/>
              <a:t>)</a:t>
            </a:r>
            <a:endParaRPr lang="uk-UA" altLang="uk-UA" sz="1200" b="0" dirty="0"/>
          </a:p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/>
              <a:t>java.lang.RuntimeException</a:t>
            </a:r>
            <a:r>
              <a:rPr lang="en-US" altLang="uk-UA" sz="1200" b="0" dirty="0"/>
              <a:t> - U</a:t>
            </a:r>
            <a:r>
              <a:rPr lang="uk-UA" altLang="uk-UA" sz="1200" b="0" dirty="0" err="1"/>
              <a:t>nexpected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errors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generated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at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runtime</a:t>
            </a:r>
            <a:r>
              <a:rPr lang="uk-UA" altLang="uk-UA" sz="1200" b="0" dirty="0"/>
              <a:t>. </a:t>
            </a:r>
            <a:r>
              <a:rPr lang="uk-UA" altLang="uk-UA" sz="1200" b="0" dirty="0" err="1"/>
              <a:t>In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most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cases</a:t>
            </a:r>
            <a:r>
              <a:rPr lang="uk-UA" altLang="uk-UA" sz="1200" b="0" dirty="0"/>
              <a:t>, </a:t>
            </a:r>
            <a:r>
              <a:rPr lang="uk-UA" altLang="uk-UA" sz="1200" b="0" dirty="0" err="1"/>
              <a:t>the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program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cannot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recover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itself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from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them</a:t>
            </a:r>
            <a:r>
              <a:rPr lang="en-US" altLang="uk-UA" sz="1200" b="0" dirty="0"/>
              <a:t> (</a:t>
            </a:r>
            <a:r>
              <a:rPr lang="uk-UA" altLang="uk-UA" sz="1200" b="0" dirty="0" err="1"/>
              <a:t>ArithmeticException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en-US" altLang="uk-UA" sz="1200" b="0" dirty="0" err="1"/>
              <a:t>ClassCastException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NullPointerException</a:t>
            </a:r>
            <a:r>
              <a:rPr lang="en-US" altLang="uk-UA" sz="1200" b="0" dirty="0"/>
              <a:t>)</a:t>
            </a:r>
            <a:endParaRPr lang="uk-UA" altLang="uk-UA" sz="1200" b="0" dirty="0"/>
          </a:p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/>
              <a:t>java.lang.Error</a:t>
            </a:r>
            <a:r>
              <a:rPr lang="en-US" altLang="uk-UA" sz="1200" b="0" dirty="0"/>
              <a:t> - R</a:t>
            </a:r>
            <a:r>
              <a:rPr lang="uk-UA" altLang="uk-UA" sz="1200" b="0" dirty="0" err="1"/>
              <a:t>epresents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serious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problems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or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abnormal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conditions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that</a:t>
            </a:r>
            <a:r>
              <a:rPr lang="uk-UA" altLang="uk-UA" sz="1200" b="0" dirty="0"/>
              <a:t> a </a:t>
            </a:r>
            <a:r>
              <a:rPr lang="uk-UA" altLang="uk-UA" sz="1200" b="0" dirty="0" err="1"/>
              <a:t>program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should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not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deal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with</a:t>
            </a:r>
            <a:r>
              <a:rPr lang="uk-UA" altLang="uk-UA" sz="1200" b="0" dirty="0"/>
              <a:t>. </a:t>
            </a:r>
            <a:r>
              <a:rPr lang="uk-UA" altLang="uk-UA" sz="1200" b="0" dirty="0" err="1"/>
              <a:t>Some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examples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are</a:t>
            </a:r>
            <a:r>
              <a:rPr lang="uk-UA" altLang="uk-UA" sz="1200" b="0" dirty="0"/>
              <a:t>: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AssertionError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IOError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LinkageError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VirtualMachineError</a:t>
            </a:r>
            <a:endParaRPr lang="uk-UA" altLang="uk-UA" sz="1200" b="0" dirty="0"/>
          </a:p>
          <a:p>
            <a:pPr marL="228600" indent="-228600">
              <a:buFont typeface="+mj-lt"/>
              <a:buAutoNum type="arabicPeriod"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44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 err="1"/>
              <a:t>ArithmeticException</a:t>
            </a:r>
            <a:r>
              <a:rPr lang="en-US" sz="1200" dirty="0"/>
              <a:t> - by the JVM when code attempts to divide by zero.</a:t>
            </a:r>
          </a:p>
          <a:p>
            <a:pPr>
              <a:lnSpc>
                <a:spcPct val="150000"/>
              </a:lnSpc>
            </a:pPr>
            <a:r>
              <a:rPr lang="en-US" sz="1200" b="1" dirty="0" err="1"/>
              <a:t>ArrayIndexOutOfBoundsException</a:t>
            </a:r>
            <a:r>
              <a:rPr lang="en-US" sz="1200" dirty="0"/>
              <a:t> - by the JVM when use an illegal array index</a:t>
            </a:r>
          </a:p>
          <a:p>
            <a:pPr>
              <a:lnSpc>
                <a:spcPct val="150000"/>
              </a:lnSpc>
            </a:pPr>
            <a:r>
              <a:rPr lang="en-US" sz="1200" b="1" dirty="0" err="1"/>
              <a:t>ClassCastException</a:t>
            </a:r>
            <a:r>
              <a:rPr lang="en-US" sz="1200" dirty="0"/>
              <a:t> - by the JVM when an attempt is made to cast an object to a subclass of which it is not an instance.</a:t>
            </a:r>
          </a:p>
          <a:p>
            <a:pPr>
              <a:lnSpc>
                <a:spcPct val="150000"/>
              </a:lnSpc>
            </a:pPr>
            <a:r>
              <a:rPr lang="en-US" sz="1200" b="1" dirty="0" err="1"/>
              <a:t>IllegalArgumentException</a:t>
            </a:r>
            <a:r>
              <a:rPr lang="en-US" sz="1200" dirty="0"/>
              <a:t> – by program indicate that inappropriate argument.</a:t>
            </a:r>
          </a:p>
          <a:p>
            <a:pPr>
              <a:lnSpc>
                <a:spcPct val="150000"/>
              </a:lnSpc>
            </a:pPr>
            <a:r>
              <a:rPr lang="en-US" sz="1200" b="1" dirty="0" err="1"/>
              <a:t>NullPointerException</a:t>
            </a:r>
            <a:r>
              <a:rPr lang="en-US" sz="1200" dirty="0"/>
              <a:t> - by the JVM when there is a null reference where an object is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The </a:t>
            </a:r>
            <a:r>
              <a:rPr lang="ru-RU" sz="1200" b="1" dirty="0" err="1"/>
              <a:t>throw</a:t>
            </a:r>
            <a:r>
              <a:rPr lang="ru-RU" sz="1200" dirty="0"/>
              <a:t> </a:t>
            </a:r>
            <a:r>
              <a:rPr lang="ru-RU" sz="1200" dirty="0" err="1"/>
              <a:t>keyword</a:t>
            </a:r>
            <a:r>
              <a:rPr lang="ru-RU" sz="1200" dirty="0"/>
              <a:t> </a:t>
            </a:r>
            <a:r>
              <a:rPr lang="ru-RU" sz="1200" dirty="0" err="1"/>
              <a:t>is</a:t>
            </a:r>
            <a:r>
              <a:rPr lang="ru-RU" sz="1200" dirty="0"/>
              <a:t> </a:t>
            </a:r>
            <a:r>
              <a:rPr lang="ru-RU" sz="1200" dirty="0" err="1"/>
              <a:t>used</a:t>
            </a:r>
            <a:r>
              <a:rPr lang="ru-RU" sz="1200" dirty="0"/>
              <a:t> </a:t>
            </a:r>
            <a:r>
              <a:rPr lang="ru-RU" sz="1200" dirty="0" err="1"/>
              <a:t>when</a:t>
            </a:r>
            <a:r>
              <a:rPr lang="ru-RU" sz="1200" dirty="0"/>
              <a:t> you </a:t>
            </a:r>
            <a:r>
              <a:rPr lang="ru-RU" sz="1200" dirty="0" err="1"/>
              <a:t>actually</a:t>
            </a:r>
            <a:r>
              <a:rPr lang="ru-RU" sz="1200" dirty="0"/>
              <a:t> </a:t>
            </a:r>
            <a:r>
              <a:rPr lang="ru-RU" sz="1200" dirty="0" err="1"/>
              <a:t>want</a:t>
            </a:r>
            <a:r>
              <a:rPr lang="ru-RU" sz="1200" dirty="0"/>
              <a:t> </a:t>
            </a:r>
            <a:r>
              <a:rPr lang="ru-RU" sz="1200" dirty="0" err="1"/>
              <a:t>to</a:t>
            </a:r>
            <a:r>
              <a:rPr lang="ru-RU" sz="1200" dirty="0"/>
              <a:t> </a:t>
            </a:r>
            <a:r>
              <a:rPr lang="ru-RU" sz="1200" dirty="0" err="1"/>
              <a:t>throw</a:t>
            </a:r>
            <a:r>
              <a:rPr lang="ru-RU" sz="1200" dirty="0"/>
              <a:t> </a:t>
            </a:r>
            <a:r>
              <a:rPr lang="ru-RU" sz="1200" dirty="0" err="1"/>
              <a:t>an</a:t>
            </a:r>
            <a:r>
              <a:rPr lang="ru-RU" sz="1200" dirty="0"/>
              <a:t> </a:t>
            </a:r>
            <a:r>
              <a:rPr lang="ru-RU" sz="1200" dirty="0" err="1"/>
              <a:t>exception</a:t>
            </a:r>
            <a:r>
              <a:rPr lang="ru-RU" sz="12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sz="1200" dirty="0"/>
              <a:t>The </a:t>
            </a:r>
            <a:r>
              <a:rPr lang="uk-UA" altLang="uk-UA" sz="1200" b="1" dirty="0" err="1"/>
              <a:t>throws</a:t>
            </a:r>
            <a:r>
              <a:rPr lang="uk-UA" altLang="uk-UA" sz="1200" dirty="0"/>
              <a:t> </a:t>
            </a:r>
            <a:r>
              <a:rPr lang="uk-UA" altLang="uk-UA" sz="1200" dirty="0" err="1"/>
              <a:t>keyword</a:t>
            </a:r>
            <a:r>
              <a:rPr lang="uk-UA" altLang="uk-UA" sz="1200" dirty="0"/>
              <a:t> </a:t>
            </a:r>
            <a:r>
              <a:rPr lang="uk-UA" altLang="uk-UA" sz="1200" dirty="0" err="1"/>
              <a:t>indicates</a:t>
            </a:r>
            <a:r>
              <a:rPr lang="uk-UA" altLang="uk-UA" sz="1200" dirty="0"/>
              <a:t> the </a:t>
            </a:r>
            <a:r>
              <a:rPr lang="uk-UA" altLang="uk-UA" sz="1200" dirty="0" err="1"/>
              <a:t>exceptions</a:t>
            </a:r>
            <a:r>
              <a:rPr lang="uk-UA" altLang="uk-UA" sz="1200" dirty="0"/>
              <a:t> that a </a:t>
            </a:r>
            <a:r>
              <a:rPr lang="uk-UA" altLang="uk-UA" sz="1200" dirty="0" err="1"/>
              <a:t>method</a:t>
            </a:r>
            <a:r>
              <a:rPr lang="en-US" altLang="uk-UA" sz="1200" dirty="0"/>
              <a:t> c</a:t>
            </a:r>
            <a:r>
              <a:rPr lang="uk-UA" altLang="uk-UA" sz="1200" dirty="0" err="1"/>
              <a:t>an</a:t>
            </a:r>
            <a:r>
              <a:rPr lang="uk-UA" altLang="uk-UA" sz="1200" dirty="0"/>
              <a:t> </a:t>
            </a:r>
            <a:r>
              <a:rPr lang="uk-UA" altLang="uk-UA" sz="1200" dirty="0" err="1"/>
              <a:t>throw</a:t>
            </a:r>
            <a:r>
              <a:rPr lang="uk-UA" altLang="uk-UA" sz="1200" dirty="0"/>
              <a:t>. </a:t>
            </a:r>
            <a:r>
              <a:rPr lang="ru-RU" sz="1200" dirty="0"/>
              <a:t>The </a:t>
            </a:r>
            <a:r>
              <a:rPr lang="ru-RU" sz="1200" dirty="0" err="1"/>
              <a:t>throws</a:t>
            </a:r>
            <a:r>
              <a:rPr lang="ru-RU" sz="1200" dirty="0"/>
              <a:t> </a:t>
            </a:r>
            <a:r>
              <a:rPr lang="ru-RU" sz="1200" dirty="0" err="1"/>
              <a:t>keyword</a:t>
            </a:r>
            <a:r>
              <a:rPr lang="ru-RU" sz="1200" dirty="0"/>
              <a:t> </a:t>
            </a:r>
            <a:r>
              <a:rPr lang="ru-RU" sz="1200" dirty="0" err="1"/>
              <a:t>is</a:t>
            </a:r>
            <a:r>
              <a:rPr lang="ru-RU" sz="1200" dirty="0"/>
              <a:t> </a:t>
            </a:r>
            <a:r>
              <a:rPr lang="ru-RU" sz="1200" dirty="0" err="1"/>
              <a:t>used</a:t>
            </a:r>
            <a:r>
              <a:rPr lang="ru-RU" sz="1200" dirty="0"/>
              <a:t> in a </a:t>
            </a:r>
            <a:r>
              <a:rPr lang="ru-RU" sz="1200" dirty="0" err="1"/>
              <a:t>method</a:t>
            </a:r>
            <a:r>
              <a:rPr lang="ru-RU" sz="1200" dirty="0"/>
              <a:t> </a:t>
            </a:r>
            <a:r>
              <a:rPr lang="ru-RU" sz="1200" dirty="0" err="1"/>
              <a:t>declaration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r>
              <a:rPr lang="en-US" altLang="ru-RU" sz="1200" dirty="0"/>
              <a:t>Overriding method is allowed to declare more specific exceptions than the parent or even none at all.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b="1" dirty="0"/>
              <a:t>t</a:t>
            </a:r>
            <a:r>
              <a:rPr lang="uk-UA" altLang="uk-UA" b="1" dirty="0" err="1"/>
              <a:t>ry</a:t>
            </a:r>
            <a:r>
              <a:rPr lang="uk-UA" altLang="uk-UA" dirty="0"/>
              <a:t> </a:t>
            </a:r>
            <a:r>
              <a:rPr lang="en-US" altLang="uk-UA" dirty="0"/>
              <a:t>- </a:t>
            </a:r>
            <a:r>
              <a:rPr lang="uk-UA" altLang="uk-UA" dirty="0" err="1"/>
              <a:t>enclose</a:t>
            </a:r>
            <a:r>
              <a:rPr lang="en-US" altLang="uk-UA" dirty="0"/>
              <a:t>s</a:t>
            </a:r>
            <a:r>
              <a:rPr lang="uk-UA" altLang="uk-UA" dirty="0"/>
              <a:t> </a:t>
            </a:r>
            <a:r>
              <a:rPr lang="uk-UA" altLang="uk-UA" dirty="0" err="1"/>
              <a:t>code</a:t>
            </a:r>
            <a:r>
              <a:rPr lang="uk-UA" altLang="uk-UA" dirty="0"/>
              <a:t> that </a:t>
            </a:r>
            <a:r>
              <a:rPr lang="uk-UA" altLang="uk-UA" dirty="0" err="1"/>
              <a:t>might</a:t>
            </a:r>
            <a:r>
              <a:rPr lang="uk-UA" altLang="uk-UA" dirty="0"/>
              <a:t> </a:t>
            </a:r>
            <a:r>
              <a:rPr lang="uk-UA" altLang="uk-UA" dirty="0" err="1"/>
              <a:t>throw</a:t>
            </a:r>
            <a:r>
              <a:rPr lang="uk-UA" altLang="uk-UA" dirty="0"/>
              <a:t> </a:t>
            </a:r>
            <a:r>
              <a:rPr lang="uk-UA" altLang="uk-UA" dirty="0" err="1"/>
              <a:t>an</a:t>
            </a:r>
            <a:r>
              <a:rPr lang="uk-UA" altLang="uk-UA" dirty="0"/>
              <a:t> </a:t>
            </a:r>
            <a:r>
              <a:rPr lang="uk-UA" altLang="uk-UA" dirty="0" err="1"/>
              <a:t>exception</a:t>
            </a:r>
            <a:r>
              <a:rPr lang="uk-UA" altLang="uk-UA" dirty="0"/>
              <a:t>, </a:t>
            </a:r>
            <a:r>
              <a:rPr lang="uk-UA" altLang="uk-UA" dirty="0" err="1"/>
              <a:t>it</a:t>
            </a:r>
            <a:r>
              <a:rPr lang="uk-UA" altLang="uk-UA" dirty="0"/>
              <a:t> </a:t>
            </a:r>
            <a:r>
              <a:rPr lang="uk-UA" altLang="uk-UA" dirty="0" err="1"/>
              <a:t>doesn't</a:t>
            </a:r>
            <a:r>
              <a:rPr lang="uk-UA" altLang="uk-UA" dirty="0"/>
              <a:t> </a:t>
            </a:r>
            <a:r>
              <a:rPr lang="uk-UA" altLang="uk-UA" dirty="0" err="1"/>
              <a:t>matter</a:t>
            </a:r>
            <a:r>
              <a:rPr lang="uk-UA" altLang="uk-UA" dirty="0"/>
              <a:t> </a:t>
            </a:r>
            <a:r>
              <a:rPr lang="uk-UA" altLang="uk-UA" dirty="0" err="1"/>
              <a:t>if</a:t>
            </a:r>
            <a:r>
              <a:rPr lang="uk-UA" altLang="uk-UA" dirty="0"/>
              <a:t> </a:t>
            </a:r>
            <a:r>
              <a:rPr lang="uk-UA" altLang="uk-UA" dirty="0" err="1"/>
              <a:t>it's</a:t>
            </a:r>
            <a:r>
              <a:rPr lang="uk-UA" altLang="uk-UA" dirty="0"/>
              <a:t> a </a:t>
            </a:r>
            <a:r>
              <a:rPr lang="uk-UA" altLang="uk-UA" dirty="0" err="1"/>
              <a:t>checked</a:t>
            </a:r>
            <a:r>
              <a:rPr lang="uk-UA" altLang="uk-UA" dirty="0"/>
              <a:t> </a:t>
            </a:r>
            <a:r>
              <a:rPr lang="uk-UA" altLang="uk-UA" dirty="0" err="1"/>
              <a:t>or</a:t>
            </a:r>
            <a:r>
              <a:rPr lang="uk-UA" altLang="uk-UA" dirty="0"/>
              <a:t> </a:t>
            </a:r>
            <a:r>
              <a:rPr lang="uk-UA" altLang="uk-UA" dirty="0" err="1"/>
              <a:t>an</a:t>
            </a:r>
            <a:r>
              <a:rPr lang="uk-UA" altLang="uk-UA" dirty="0"/>
              <a:t> </a:t>
            </a:r>
            <a:r>
              <a:rPr lang="uk-UA" altLang="uk-UA" dirty="0" err="1"/>
              <a:t>unchecked</a:t>
            </a:r>
            <a:r>
              <a:rPr lang="uk-UA" altLang="uk-UA" dirty="0"/>
              <a:t> </a:t>
            </a:r>
            <a:r>
              <a:rPr lang="uk-UA" altLang="uk-UA" dirty="0" err="1"/>
              <a:t>one</a:t>
            </a:r>
            <a:r>
              <a:rPr lang="uk-UA" altLang="uk-UA" dirty="0"/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b="1" dirty="0"/>
              <a:t>c</a:t>
            </a:r>
            <a:r>
              <a:rPr lang="uk-UA" altLang="uk-UA" b="1" dirty="0" err="1"/>
              <a:t>atch</a:t>
            </a:r>
            <a:r>
              <a:rPr lang="en-US" altLang="uk-UA" b="1" dirty="0"/>
              <a:t> - </a:t>
            </a:r>
            <a:r>
              <a:rPr lang="uk-UA" altLang="uk-UA" dirty="0" err="1"/>
              <a:t>used</a:t>
            </a:r>
            <a:r>
              <a:rPr lang="uk-UA" altLang="uk-UA" dirty="0"/>
              <a:t> </a:t>
            </a:r>
            <a:r>
              <a:rPr lang="uk-UA" altLang="uk-UA" dirty="0" err="1"/>
              <a:t>to</a:t>
            </a:r>
            <a:r>
              <a:rPr lang="uk-UA" altLang="uk-UA" dirty="0"/>
              <a:t> </a:t>
            </a:r>
            <a:r>
              <a:rPr lang="uk-UA" altLang="uk-UA" dirty="0" err="1"/>
              <a:t>handle</a:t>
            </a:r>
            <a:r>
              <a:rPr lang="uk-UA" altLang="uk-UA" dirty="0"/>
              <a:t> </a:t>
            </a:r>
            <a:r>
              <a:rPr lang="uk-UA" altLang="uk-UA" dirty="0" err="1"/>
              <a:t>an</a:t>
            </a:r>
            <a:r>
              <a:rPr lang="uk-UA" altLang="uk-UA" dirty="0"/>
              <a:t> </a:t>
            </a:r>
            <a:r>
              <a:rPr lang="uk-UA" altLang="uk-UA" dirty="0" err="1"/>
              <a:t>exception</a:t>
            </a:r>
            <a:r>
              <a:rPr lang="uk-UA" altLang="uk-UA" dirty="0"/>
              <a:t>. </a:t>
            </a:r>
            <a:r>
              <a:rPr lang="uk-UA" altLang="uk-UA" dirty="0" err="1"/>
              <a:t>It</a:t>
            </a:r>
            <a:r>
              <a:rPr lang="uk-UA" altLang="uk-UA" dirty="0"/>
              <a:t> </a:t>
            </a:r>
            <a:r>
              <a:rPr lang="uk-UA" altLang="uk-UA" dirty="0" err="1"/>
              <a:t>defines</a:t>
            </a:r>
            <a:r>
              <a:rPr lang="uk-UA" altLang="uk-UA" dirty="0"/>
              <a:t> the </a:t>
            </a:r>
            <a:r>
              <a:rPr lang="uk-UA" altLang="uk-UA" dirty="0" err="1"/>
              <a:t>type</a:t>
            </a:r>
            <a:r>
              <a:rPr lang="uk-UA" altLang="uk-UA" dirty="0"/>
              <a:t> of the </a:t>
            </a:r>
            <a:r>
              <a:rPr lang="uk-UA" altLang="uk-UA" dirty="0" err="1"/>
              <a:t>exception</a:t>
            </a:r>
            <a:r>
              <a:rPr lang="uk-UA" altLang="uk-UA" dirty="0"/>
              <a:t> </a:t>
            </a:r>
            <a:r>
              <a:rPr lang="uk-UA" altLang="uk-UA" dirty="0" err="1"/>
              <a:t>and</a:t>
            </a:r>
            <a:r>
              <a:rPr lang="uk-UA" altLang="uk-UA" dirty="0"/>
              <a:t> a </a:t>
            </a:r>
            <a:r>
              <a:rPr lang="uk-UA" altLang="uk-UA" dirty="0" err="1"/>
              <a:t>reference</a:t>
            </a:r>
            <a:r>
              <a:rPr lang="uk-UA" altLang="uk-UA" dirty="0"/>
              <a:t> </a:t>
            </a:r>
            <a:r>
              <a:rPr lang="uk-UA" altLang="uk-UA" dirty="0" err="1"/>
              <a:t>to</a:t>
            </a:r>
            <a:r>
              <a:rPr lang="uk-UA" altLang="uk-UA" dirty="0"/>
              <a:t> </a:t>
            </a:r>
            <a:r>
              <a:rPr lang="uk-UA" altLang="uk-UA" dirty="0" err="1"/>
              <a:t>it</a:t>
            </a:r>
            <a:r>
              <a:rPr lang="uk-UA" altLang="uk-UA" dirty="0"/>
              <a:t>.</a:t>
            </a:r>
            <a:endParaRPr lang="uk-U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Java will not allow you to declare a  catch  block for a checked exception type that cannot potentially be thrown by the  try  clause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Java checks the  catch  blocks in the order in which they appear.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Child class exception should be before parent class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no exception handlers are configured,</a:t>
            </a:r>
            <a:r>
              <a:rPr lang="en-US" baseline="0" dirty="0"/>
              <a:t> </a:t>
            </a:r>
            <a:r>
              <a:rPr lang="en-US" dirty="0"/>
              <a:t>JVM provides a default exception handler that performs the following tasks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stack-trace - hierarchy of methods where the exception occurred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9904-05F6-4435-915D-66AB33DA2DA6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A453-52EB-4F98-92E7-CC8DAC93E9D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4 - Exceptions</a:t>
            </a:r>
          </a:p>
        </p:txBody>
      </p:sp>
    </p:spTree>
    <p:extLst>
      <p:ext uri="{BB962C8B-B14F-4D97-AF65-F5344CB8AC3E}">
        <p14:creationId xmlns:p14="http://schemas.microsoft.com/office/powerpoint/2010/main" val="33303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Unreachable exception handler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58438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Compile-time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kumimoji="0" lang="en-US" altLang="uk-UA" sz="2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caught”, e);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catch blocks order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uk-UA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"01-10"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“Date parse failed”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“Unexpected error”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381662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5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exception handler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Prints out exception description;</a:t>
            </a: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Prints the stack-trace;</a:t>
            </a: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Causes the program to terminate.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221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1" i="0" u="none" strike="noStrike" cap="none" normalizeH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5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229304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9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977563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= new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|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7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53800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= new </a:t>
            </a:r>
            <a:r>
              <a:rPr lang="en-US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</a:t>
            </a:r>
            <a:r>
              <a:rPr lang="en-US" alt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multicatch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is effectively final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|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extra variable name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different hierarchy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cannot catch </a:t>
            </a:r>
            <a:r>
              <a:rPr lang="en-US" alt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because nothing can potentially throw one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catch </a:t>
            </a:r>
            <a:r>
              <a:rPr lang="en-US" alt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because was already caught on first catch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</a:t>
            </a:r>
            <a:r>
              <a:rPr lang="en-US" altLang="ru-R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subclasses.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6992" y="1615998"/>
            <a:ext cx="5598016" cy="52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2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6131"/>
            <a:ext cx="1013460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Open resource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Try do something with resource and other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Catch any errors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Finally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170717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577638" cy="1325563"/>
          </a:xfrm>
        </p:spPr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695682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path1,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path2) 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 =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(path1)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(path2);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 !=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endParaRPr lang="en-US" altLang="uk-UA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3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Exceptions</a:t>
            </a:r>
          </a:p>
          <a:p>
            <a:r>
              <a:rPr lang="en-US" sz="3600" dirty="0"/>
              <a:t>Assertions</a:t>
            </a:r>
          </a:p>
        </p:txBody>
      </p:sp>
      <p:pic>
        <p:nvPicPr>
          <p:cNvPr id="5" name="Picture 2" descr="Картинки по запросу java exception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4" y="2180083"/>
            <a:ext cx="6101646" cy="337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577638" cy="1325563"/>
          </a:xfrm>
        </p:spPr>
        <p:txBody>
          <a:bodyPr/>
          <a:lstStyle/>
          <a:p>
            <a:r>
              <a:rPr lang="en-US" dirty="0"/>
              <a:t>Try-With-Resources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855049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path1,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path2)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uk-UA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(path1);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(path2)</a:t>
            </a:r>
            <a:endParaRPr lang="en-US" altLang="uk-UA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53112" y="5551200"/>
            <a:ext cx="633888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5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Try-With-Resources: Suppressed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The idea is that Java treats the first exception as the primary one and tacks on any that come up while automatically closing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Suppressed exceptions apply only to exceptions thrown in the try clause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4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Try-With-Resources: Suppressed Exceptions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02582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full"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 not contain more water, it is full!"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Current value "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 not be closed, no cap!"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Try-With-Resources: Suppressed Exceptions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906132"/>
            <a:ext cx="1023763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Created bottle with max volume 3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Added 1. Current value 1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Added 1. Current value 2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Added 1. Current value 3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Bottle is full</a:t>
            </a:r>
          </a:p>
          <a:p>
            <a:r>
              <a:rPr lang="en-US" sz="1400" dirty="0">
                <a:solidFill>
                  <a:srgbClr val="C00000"/>
                </a:solidFill>
              </a:rPr>
              <a:t>Exception in thread "main" </a:t>
            </a:r>
            <a:r>
              <a:rPr lang="en-US" sz="1400" dirty="0" err="1">
                <a:solidFill>
                  <a:srgbClr val="C00000"/>
                </a:solidFill>
              </a:rPr>
              <a:t>java.lang.IllegalArgumentException</a:t>
            </a:r>
            <a:r>
              <a:rPr lang="en-US" sz="1400" dirty="0">
                <a:solidFill>
                  <a:srgbClr val="C00000"/>
                </a:solidFill>
              </a:rPr>
              <a:t>: Bottle can not contain more water, it is full!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at </a:t>
            </a:r>
            <a:r>
              <a:rPr lang="en-US" sz="1400" dirty="0" err="1">
                <a:solidFill>
                  <a:srgbClr val="C00000"/>
                </a:solidFill>
              </a:rPr>
              <a:t>Bottle.addWater</a:t>
            </a:r>
            <a:r>
              <a:rPr lang="en-US" sz="1400" dirty="0">
                <a:solidFill>
                  <a:srgbClr val="C00000"/>
                </a:solidFill>
              </a:rPr>
              <a:t>(scratch_1.java:17)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at </a:t>
            </a:r>
            <a:r>
              <a:rPr lang="en-US" sz="1400" dirty="0" err="1">
                <a:solidFill>
                  <a:srgbClr val="C00000"/>
                </a:solidFill>
              </a:rPr>
              <a:t>Main.main</a:t>
            </a:r>
            <a:r>
              <a:rPr lang="en-US" sz="1400" dirty="0">
                <a:solidFill>
                  <a:srgbClr val="C00000"/>
                </a:solidFill>
              </a:rPr>
              <a:t>(scratch_1.java:36)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Suppressed: </a:t>
            </a:r>
            <a:r>
              <a:rPr lang="en-US" sz="1400" dirty="0" err="1">
                <a:solidFill>
                  <a:srgbClr val="C00000"/>
                </a:solidFill>
              </a:rPr>
              <a:t>java.io.IOException</a:t>
            </a:r>
            <a:r>
              <a:rPr lang="en-US" sz="1400" dirty="0">
                <a:solidFill>
                  <a:srgbClr val="C00000"/>
                </a:solidFill>
              </a:rPr>
              <a:t>: Bottle can not be closed, no cap!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	at </a:t>
            </a:r>
            <a:r>
              <a:rPr lang="en-US" sz="1400" dirty="0" err="1">
                <a:solidFill>
                  <a:srgbClr val="C00000"/>
                </a:solidFill>
              </a:rPr>
              <a:t>Bottle.close</a:t>
            </a:r>
            <a:r>
              <a:rPr lang="en-US" sz="1400" dirty="0">
                <a:solidFill>
                  <a:srgbClr val="C00000"/>
                </a:solidFill>
              </a:rPr>
              <a:t>(scratch_1.java:26)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		at </a:t>
            </a:r>
            <a:r>
              <a:rPr lang="en-US" sz="1400" dirty="0" err="1">
                <a:solidFill>
                  <a:srgbClr val="C00000"/>
                </a:solidFill>
              </a:rPr>
              <a:t>Main.main</a:t>
            </a:r>
            <a:r>
              <a:rPr lang="en-US" sz="1400" dirty="0">
                <a:solidFill>
                  <a:srgbClr val="C00000"/>
                </a:solidFill>
              </a:rPr>
              <a:t>(scratch_1.java:37)</a:t>
            </a:r>
            <a:endParaRPr lang="ru-RU" altLang="ru-RU" sz="14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38199" y="1690688"/>
            <a:ext cx="6850487" cy="460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199" y="2341988"/>
            <a:ext cx="6850487" cy="2588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38199" y="5121858"/>
            <a:ext cx="6850487" cy="493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CannotSwimException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SharkInTheWaterException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1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throw new </a:t>
            </a:r>
            <a:r>
              <a:rPr lang="ru-RU" altLang="ru-RU" sz="1800" b="1" dirty="0" err="1"/>
              <a:t>DangerInTheWater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  <a:endParaRPr 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8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throw new </a:t>
            </a:r>
            <a:r>
              <a:rPr lang="ru-RU" altLang="ru-RU" sz="1800" b="1" dirty="0" err="1"/>
              <a:t>DangerInTheWater</a:t>
            </a:r>
            <a:r>
              <a:rPr lang="en-US" sz="1800" b="1" dirty="0"/>
              <a:t>("broken fin");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broken fin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  <a:endParaRPr 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2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throw new </a:t>
            </a:r>
            <a:r>
              <a:rPr lang="ru-RU" altLang="ru-RU" sz="1800" b="1" dirty="0" err="1"/>
              <a:t>DangerInTheWater</a:t>
            </a:r>
            <a:r>
              <a:rPr lang="en-US" sz="1800" b="1" dirty="0"/>
              <a:t>("broken fin“, new </a:t>
            </a:r>
            <a:r>
              <a:rPr lang="en-US" sz="1800" b="1" dirty="0" err="1"/>
              <a:t>RuntimeException</a:t>
            </a:r>
            <a:r>
              <a:rPr lang="en-US" sz="1800" b="1" dirty="0"/>
              <a:t>(“Can not access water”));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broken fin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Caused by: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 not access water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1 more</a:t>
            </a:r>
            <a:endParaRPr lang="ru-RU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8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assertion  is a  Boolean  expression that you place at a point in your code where you expect something to be true</a:t>
            </a:r>
          </a:p>
          <a:p>
            <a:pPr>
              <a:lnSpc>
                <a:spcPct val="150000"/>
              </a:lnSpc>
            </a:pPr>
            <a:r>
              <a:rPr lang="en-US" dirty="0"/>
              <a:t> An assertion allows for detecting defects in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The syntax for an  assert  statement has two forms: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/>
              <a:t>Assertions are </a:t>
            </a:r>
            <a:r>
              <a:rPr lang="en-US" b="1" dirty="0"/>
              <a:t>DISABLED</a:t>
            </a:r>
            <a:r>
              <a:rPr lang="en-US" dirty="0"/>
              <a:t> by default.</a:t>
            </a:r>
          </a:p>
        </p:txBody>
      </p:sp>
    </p:spTree>
    <p:extLst>
      <p:ext uri="{BB962C8B-B14F-4D97-AF65-F5344CB8AC3E}">
        <p14:creationId xmlns:p14="http://schemas.microsoft.com/office/powerpoint/2010/main" val="195497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90688"/>
            <a:ext cx="11169070" cy="503237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 * c;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java.lang.AssertionError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Result should be positive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alt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AssertionExample.main</a:t>
            </a:r>
            <a:r>
              <a:rPr lang="en-US" alt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(AssertionExample.java:4)</a:t>
            </a:r>
            <a:endParaRPr lang="ru-RU" altLang="ru-RU" sz="4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6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“</a:t>
            </a:r>
            <a:r>
              <a:rPr lang="en-US" b="1" dirty="0"/>
              <a:t>I give up. I don’t know what to do right now. You deal with it.</a:t>
            </a:r>
            <a:r>
              <a:rPr lang="en-US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exception indicates that something unexpected happened</a:t>
            </a:r>
          </a:p>
        </p:txBody>
      </p:sp>
    </p:spTree>
    <p:extLst>
      <p:ext uri="{BB962C8B-B14F-4D97-AF65-F5344CB8AC3E}">
        <p14:creationId xmlns:p14="http://schemas.microsoft.com/office/powerpoint/2010/main" val="309257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usage: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r>
              <a:rPr lang="en-US" sz="2000" dirty="0">
                <a:solidFill>
                  <a:srgbClr val="00B050"/>
                </a:solidFill>
              </a:rPr>
              <a:t>Validating arguments of a private method (public methods should throw exceptions) </a:t>
            </a:r>
          </a:p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r>
              <a:rPr lang="en-US" sz="2000" dirty="0">
                <a:solidFill>
                  <a:srgbClr val="00B050"/>
                </a:solidFill>
              </a:rPr>
              <a:t>Anywhere in the program to ensure the validity of a fact which is almost certainly true.</a:t>
            </a:r>
          </a:p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r>
              <a:rPr lang="en-US" sz="2000" dirty="0">
                <a:solidFill>
                  <a:srgbClr val="00B050"/>
                </a:solidFill>
              </a:rPr>
              <a:t>Validating post conditions at the end of any method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₋"/>
            </a:pPr>
            <a:r>
              <a:rPr lang="en-US" sz="2000" dirty="0">
                <a:solidFill>
                  <a:srgbClr val="FF0000"/>
                </a:solidFill>
              </a:rPr>
              <a:t>Validating input parameters of a public method. Since assertions may not always be executed, the regular exception mechanism should be used.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₋"/>
            </a:pPr>
            <a:r>
              <a:rPr lang="en-US" sz="2000" dirty="0">
                <a:solidFill>
                  <a:srgbClr val="FF0000"/>
                </a:solidFill>
              </a:rPr>
              <a:t>Validating constraints on something that is input by the user. Same as above.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₋"/>
            </a:pPr>
            <a:r>
              <a:rPr lang="en-US" sz="2000" dirty="0">
                <a:solidFill>
                  <a:srgbClr val="FF0000"/>
                </a:solidFill>
              </a:rPr>
              <a:t>Should not be used for side effects. 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Font typeface="Calibri" panose="020F0502020204030204" pitchFamily="34" charset="0"/>
              <a:buChar char="⁺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84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hlinkClick r:id="rId3"/>
              </a:rPr>
              <a:t>Exceptions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102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/>
              <a:t>Implement the integer parser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en-US" altLang="ru-RU" sz="2000" dirty="0"/>
              <a:t>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/>
              <a:t>Method takes a string input that should. It should return a parsed number that should be resulting from the conversion of the string. Sting can contain only digits and optionally sign. Not allowed to use methods of Java built-in classes\methods (</a:t>
            </a:r>
            <a:r>
              <a:rPr lang="en-US" altLang="ru-RU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Integer::</a:t>
            </a:r>
            <a:r>
              <a:rPr lang="en-US" altLang="ru-RU" sz="20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altLang="ru-RU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Integer::</a:t>
            </a:r>
            <a:r>
              <a:rPr lang="en-US" altLang="ru-RU" sz="20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altLang="ru-RU" sz="2000" dirty="0"/>
              <a:t>). Program should throw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NumberFormatException</a:t>
            </a:r>
            <a:r>
              <a:rPr lang="en-US" altLang="ru-RU" sz="2000" dirty="0"/>
              <a:t> when parse fails.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0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00358"/>
            <a:ext cx="10515600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/>
              <a:t>Implement the user authentication service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username, String password) throws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AuthException</a:t>
            </a:r>
            <a:r>
              <a:rPr lang="en-US" altLang="ru-RU" sz="2000" dirty="0"/>
              <a:t>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/>
              <a:t>The User class contains three fields: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password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/>
              <a:t>The method must search for a user by username in the storage and return found user. If the username or password is empty -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WrongCredentialsException</a:t>
            </a:r>
            <a:r>
              <a:rPr lang="en-US" altLang="ru-RU" sz="2000" dirty="0"/>
              <a:t>. If user is not found, it should throw an exception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UserNotFoundException</a:t>
            </a:r>
            <a:r>
              <a:rPr lang="en-US" altLang="ru-RU" sz="2000" dirty="0"/>
              <a:t>. If the user is found by username, but the password is incorrect - throw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WrongPasswordException</a:t>
            </a:r>
            <a:r>
              <a:rPr lang="en-US" altLang="ru-RU" sz="2000" dirty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19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X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dirty="0"/>
              <a:t>Integrate Gradle in </a:t>
            </a:r>
            <a:r>
              <a:rPr lang="en-US" altLang="ru-RU" sz="2000" u="sng" dirty="0"/>
              <a:t>Lesson01</a:t>
            </a:r>
            <a:r>
              <a:rPr lang="en-US" altLang="ru-RU" sz="2000" dirty="0"/>
              <a:t> and </a:t>
            </a:r>
            <a:r>
              <a:rPr lang="en-US" altLang="ru-RU" sz="2000" u="sng" dirty="0"/>
              <a:t>Lesson02</a:t>
            </a:r>
            <a:r>
              <a:rPr lang="en-US" altLang="ru-RU" sz="2000" dirty="0"/>
              <a:t> modules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dirty="0"/>
              <a:t>Do commits under lesson 1 and 2 tasks. i.e. commit message: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ru-RU" sz="2000" b="1" dirty="0"/>
              <a:t>L01 Integrate </a:t>
            </a:r>
            <a:r>
              <a:rPr lang="en-US" altLang="ru-RU" sz="2000" b="1" dirty="0" err="1"/>
              <a:t>gradle</a:t>
            </a:r>
            <a:r>
              <a:rPr lang="en-US" altLang="ru-RU" sz="2000" b="1" dirty="0"/>
              <a:t> framework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47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393370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</a:t>
            </a:r>
            <a:endParaRPr lang="ru-RU" dirty="0"/>
          </a:p>
        </p:txBody>
      </p:sp>
      <p:pic>
        <p:nvPicPr>
          <p:cNvPr id="1026" name="Picture 2" descr="Картинки по запросу java excep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4510"/>
            <a:ext cx="10515600" cy="52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5" y="1690688"/>
            <a:ext cx="11208950" cy="32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53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population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UserNotFoundException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</a:t>
            </a:r>
            <a:r>
              <a:rPr lang="en-US" b="1" dirty="0"/>
              <a:t>Declare</a:t>
            </a:r>
            <a:endParaRPr lang="ru-RU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parse(String date)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315752"/>
            <a:ext cx="4125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dirty="0"/>
              <a:t> only for checked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</a:t>
            </a:r>
            <a:r>
              <a:rPr lang="en-US" b="1" dirty="0"/>
              <a:t>Catch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50691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parse(String date)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 parse failed"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381662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972</Words>
  <Application>Microsoft Office PowerPoint</Application>
  <PresentationFormat>Широкий екран</PresentationFormat>
  <Paragraphs>207</Paragraphs>
  <Slides>35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Тема Office</vt:lpstr>
      <vt:lpstr>Java 4 WEB </vt:lpstr>
      <vt:lpstr>Lesson goals</vt:lpstr>
      <vt:lpstr>What is exception?</vt:lpstr>
      <vt:lpstr>Exception hierarchy</vt:lpstr>
      <vt:lpstr>Exception types</vt:lpstr>
      <vt:lpstr>Common exceptions</vt:lpstr>
      <vt:lpstr>Exception population</vt:lpstr>
      <vt:lpstr>Exception handling: Declare</vt:lpstr>
      <vt:lpstr>Exception handling: Catch</vt:lpstr>
      <vt:lpstr>Unreachable exception handler</vt:lpstr>
      <vt:lpstr>Exception catch blocks order</vt:lpstr>
      <vt:lpstr>Default exception handler</vt:lpstr>
      <vt:lpstr>Using Multi-catch </vt:lpstr>
      <vt:lpstr>Using Multi-catch </vt:lpstr>
      <vt:lpstr>Issues?</vt:lpstr>
      <vt:lpstr>Issues</vt:lpstr>
      <vt:lpstr>Try catch finally statement</vt:lpstr>
      <vt:lpstr>Try catch finally statement</vt:lpstr>
      <vt:lpstr>Try catch finally statement</vt:lpstr>
      <vt:lpstr>Try-With-Resources</vt:lpstr>
      <vt:lpstr>Try-With-Resources: Suppressed Exceptions</vt:lpstr>
      <vt:lpstr>Try-With-Resources: Suppressed Exceptions</vt:lpstr>
      <vt:lpstr>Try-With-Resources: Suppressed Exceptions</vt:lpstr>
      <vt:lpstr>Custom exceptions</vt:lpstr>
      <vt:lpstr>Stack trace</vt:lpstr>
      <vt:lpstr>Stack trace</vt:lpstr>
      <vt:lpstr>Stack trace</vt:lpstr>
      <vt:lpstr>Assertion</vt:lpstr>
      <vt:lpstr>Assertion</vt:lpstr>
      <vt:lpstr>Assertions usage:</vt:lpstr>
      <vt:lpstr>Literature</vt:lpstr>
      <vt:lpstr>Homework Task 1</vt:lpstr>
      <vt:lpstr>Homework Task 2</vt:lpstr>
      <vt:lpstr>Homework Task X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John</dc:creator>
  <cp:lastModifiedBy>Yaroslav Brahinets</cp:lastModifiedBy>
  <cp:revision>95</cp:revision>
  <dcterms:created xsi:type="dcterms:W3CDTF">2018-10-25T21:55:22Z</dcterms:created>
  <dcterms:modified xsi:type="dcterms:W3CDTF">2018-10-30T14:46:54Z</dcterms:modified>
</cp:coreProperties>
</file>