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37" r:id="rId3"/>
    <p:sldId id="453" r:id="rId4"/>
    <p:sldId id="484" r:id="rId5"/>
    <p:sldId id="479" r:id="rId6"/>
    <p:sldId id="481" r:id="rId7"/>
    <p:sldId id="483" r:id="rId8"/>
    <p:sldId id="482" r:id="rId9"/>
    <p:sldId id="480" r:id="rId10"/>
    <p:sldId id="485" r:id="rId11"/>
    <p:sldId id="486" r:id="rId12"/>
    <p:sldId id="487" r:id="rId13"/>
    <p:sldId id="280" r:id="rId14"/>
    <p:sldId id="4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C8ABDFF4-75E7-48EA-B54A-79CB5B90F1E4}">
          <p14:sldIdLst>
            <p14:sldId id="256"/>
            <p14:sldId id="337"/>
            <p14:sldId id="453"/>
            <p14:sldId id="484"/>
            <p14:sldId id="479"/>
            <p14:sldId id="481"/>
            <p14:sldId id="483"/>
            <p14:sldId id="482"/>
            <p14:sldId id="480"/>
            <p14:sldId id="485"/>
            <p14:sldId id="486"/>
            <p14:sldId id="487"/>
          </p14:sldIdLst>
        </p14:section>
        <p14:section name="Literature" id="{F4306F46-AA62-4AA1-BA49-25DFD2D8502D}">
          <p14:sldIdLst>
            <p14:sldId id="280"/>
          </p14:sldIdLst>
        </p14:section>
        <p14:section name="Homework" id="{C1B73C71-1DCD-443B-B1A5-BA605A211032}">
          <p14:sldIdLst>
            <p14:sldId id="4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068" autoAdjust="0"/>
  </p:normalViewPr>
  <p:slideViewPr>
    <p:cSldViewPr snapToGrid="0">
      <p:cViewPr varScale="1">
        <p:scale>
          <a:sx n="109" d="100"/>
          <a:sy n="109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CB0B7-702C-4877-BEF1-5BCFBEB1B464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7E2C-03C1-4B92-BBE3-2FB5C5D5BF8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1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8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46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3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9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4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9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9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74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73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33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03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63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7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33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8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3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799A-A6A9-4790-A4B5-6243B17E02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lational-data-acc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spring-JdbcTemplate-tutorial" TargetMode="External"/><Relationship Id="rId5" Type="http://schemas.openxmlformats.org/officeDocument/2006/relationships/hyperlink" Target="https://www.baeldung.com/spring-jdbc-jdbctemplate" TargetMode="External"/><Relationship Id="rId4" Type="http://schemas.openxmlformats.org/officeDocument/2006/relationships/hyperlink" Target="https://docs.spring.io/spring/docs/current/spring-framework-reference/data-access.html#jdb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18 – Spring </a:t>
            </a:r>
            <a:r>
              <a:rPr lang="en-US" dirty="0" err="1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1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Spring JdbcTemplate. BeanPropertyRowMapper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D6D8F-7C65-449D-A25D-E31A0CC5A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24132"/>
            <a:ext cx="914545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findByBPRM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.queryForObject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users WHERE id = 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BeanPropertyRowMapper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6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Java Types to SQL Types</a:t>
            </a:r>
          </a:p>
        </p:txBody>
      </p:sp>
      <p:pic>
        <p:nvPicPr>
          <p:cNvPr id="6146" name="Picture 2" descr="http://player.slideplayer.com/32/10015958/data/images/img8.jpg">
            <a:extLst>
              <a:ext uri="{FF2B5EF4-FFF2-40B4-BE49-F238E27FC236}">
                <a16:creationId xmlns:a16="http://schemas.microsoft.com/office/drawing/2014/main" id="{C6D13709-0A92-4CCE-82EA-86A756981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410619"/>
            <a:ext cx="5086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30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JdbcTemplate. SQL Injections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JdbcTemplate</a:t>
            </a:r>
            <a:r>
              <a:rPr lang="en-US" dirty="0"/>
              <a:t> supports </a:t>
            </a:r>
            <a:r>
              <a:rPr lang="en-US" b="1" i="1" dirty="0"/>
              <a:t>? wildcard </a:t>
            </a:r>
            <a:r>
              <a:rPr lang="en-US" dirty="0"/>
              <a:t>(the same as </a:t>
            </a:r>
            <a:r>
              <a:rPr lang="en-US" dirty="0" err="1"/>
              <a:t>PreparedStatement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Use this wildcard in everywhere where its possible</a:t>
            </a:r>
          </a:p>
          <a:p>
            <a:pPr>
              <a:lnSpc>
                <a:spcPct val="110000"/>
              </a:lnSpc>
            </a:pPr>
            <a:r>
              <a:rPr lang="en-US" dirty="0"/>
              <a:t>It provides few benefits: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Prevents SQL Injections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databases to create </a:t>
            </a:r>
            <a:r>
              <a:rPr lang="en-US" b="1" dirty="0"/>
              <a:t>execution plan</a:t>
            </a:r>
            <a:r>
              <a:rPr lang="en-US" dirty="0"/>
              <a:t> for your query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Makes SQL more readable inside the Java code</a:t>
            </a:r>
          </a:p>
          <a:p>
            <a:pPr>
              <a:lnSpc>
                <a:spcPct val="110000"/>
              </a:lnSpc>
            </a:pPr>
            <a:r>
              <a:rPr lang="en-US" dirty="0"/>
              <a:t>Create SQL queries by concatenation only if this is a only way to do this</a:t>
            </a:r>
          </a:p>
          <a:p>
            <a:pPr>
              <a:lnSpc>
                <a:spcPct val="110000"/>
              </a:lnSpc>
            </a:pPr>
            <a:r>
              <a:rPr lang="en-US" dirty="0"/>
              <a:t>Escape parameters that concatenated to SQL to avoid SQL Injections (better to use </a:t>
            </a:r>
            <a:r>
              <a:rPr lang="en-US" dirty="0" err="1"/>
              <a:t>util</a:t>
            </a:r>
            <a:r>
              <a:rPr lang="en-US" dirty="0"/>
              <a:t> methods from external libs)</a:t>
            </a:r>
          </a:p>
        </p:txBody>
      </p:sp>
    </p:spTree>
    <p:extLst>
      <p:ext uri="{BB962C8B-B14F-4D97-AF65-F5344CB8AC3E}">
        <p14:creationId xmlns:p14="http://schemas.microsoft.com/office/powerpoint/2010/main" val="201059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hlinkClick r:id="rId3"/>
              </a:rPr>
              <a:t>Accessing Relational Data using JDBC with Spring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Spring </a:t>
            </a:r>
            <a:r>
              <a:rPr lang="en-US" dirty="0" err="1">
                <a:hlinkClick r:id="rId4"/>
              </a:rPr>
              <a:t>Jdbc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Spring </a:t>
            </a:r>
            <a:r>
              <a:rPr lang="en-US" dirty="0" err="1">
                <a:hlinkClick r:id="rId5"/>
              </a:rPr>
              <a:t>Jdbc</a:t>
            </a:r>
            <a:r>
              <a:rPr lang="en-US" dirty="0">
                <a:hlinkClick r:id="rId5"/>
              </a:rPr>
              <a:t> tutorial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Spring </a:t>
            </a:r>
            <a:r>
              <a:rPr lang="en-US" dirty="0" err="1">
                <a:hlinkClick r:id="rId6"/>
              </a:rPr>
              <a:t>JdbcTemplate</a:t>
            </a:r>
            <a:r>
              <a:rPr lang="en-US" dirty="0">
                <a:hlinkClick r:id="rId6"/>
              </a:rPr>
              <a:t> tutorial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9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 Spring Boot to create WEB application from </a:t>
            </a:r>
            <a:r>
              <a:rPr lang="en-US" b="1" dirty="0"/>
              <a:t>Lecture 15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 database as storage for all data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NamedParamJdbcTemplate</a:t>
            </a:r>
            <a:r>
              <a:rPr lang="en-US" dirty="0"/>
              <a:t> to select/insert/update/delete all required data from/into database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 each of next methods in your app: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void query(String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RowCallbackHandler</a:t>
            </a:r>
            <a:r>
              <a:rPr lang="en-US" dirty="0"/>
              <a:t> </a:t>
            </a:r>
            <a:r>
              <a:rPr lang="en-US" dirty="0" err="1"/>
              <a:t>rch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&lt;T&gt; List&lt;T&gt; query(String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RowMapper</a:t>
            </a:r>
            <a:r>
              <a:rPr lang="en-US" dirty="0"/>
              <a:t>&lt;T&gt; </a:t>
            </a:r>
            <a:r>
              <a:rPr lang="en-US" dirty="0" err="1"/>
              <a:t>rowMapper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&lt;T&gt; T </a:t>
            </a:r>
            <a:r>
              <a:rPr lang="en-US" dirty="0" err="1"/>
              <a:t>queryForObject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RowMapper</a:t>
            </a:r>
            <a:r>
              <a:rPr lang="en-US" dirty="0"/>
              <a:t>&lt;T&gt; </a:t>
            </a:r>
            <a:r>
              <a:rPr lang="en-US" dirty="0" err="1"/>
              <a:t>rowMapper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&lt;T&gt; T </a:t>
            </a:r>
            <a:r>
              <a:rPr lang="en-US" dirty="0" err="1"/>
              <a:t>queryForObject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, Class&lt;T&gt; </a:t>
            </a:r>
            <a:r>
              <a:rPr lang="en-US" dirty="0" err="1"/>
              <a:t>requiredType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&lt;T&gt; List&lt;T&gt; </a:t>
            </a:r>
            <a:r>
              <a:rPr lang="en-US" dirty="0" err="1"/>
              <a:t>queryForList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, Class&lt;T&gt; </a:t>
            </a:r>
            <a:r>
              <a:rPr lang="en-US" dirty="0" err="1"/>
              <a:t>elementType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 update(String </a:t>
            </a:r>
            <a:r>
              <a:rPr lang="en-US" dirty="0" err="1"/>
              <a:t>sql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batchUpdate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, List&lt;Object[]&gt; </a:t>
            </a:r>
            <a:r>
              <a:rPr lang="en-US" dirty="0" err="1"/>
              <a:t>batchArgs</a:t>
            </a:r>
            <a:r>
              <a:rPr lang="en-US" dirty="0"/>
              <a:t>);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3200" dirty="0"/>
              <a:t>Spring JdbcTemplate overview</a:t>
            </a:r>
          </a:p>
        </p:txBody>
      </p:sp>
    </p:spTree>
    <p:extLst>
      <p:ext uri="{BB962C8B-B14F-4D97-AF65-F5344CB8AC3E}">
        <p14:creationId xmlns:p14="http://schemas.microsoft.com/office/powerpoint/2010/main" val="279055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JdbcTemplate. Advantages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More convenient work with the database</a:t>
            </a:r>
          </a:p>
          <a:p>
            <a:pPr>
              <a:lnSpc>
                <a:spcPct val="110000"/>
              </a:lnSpc>
            </a:pPr>
            <a:r>
              <a:rPr lang="en-US" dirty="0"/>
              <a:t>Automatic release of resources</a:t>
            </a:r>
          </a:p>
          <a:p>
            <a:pPr>
              <a:lnSpc>
                <a:spcPct val="110000"/>
              </a:lnSpc>
            </a:pPr>
            <a:r>
              <a:rPr lang="en-US" dirty="0"/>
              <a:t>Transformation of exceptional situations of the DB into software</a:t>
            </a:r>
          </a:p>
          <a:p>
            <a:pPr>
              <a:lnSpc>
                <a:spcPct val="110000"/>
              </a:lnSpc>
            </a:pPr>
            <a:r>
              <a:rPr lang="en-US" dirty="0"/>
              <a:t>Flexible data access interface</a:t>
            </a:r>
          </a:p>
        </p:txBody>
      </p:sp>
    </p:spTree>
    <p:extLst>
      <p:ext uri="{BB962C8B-B14F-4D97-AF65-F5344CB8AC3E}">
        <p14:creationId xmlns:p14="http://schemas.microsoft.com/office/powerpoint/2010/main" val="17109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JdbcTemplate. Disadvantages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Some very specific logic can be implement only on low level (using connections and statements)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JdbcTemplate</a:t>
            </a:r>
            <a:r>
              <a:rPr lang="en-US" dirty="0"/>
              <a:t> methods that work with class </a:t>
            </a:r>
            <a:r>
              <a:rPr lang="en-US" dirty="0" err="1"/>
              <a:t>BeanPropertyRowMapper</a:t>
            </a:r>
            <a:r>
              <a:rPr lang="en-US" dirty="0"/>
              <a:t> are slow because of reflection (on of previous version of </a:t>
            </a:r>
            <a:r>
              <a:rPr lang="en-US" dirty="0" err="1"/>
              <a:t>JdbcTemplate</a:t>
            </a:r>
            <a:r>
              <a:rPr lang="en-US" dirty="0"/>
              <a:t> had a performance issue with functionality)</a:t>
            </a:r>
          </a:p>
        </p:txBody>
      </p:sp>
    </p:spTree>
    <p:extLst>
      <p:ext uri="{BB962C8B-B14F-4D97-AF65-F5344CB8AC3E}">
        <p14:creationId xmlns:p14="http://schemas.microsoft.com/office/powerpoint/2010/main" val="231690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JdbcTemplate. Initialization</a:t>
            </a:r>
            <a:endParaRPr lang="en-US" dirty="0"/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105CBFA6-B928-4670-900D-BD914AB0D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3626" y="1681609"/>
            <a:ext cx="4842374" cy="4351338"/>
          </a:xfrm>
          <a:prstGeom prst="rect">
            <a:avLst/>
          </a:prstGeom>
        </p:spPr>
      </p:pic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B427E5D0-96AC-4ADC-85FE-CA88372B12E2}"/>
              </a:ext>
            </a:extLst>
          </p:cNvPr>
          <p:cNvSpPr/>
          <p:nvPr/>
        </p:nvSpPr>
        <p:spPr>
          <a:xfrm>
            <a:off x="7897416" y="1690688"/>
            <a:ext cx="2016224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JDBCTemplate</a:t>
            </a:r>
            <a:endParaRPr lang="uk-UA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FD8B9031-61B6-447C-80BA-F40260C6F8C1}"/>
              </a:ext>
            </a:extLst>
          </p:cNvPr>
          <p:cNvSpPr/>
          <p:nvPr/>
        </p:nvSpPr>
        <p:spPr>
          <a:xfrm>
            <a:off x="7897416" y="3465773"/>
            <a:ext cx="2016224" cy="792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DataSource</a:t>
            </a:r>
            <a:endParaRPr lang="uk-UA" dirty="0"/>
          </a:p>
        </p:txBody>
      </p:sp>
      <p:sp>
        <p:nvSpPr>
          <p:cNvPr id="6" name="Цилиндр 5">
            <a:extLst>
              <a:ext uri="{FF2B5EF4-FFF2-40B4-BE49-F238E27FC236}">
                <a16:creationId xmlns:a16="http://schemas.microsoft.com/office/drawing/2014/main" id="{C7DA0408-D493-4A6A-8BD0-5E333523BA9D}"/>
              </a:ext>
            </a:extLst>
          </p:cNvPr>
          <p:cNvSpPr/>
          <p:nvPr/>
        </p:nvSpPr>
        <p:spPr>
          <a:xfrm>
            <a:off x="8437476" y="4952827"/>
            <a:ext cx="936104" cy="108012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uk-UA" dirty="0"/>
          </a:p>
        </p:txBody>
      </p:sp>
      <p:cxnSp>
        <p:nvCxnSpPr>
          <p:cNvPr id="7" name="Прямая со стрелкой 7">
            <a:extLst>
              <a:ext uri="{FF2B5EF4-FFF2-40B4-BE49-F238E27FC236}">
                <a16:creationId xmlns:a16="http://schemas.microsoft.com/office/drawing/2014/main" id="{67EEA75E-68CE-4469-9991-443A33A94CF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905528" y="2482776"/>
            <a:ext cx="0" cy="9829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8">
            <a:extLst>
              <a:ext uri="{FF2B5EF4-FFF2-40B4-BE49-F238E27FC236}">
                <a16:creationId xmlns:a16="http://schemas.microsoft.com/office/drawing/2014/main" id="{27AA447E-2BC3-4EE5-A3AB-37CF05137735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8905528" y="4257861"/>
            <a:ext cx="0" cy="6949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JdbcTemplate. Who does what?</a:t>
            </a:r>
            <a:endParaRPr lang="en-US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BEB2C5F4-5F62-40A1-9FC0-A62C33375C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8109" y="1825625"/>
          <a:ext cx="8935782" cy="4351338"/>
        </p:xfrm>
        <a:graphic>
          <a:graphicData uri="http://schemas.openxmlformats.org/drawingml/2006/table">
            <a:tbl>
              <a:tblPr/>
              <a:tblGrid>
                <a:gridCol w="2978594">
                  <a:extLst>
                    <a:ext uri="{9D8B030D-6E8A-4147-A177-3AD203B41FA5}">
                      <a16:colId xmlns:a16="http://schemas.microsoft.com/office/drawing/2014/main" val="1847588492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3383827939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2383174912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solidFill>
                            <a:srgbClr val="34302D"/>
                          </a:solidFill>
                          <a:effectLst/>
                        </a:rPr>
                        <a:t>Action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solidFill>
                            <a:srgbClr val="34302D"/>
                          </a:solidFill>
                          <a:effectLst/>
                        </a:rPr>
                        <a:t>Spring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solidFill>
                            <a:srgbClr val="34302D"/>
                          </a:solidFill>
                          <a:effectLst/>
                        </a:rPr>
                        <a:t>You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74482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Define connection parameters.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7012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Open the connection.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8862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Specify the SQL statement.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17797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Declare parameters and provide parameter values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8666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Prepare and execute the statement.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880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Set up the loop to iterate through the results (if any).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684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Do the work for each iteration.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3771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Process any exception.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1248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Handle transactions.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80570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Close the connection, statement and resultset.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solidFill>
                            <a:srgbClr val="34302D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500" dirty="0">
                        <a:solidFill>
                          <a:srgbClr val="34302D"/>
                        </a:solidFill>
                        <a:effectLst/>
                      </a:endParaRPr>
                    </a:p>
                  </a:txBody>
                  <a:tcPr marL="77702" marR="77702" marT="38851" marB="38851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3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2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JdbcTemplate. Most Used Methods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E64B-8479-437E-ABE8-4A05DD4D3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8"/>
            <a:ext cx="9442008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RowCallbackHandler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queryForObject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rowMapper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queryForObject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queryForList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List&lt;Object[]&gt;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JdbcTemplate. ResultSet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D83C02-823F-4A60-85D9-E25642773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34"/>
            <a:ext cx="8948283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get**</a:t>
            </a:r>
            <a:r>
              <a:rPr lang="en-US" altLang="en-US" sz="16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get**</a:t>
            </a:r>
            <a:r>
              <a:rPr lang="en-US" altLang="en-US" sz="16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columnLabel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16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columnLabel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6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columnLabel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Class&lt;</a:t>
            </a:r>
            <a:r>
              <a:rPr lang="en-US" altLang="en-US" sz="1600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type)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java.sql.Date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getDate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java.sql.Timestamp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getTimestamp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java.sql.Time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0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JdbcTemplate. RowMapper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interface of processing a single line of query results and turning it into an object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4AB49D-C81B-4318-9785-7059F40C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76787"/>
            <a:ext cx="6521337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335554-F479-4354-B0D2-ED02B8DF1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9813"/>
            <a:ext cx="738054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altLang="en-US" sz="14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.queryForObject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en-US" altLang="en-US" sz="14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users WHERE id = ?"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rowNum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{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User actor1 =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actor1.setFirstName(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actor1.setLastName(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311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527</Words>
  <Application>Microsoft Office PowerPoint</Application>
  <PresentationFormat>Широкий екран</PresentationFormat>
  <Paragraphs>104</Paragraphs>
  <Slides>14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inherit</vt:lpstr>
      <vt:lpstr>Тема Office</vt:lpstr>
      <vt:lpstr>Java 4 WEB </vt:lpstr>
      <vt:lpstr>Lesson goals</vt:lpstr>
      <vt:lpstr>Spring JdbcTemplate. Advantages</vt:lpstr>
      <vt:lpstr>Spring JdbcTemplate. Disadvantages</vt:lpstr>
      <vt:lpstr>Spring JdbcTemplate. Initialization</vt:lpstr>
      <vt:lpstr>Spring JdbcTemplate. Who does what?</vt:lpstr>
      <vt:lpstr>Spring JdbcTemplate. Most Used Methods</vt:lpstr>
      <vt:lpstr>Spring JdbcTemplate. ResultSet</vt:lpstr>
      <vt:lpstr>Spring JdbcTemplate. RowMapper</vt:lpstr>
      <vt:lpstr>Spring JdbcTemplate. BeanPropertyRowMapper</vt:lpstr>
      <vt:lpstr>Mapping Java Types to SQL Types</vt:lpstr>
      <vt:lpstr>Spring JdbcTemplate. SQL Injections</vt:lpstr>
      <vt:lpstr>Literature</vt:lpstr>
      <vt:lpstr>Homework 1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Oleksandr Kucher</dc:creator>
  <cp:lastModifiedBy>Oleksandr Kucher</cp:lastModifiedBy>
  <cp:revision>415</cp:revision>
  <dcterms:created xsi:type="dcterms:W3CDTF">2017-10-01T09:22:06Z</dcterms:created>
  <dcterms:modified xsi:type="dcterms:W3CDTF">2019-02-24T17:30:15Z</dcterms:modified>
</cp:coreProperties>
</file>