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37" r:id="rId3"/>
    <p:sldId id="387" r:id="rId4"/>
    <p:sldId id="343" r:id="rId5"/>
    <p:sldId id="340" r:id="rId6"/>
    <p:sldId id="378" r:id="rId7"/>
    <p:sldId id="376" r:id="rId8"/>
    <p:sldId id="342" r:id="rId9"/>
    <p:sldId id="389" r:id="rId10"/>
    <p:sldId id="399" r:id="rId11"/>
    <p:sldId id="324" r:id="rId12"/>
    <p:sldId id="361" r:id="rId13"/>
    <p:sldId id="362" r:id="rId14"/>
    <p:sldId id="363" r:id="rId15"/>
    <p:sldId id="354" r:id="rId16"/>
    <p:sldId id="355" r:id="rId17"/>
    <p:sldId id="356" r:id="rId18"/>
    <p:sldId id="357" r:id="rId19"/>
    <p:sldId id="358" r:id="rId20"/>
    <p:sldId id="359" r:id="rId21"/>
    <p:sldId id="398" r:id="rId22"/>
    <p:sldId id="397" r:id="rId23"/>
    <p:sldId id="327" r:id="rId24"/>
    <p:sldId id="368" r:id="rId25"/>
    <p:sldId id="260" r:id="rId26"/>
    <p:sldId id="321" r:id="rId27"/>
    <p:sldId id="338" r:id="rId28"/>
    <p:sldId id="328" r:id="rId29"/>
    <p:sldId id="383" r:id="rId30"/>
    <p:sldId id="379" r:id="rId31"/>
    <p:sldId id="384" r:id="rId32"/>
    <p:sldId id="382" r:id="rId33"/>
    <p:sldId id="369" r:id="rId34"/>
    <p:sldId id="388" r:id="rId35"/>
    <p:sldId id="326" r:id="rId36"/>
    <p:sldId id="367" r:id="rId37"/>
    <p:sldId id="364" r:id="rId38"/>
    <p:sldId id="366" r:id="rId39"/>
    <p:sldId id="323" r:id="rId40"/>
    <p:sldId id="344" r:id="rId41"/>
    <p:sldId id="386" r:id="rId42"/>
    <p:sldId id="330" r:id="rId43"/>
    <p:sldId id="394" r:id="rId44"/>
    <p:sldId id="280" r:id="rId45"/>
    <p:sldId id="311" r:id="rId46"/>
    <p:sldId id="395" r:id="rId4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73" autoAdjust="0"/>
  </p:normalViewPr>
  <p:slideViewPr>
    <p:cSldViewPr snapToGrid="0">
      <p:cViewPr varScale="1">
        <p:scale>
          <a:sx n="92" d="100"/>
          <a:sy n="92" d="100"/>
        </p:scale>
        <p:origin x="5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CB0B7-702C-4877-BEF1-5BCFBEB1B464}" type="datetimeFigureOut">
              <a:rPr lang="ru-RU" smtClean="0"/>
              <a:t>20.10.2018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D7E2C-03C1-4B92-BBE3-2FB5C5D5BF8B}" type="slidenum">
              <a:rPr lang="ru-RU" smtClean="0"/>
              <a:t>‹№›</a:t>
            </a:fld>
            <a:endParaRPr lang="ru-RU"/>
          </a:p>
        </p:txBody>
      </p:sp>
    </p:spTree>
    <p:extLst>
      <p:ext uri="{BB962C8B-B14F-4D97-AF65-F5344CB8AC3E}">
        <p14:creationId xmlns:p14="http://schemas.microsoft.com/office/powerpoint/2010/main" val="152581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a:t>
            </a:fld>
            <a:endParaRPr lang="ru-RU"/>
          </a:p>
        </p:txBody>
      </p:sp>
    </p:spTree>
    <p:extLst>
      <p:ext uri="{BB962C8B-B14F-4D97-AF65-F5344CB8AC3E}">
        <p14:creationId xmlns:p14="http://schemas.microsoft.com/office/powerpoint/2010/main" val="283135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12D7E2C-03C1-4B92-BBE3-2FB5C5D5BF8B}" type="slidenum">
              <a:rPr lang="ru-RU" smtClean="0"/>
              <a:t>23</a:t>
            </a:fld>
            <a:endParaRPr lang="ru-RU"/>
          </a:p>
        </p:txBody>
      </p:sp>
    </p:spTree>
    <p:extLst>
      <p:ext uri="{BB962C8B-B14F-4D97-AF65-F5344CB8AC3E}">
        <p14:creationId xmlns:p14="http://schemas.microsoft.com/office/powerpoint/2010/main" val="3967168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12D7E2C-03C1-4B92-BBE3-2FB5C5D5BF8B}" type="slidenum">
              <a:rPr lang="ru-RU" smtClean="0"/>
              <a:t>24</a:t>
            </a:fld>
            <a:endParaRPr lang="ru-RU"/>
          </a:p>
        </p:txBody>
      </p:sp>
    </p:spTree>
    <p:extLst>
      <p:ext uri="{BB962C8B-B14F-4D97-AF65-F5344CB8AC3E}">
        <p14:creationId xmlns:p14="http://schemas.microsoft.com/office/powerpoint/2010/main" val="22503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812D7E2C-03C1-4B92-BBE3-2FB5C5D5BF8B}" type="slidenum">
              <a:rPr lang="ru-RU" smtClean="0"/>
              <a:t>25</a:t>
            </a:fld>
            <a:endParaRPr lang="ru-RU"/>
          </a:p>
        </p:txBody>
      </p:sp>
    </p:spTree>
    <p:extLst>
      <p:ext uri="{BB962C8B-B14F-4D97-AF65-F5344CB8AC3E}">
        <p14:creationId xmlns:p14="http://schemas.microsoft.com/office/powerpoint/2010/main" val="3458277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812D7E2C-03C1-4B92-BBE3-2FB5C5D5BF8B}" type="slidenum">
              <a:rPr lang="ru-RU" smtClean="0"/>
              <a:t>26</a:t>
            </a:fld>
            <a:endParaRPr lang="ru-RU"/>
          </a:p>
        </p:txBody>
      </p:sp>
    </p:spTree>
    <p:extLst>
      <p:ext uri="{BB962C8B-B14F-4D97-AF65-F5344CB8AC3E}">
        <p14:creationId xmlns:p14="http://schemas.microsoft.com/office/powerpoint/2010/main" val="2472981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27</a:t>
            </a:fld>
            <a:endParaRPr lang="ru-RU"/>
          </a:p>
        </p:txBody>
      </p:sp>
    </p:spTree>
    <p:extLst>
      <p:ext uri="{BB962C8B-B14F-4D97-AF65-F5344CB8AC3E}">
        <p14:creationId xmlns:p14="http://schemas.microsoft.com/office/powerpoint/2010/main" val="3877957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12D7E2C-03C1-4B92-BBE3-2FB5C5D5BF8B}" type="slidenum">
              <a:rPr lang="ru-RU" smtClean="0"/>
              <a:t>28</a:t>
            </a:fld>
            <a:endParaRPr lang="ru-RU"/>
          </a:p>
        </p:txBody>
      </p:sp>
    </p:spTree>
    <p:extLst>
      <p:ext uri="{BB962C8B-B14F-4D97-AF65-F5344CB8AC3E}">
        <p14:creationId xmlns:p14="http://schemas.microsoft.com/office/powerpoint/2010/main" val="172882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12D7E2C-03C1-4B92-BBE3-2FB5C5D5BF8B}" type="slidenum">
              <a:rPr lang="ru-RU" smtClean="0"/>
              <a:t>29</a:t>
            </a:fld>
            <a:endParaRPr lang="ru-RU"/>
          </a:p>
        </p:txBody>
      </p:sp>
    </p:spTree>
    <p:extLst>
      <p:ext uri="{BB962C8B-B14F-4D97-AF65-F5344CB8AC3E}">
        <p14:creationId xmlns:p14="http://schemas.microsoft.com/office/powerpoint/2010/main" val="230291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812D7E2C-03C1-4B92-BBE3-2FB5C5D5BF8B}" type="slidenum">
              <a:rPr lang="ru-RU" smtClean="0"/>
              <a:t>30</a:t>
            </a:fld>
            <a:endParaRPr lang="ru-RU"/>
          </a:p>
        </p:txBody>
      </p:sp>
    </p:spTree>
    <p:extLst>
      <p:ext uri="{BB962C8B-B14F-4D97-AF65-F5344CB8AC3E}">
        <p14:creationId xmlns:p14="http://schemas.microsoft.com/office/powerpoint/2010/main" val="258491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	</a:t>
            </a:r>
          </a:p>
        </p:txBody>
      </p:sp>
      <p:sp>
        <p:nvSpPr>
          <p:cNvPr id="4" name="Номер слайда 3"/>
          <p:cNvSpPr>
            <a:spLocks noGrp="1"/>
          </p:cNvSpPr>
          <p:nvPr>
            <p:ph type="sldNum" sz="quarter" idx="10"/>
          </p:nvPr>
        </p:nvSpPr>
        <p:spPr/>
        <p:txBody>
          <a:bodyPr/>
          <a:lstStyle/>
          <a:p>
            <a:fld id="{812D7E2C-03C1-4B92-BBE3-2FB5C5D5BF8B}" type="slidenum">
              <a:rPr lang="ru-RU" smtClean="0"/>
              <a:t>31</a:t>
            </a:fld>
            <a:endParaRPr lang="ru-RU"/>
          </a:p>
        </p:txBody>
      </p:sp>
    </p:spTree>
    <p:extLst>
      <p:ext uri="{BB962C8B-B14F-4D97-AF65-F5344CB8AC3E}">
        <p14:creationId xmlns:p14="http://schemas.microsoft.com/office/powerpoint/2010/main" val="2846433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12D7E2C-03C1-4B92-BBE3-2FB5C5D5BF8B}" type="slidenum">
              <a:rPr lang="ru-RU" smtClean="0"/>
              <a:t>32</a:t>
            </a:fld>
            <a:endParaRPr lang="ru-RU"/>
          </a:p>
        </p:txBody>
      </p:sp>
    </p:spTree>
    <p:extLst>
      <p:ext uri="{BB962C8B-B14F-4D97-AF65-F5344CB8AC3E}">
        <p14:creationId xmlns:p14="http://schemas.microsoft.com/office/powerpoint/2010/main" val="2782611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4</a:t>
            </a:fld>
            <a:endParaRPr lang="ru-RU"/>
          </a:p>
        </p:txBody>
      </p:sp>
    </p:spTree>
    <p:extLst>
      <p:ext uri="{BB962C8B-B14F-4D97-AF65-F5344CB8AC3E}">
        <p14:creationId xmlns:p14="http://schemas.microsoft.com/office/powerpoint/2010/main" val="361002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	</a:t>
            </a:r>
          </a:p>
        </p:txBody>
      </p:sp>
      <p:sp>
        <p:nvSpPr>
          <p:cNvPr id="4" name="Номер слайда 3"/>
          <p:cNvSpPr>
            <a:spLocks noGrp="1"/>
          </p:cNvSpPr>
          <p:nvPr>
            <p:ph type="sldNum" sz="quarter" idx="10"/>
          </p:nvPr>
        </p:nvSpPr>
        <p:spPr/>
        <p:txBody>
          <a:bodyPr/>
          <a:lstStyle/>
          <a:p>
            <a:fld id="{812D7E2C-03C1-4B92-BBE3-2FB5C5D5BF8B}" type="slidenum">
              <a:rPr lang="ru-RU" smtClean="0"/>
              <a:t>33</a:t>
            </a:fld>
            <a:endParaRPr lang="ru-RU"/>
          </a:p>
        </p:txBody>
      </p:sp>
    </p:spTree>
    <p:extLst>
      <p:ext uri="{BB962C8B-B14F-4D97-AF65-F5344CB8AC3E}">
        <p14:creationId xmlns:p14="http://schemas.microsoft.com/office/powerpoint/2010/main" val="1350234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	</a:t>
            </a:r>
          </a:p>
        </p:txBody>
      </p:sp>
      <p:sp>
        <p:nvSpPr>
          <p:cNvPr id="4" name="Номер слайда 3"/>
          <p:cNvSpPr>
            <a:spLocks noGrp="1"/>
          </p:cNvSpPr>
          <p:nvPr>
            <p:ph type="sldNum" sz="quarter" idx="10"/>
          </p:nvPr>
        </p:nvSpPr>
        <p:spPr/>
        <p:txBody>
          <a:bodyPr/>
          <a:lstStyle/>
          <a:p>
            <a:fld id="{812D7E2C-03C1-4B92-BBE3-2FB5C5D5BF8B}" type="slidenum">
              <a:rPr lang="ru-RU" smtClean="0"/>
              <a:t>34</a:t>
            </a:fld>
            <a:endParaRPr lang="ru-RU"/>
          </a:p>
        </p:txBody>
      </p:sp>
    </p:spTree>
    <p:extLst>
      <p:ext uri="{BB962C8B-B14F-4D97-AF65-F5344CB8AC3E}">
        <p14:creationId xmlns:p14="http://schemas.microsoft.com/office/powerpoint/2010/main" val="3933568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	</a:t>
            </a:r>
          </a:p>
        </p:txBody>
      </p:sp>
      <p:sp>
        <p:nvSpPr>
          <p:cNvPr id="4" name="Номер слайда 3"/>
          <p:cNvSpPr>
            <a:spLocks noGrp="1"/>
          </p:cNvSpPr>
          <p:nvPr>
            <p:ph type="sldNum" sz="quarter" idx="10"/>
          </p:nvPr>
        </p:nvSpPr>
        <p:spPr/>
        <p:txBody>
          <a:bodyPr/>
          <a:lstStyle/>
          <a:p>
            <a:fld id="{812D7E2C-03C1-4B92-BBE3-2FB5C5D5BF8B}" type="slidenum">
              <a:rPr lang="ru-RU" smtClean="0"/>
              <a:t>35</a:t>
            </a:fld>
            <a:endParaRPr lang="ru-RU"/>
          </a:p>
        </p:txBody>
      </p:sp>
    </p:spTree>
    <p:extLst>
      <p:ext uri="{BB962C8B-B14F-4D97-AF65-F5344CB8AC3E}">
        <p14:creationId xmlns:p14="http://schemas.microsoft.com/office/powerpoint/2010/main" val="4142413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38</a:t>
            </a:fld>
            <a:endParaRPr lang="ru-RU"/>
          </a:p>
        </p:txBody>
      </p:sp>
    </p:spTree>
    <p:extLst>
      <p:ext uri="{BB962C8B-B14F-4D97-AF65-F5344CB8AC3E}">
        <p14:creationId xmlns:p14="http://schemas.microsoft.com/office/powerpoint/2010/main" val="359214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39</a:t>
            </a:fld>
            <a:endParaRPr lang="ru-RU"/>
          </a:p>
        </p:txBody>
      </p:sp>
    </p:spTree>
    <p:extLst>
      <p:ext uri="{BB962C8B-B14F-4D97-AF65-F5344CB8AC3E}">
        <p14:creationId xmlns:p14="http://schemas.microsoft.com/office/powerpoint/2010/main" val="2958452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40</a:t>
            </a:fld>
            <a:endParaRPr lang="ru-RU"/>
          </a:p>
        </p:txBody>
      </p:sp>
    </p:spTree>
    <p:extLst>
      <p:ext uri="{BB962C8B-B14F-4D97-AF65-F5344CB8AC3E}">
        <p14:creationId xmlns:p14="http://schemas.microsoft.com/office/powerpoint/2010/main" val="2977921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41</a:t>
            </a:fld>
            <a:endParaRPr lang="ru-RU"/>
          </a:p>
        </p:txBody>
      </p:sp>
    </p:spTree>
    <p:extLst>
      <p:ext uri="{BB962C8B-B14F-4D97-AF65-F5344CB8AC3E}">
        <p14:creationId xmlns:p14="http://schemas.microsoft.com/office/powerpoint/2010/main" val="2703682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	</a:t>
            </a:r>
          </a:p>
        </p:txBody>
      </p:sp>
      <p:sp>
        <p:nvSpPr>
          <p:cNvPr id="4" name="Номер слайда 3"/>
          <p:cNvSpPr>
            <a:spLocks noGrp="1"/>
          </p:cNvSpPr>
          <p:nvPr>
            <p:ph type="sldNum" sz="quarter" idx="10"/>
          </p:nvPr>
        </p:nvSpPr>
        <p:spPr/>
        <p:txBody>
          <a:bodyPr/>
          <a:lstStyle/>
          <a:p>
            <a:fld id="{812D7E2C-03C1-4B92-BBE3-2FB5C5D5BF8B}" type="slidenum">
              <a:rPr lang="ru-RU" smtClean="0"/>
              <a:t>42</a:t>
            </a:fld>
            <a:endParaRPr lang="ru-RU"/>
          </a:p>
        </p:txBody>
      </p:sp>
    </p:spTree>
    <p:extLst>
      <p:ext uri="{BB962C8B-B14F-4D97-AF65-F5344CB8AC3E}">
        <p14:creationId xmlns:p14="http://schemas.microsoft.com/office/powerpoint/2010/main" val="1553806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	</a:t>
            </a:r>
          </a:p>
        </p:txBody>
      </p:sp>
      <p:sp>
        <p:nvSpPr>
          <p:cNvPr id="4" name="Номер слайда 3"/>
          <p:cNvSpPr>
            <a:spLocks noGrp="1"/>
          </p:cNvSpPr>
          <p:nvPr>
            <p:ph type="sldNum" sz="quarter" idx="10"/>
          </p:nvPr>
        </p:nvSpPr>
        <p:spPr/>
        <p:txBody>
          <a:bodyPr/>
          <a:lstStyle/>
          <a:p>
            <a:fld id="{812D7E2C-03C1-4B92-BBE3-2FB5C5D5BF8B}" type="slidenum">
              <a:rPr lang="ru-RU" smtClean="0"/>
              <a:t>43</a:t>
            </a:fld>
            <a:endParaRPr lang="ru-RU"/>
          </a:p>
        </p:txBody>
      </p:sp>
    </p:spTree>
    <p:extLst>
      <p:ext uri="{BB962C8B-B14F-4D97-AF65-F5344CB8AC3E}">
        <p14:creationId xmlns:p14="http://schemas.microsoft.com/office/powerpoint/2010/main" val="1026606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44</a:t>
            </a:fld>
            <a:endParaRPr lang="ru-RU"/>
          </a:p>
        </p:txBody>
      </p:sp>
    </p:spTree>
    <p:extLst>
      <p:ext uri="{BB962C8B-B14F-4D97-AF65-F5344CB8AC3E}">
        <p14:creationId xmlns:p14="http://schemas.microsoft.com/office/powerpoint/2010/main" val="335933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5</a:t>
            </a:fld>
            <a:endParaRPr lang="ru-RU"/>
          </a:p>
        </p:txBody>
      </p:sp>
    </p:spTree>
    <p:extLst>
      <p:ext uri="{BB962C8B-B14F-4D97-AF65-F5344CB8AC3E}">
        <p14:creationId xmlns:p14="http://schemas.microsoft.com/office/powerpoint/2010/main" val="313976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12D7E2C-03C1-4B92-BBE3-2FB5C5D5BF8B}" type="slidenum">
              <a:rPr lang="ru-RU" smtClean="0"/>
              <a:t>45</a:t>
            </a:fld>
            <a:endParaRPr lang="ru-RU"/>
          </a:p>
        </p:txBody>
      </p:sp>
    </p:spTree>
    <p:extLst>
      <p:ext uri="{BB962C8B-B14F-4D97-AF65-F5344CB8AC3E}">
        <p14:creationId xmlns:p14="http://schemas.microsoft.com/office/powerpoint/2010/main" val="1778952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6</a:t>
            </a:fld>
            <a:endParaRPr lang="ru-RU"/>
          </a:p>
        </p:txBody>
      </p:sp>
    </p:spTree>
    <p:extLst>
      <p:ext uri="{BB962C8B-B14F-4D97-AF65-F5344CB8AC3E}">
        <p14:creationId xmlns:p14="http://schemas.microsoft.com/office/powerpoint/2010/main" val="1745349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7</a:t>
            </a:fld>
            <a:endParaRPr lang="ru-RU"/>
          </a:p>
        </p:txBody>
      </p:sp>
    </p:spTree>
    <p:extLst>
      <p:ext uri="{BB962C8B-B14F-4D97-AF65-F5344CB8AC3E}">
        <p14:creationId xmlns:p14="http://schemas.microsoft.com/office/powerpoint/2010/main" val="588720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8</a:t>
            </a:fld>
            <a:endParaRPr lang="ru-RU"/>
          </a:p>
        </p:txBody>
      </p:sp>
    </p:spTree>
    <p:extLst>
      <p:ext uri="{BB962C8B-B14F-4D97-AF65-F5344CB8AC3E}">
        <p14:creationId xmlns:p14="http://schemas.microsoft.com/office/powerpoint/2010/main" val="1415417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	</a:t>
            </a:r>
          </a:p>
        </p:txBody>
      </p:sp>
      <p:sp>
        <p:nvSpPr>
          <p:cNvPr id="4" name="Номер слайда 3"/>
          <p:cNvSpPr>
            <a:spLocks noGrp="1"/>
          </p:cNvSpPr>
          <p:nvPr>
            <p:ph type="sldNum" sz="quarter" idx="10"/>
          </p:nvPr>
        </p:nvSpPr>
        <p:spPr/>
        <p:txBody>
          <a:bodyPr/>
          <a:lstStyle/>
          <a:p>
            <a:fld id="{812D7E2C-03C1-4B92-BBE3-2FB5C5D5BF8B}" type="slidenum">
              <a:rPr lang="ru-RU" smtClean="0"/>
              <a:t>11</a:t>
            </a:fld>
            <a:endParaRPr lang="ru-RU"/>
          </a:p>
        </p:txBody>
      </p:sp>
    </p:spTree>
    <p:extLst>
      <p:ext uri="{BB962C8B-B14F-4D97-AF65-F5344CB8AC3E}">
        <p14:creationId xmlns:p14="http://schemas.microsoft.com/office/powerpoint/2010/main" val="1307267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	</a:t>
            </a:r>
          </a:p>
        </p:txBody>
      </p:sp>
      <p:sp>
        <p:nvSpPr>
          <p:cNvPr id="4" name="Номер слайда 3"/>
          <p:cNvSpPr>
            <a:spLocks noGrp="1"/>
          </p:cNvSpPr>
          <p:nvPr>
            <p:ph type="sldNum" sz="quarter" idx="10"/>
          </p:nvPr>
        </p:nvSpPr>
        <p:spPr/>
        <p:txBody>
          <a:bodyPr/>
          <a:lstStyle/>
          <a:p>
            <a:fld id="{812D7E2C-03C1-4B92-BBE3-2FB5C5D5BF8B}" type="slidenum">
              <a:rPr lang="ru-RU" smtClean="0"/>
              <a:t>14</a:t>
            </a:fld>
            <a:endParaRPr lang="ru-RU"/>
          </a:p>
        </p:txBody>
      </p:sp>
    </p:spTree>
    <p:extLst>
      <p:ext uri="{BB962C8B-B14F-4D97-AF65-F5344CB8AC3E}">
        <p14:creationId xmlns:p14="http://schemas.microsoft.com/office/powerpoint/2010/main" val="615094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22</a:t>
            </a:fld>
            <a:endParaRPr lang="ru-RU"/>
          </a:p>
        </p:txBody>
      </p:sp>
    </p:spTree>
    <p:extLst>
      <p:ext uri="{BB962C8B-B14F-4D97-AF65-F5344CB8AC3E}">
        <p14:creationId xmlns:p14="http://schemas.microsoft.com/office/powerpoint/2010/main" val="1002344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6B6D005C-7867-474D-ADE5-2F62596F92C5}" type="datetime1">
              <a:rPr lang="ru-RU" smtClean="0"/>
              <a:t>20.10.2018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79703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91451A9-BDBD-461A-9CF7-6A880A3B8989}" type="datetime1">
              <a:rPr lang="ru-RU" smtClean="0"/>
              <a:t>20.10.2018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5193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88361AC-175E-4A8B-AE14-1F60A971C8D3}" type="datetime1">
              <a:rPr lang="ru-RU" smtClean="0"/>
              <a:t>20.10.2018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5313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84040FE-809A-4FFC-BFA5-1AFFD4230165}" type="datetime1">
              <a:rPr lang="ru-RU" smtClean="0"/>
              <a:t>20.10.2018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473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4A46E4C9-0009-4818-B58F-A70EF9F2C083}" type="datetime1">
              <a:rPr lang="ru-RU" smtClean="0"/>
              <a:t>20.10.2018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786639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1542410-302B-4954-9F8E-0E4194E83D38}" type="datetime1">
              <a:rPr lang="ru-RU" smtClean="0"/>
              <a:t>20.10.2018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9577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D286BD3C-13D1-40FC-8977-E639516CCD51}" type="datetime1">
              <a:rPr lang="ru-RU" smtClean="0"/>
              <a:t>20.10.2018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191855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5EB71B14-05CA-408F-A967-63C405A301BF}" type="datetime1">
              <a:rPr lang="ru-RU" smtClean="0"/>
              <a:t>20.10.2018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4933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5C72B-60CC-481C-BA21-53606B4BEE51}" type="datetime1">
              <a:rPr lang="ru-RU" smtClean="0"/>
              <a:t>20.10.2018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81138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FB9123B-9FEB-479F-B82F-53CE44E9065E}" type="datetime1">
              <a:rPr lang="ru-RU" smtClean="0"/>
              <a:t>20.10.2018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38033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8AAE2543-9215-4FEE-83E0-869F98CF6818}" type="datetime1">
              <a:rPr lang="ru-RU" smtClean="0"/>
              <a:t>20.10.2018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42472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8683E-B427-47E5-9EAD-1ECF0BE57536}" type="datetime1">
              <a:rPr lang="ru-RU" smtClean="0"/>
              <a:t>20.10.2018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3C272-8C72-41F6-9C12-11750B48D95E}" type="slidenum">
              <a:rPr lang="ru-RU" smtClean="0"/>
              <a:t>‹№›</a:t>
            </a:fld>
            <a:endParaRPr lang="ru-RU"/>
          </a:p>
        </p:txBody>
      </p:sp>
    </p:spTree>
    <p:extLst>
      <p:ext uri="{BB962C8B-B14F-4D97-AF65-F5344CB8AC3E}">
        <p14:creationId xmlns:p14="http://schemas.microsoft.com/office/powerpoint/2010/main" val="1486102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oracle.com/javase/tutorial/java/javaOO/index.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docs.oracle.com/javase/tutorial/java/concepts/index.html" TargetMode="External"/><Relationship Id="rId4" Type="http://schemas.openxmlformats.org/officeDocument/2006/relationships/hyperlink" Target="https://docs.oracle.com/javase/tutorial/java/IandI/index.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Java 4 WEB </a:t>
            </a:r>
            <a:endParaRPr lang="ru-RU" dirty="0"/>
          </a:p>
        </p:txBody>
      </p:sp>
      <p:sp>
        <p:nvSpPr>
          <p:cNvPr id="3" name="Подзаголовок 2"/>
          <p:cNvSpPr>
            <a:spLocks noGrp="1"/>
          </p:cNvSpPr>
          <p:nvPr>
            <p:ph type="subTitle" idx="1"/>
          </p:nvPr>
        </p:nvSpPr>
        <p:spPr/>
        <p:txBody>
          <a:bodyPr/>
          <a:lstStyle/>
          <a:p>
            <a:r>
              <a:rPr lang="en-US" dirty="0"/>
              <a:t>Lesson 3 - OOP</a:t>
            </a:r>
          </a:p>
        </p:txBody>
      </p:sp>
      <p:sp>
        <p:nvSpPr>
          <p:cNvPr id="4" name="Місце для номера слайда 3">
            <a:extLst>
              <a:ext uri="{FF2B5EF4-FFF2-40B4-BE49-F238E27FC236}">
                <a16:creationId xmlns:a16="http://schemas.microsoft.com/office/drawing/2014/main" id="{FBAAD793-A2A3-4A1F-8BC3-F44C38EDDB3E}"/>
              </a:ext>
            </a:extLst>
          </p:cNvPr>
          <p:cNvSpPr>
            <a:spLocks noGrp="1"/>
          </p:cNvSpPr>
          <p:nvPr>
            <p:ph type="sldNum" sz="quarter" idx="12"/>
          </p:nvPr>
        </p:nvSpPr>
        <p:spPr/>
        <p:txBody>
          <a:bodyPr/>
          <a:lstStyle/>
          <a:p>
            <a:fld id="{1953C272-8C72-41F6-9C12-11750B48D95E}" type="slidenum">
              <a:rPr lang="ru-RU" smtClean="0"/>
              <a:t>1</a:t>
            </a:fld>
            <a:endParaRPr lang="ru-RU"/>
          </a:p>
        </p:txBody>
      </p:sp>
      <p:pic>
        <p:nvPicPr>
          <p:cNvPr id="5" name="Рисунок 4">
            <a:extLst>
              <a:ext uri="{FF2B5EF4-FFF2-40B4-BE49-F238E27FC236}">
                <a16:creationId xmlns:a16="http://schemas.microsoft.com/office/drawing/2014/main" id="{700A27B7-FBF2-463E-A71C-206D47515D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Tree>
    <p:extLst>
      <p:ext uri="{BB962C8B-B14F-4D97-AF65-F5344CB8AC3E}">
        <p14:creationId xmlns:p14="http://schemas.microsoft.com/office/powerpoint/2010/main" val="2005718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Overloading precedence</a:t>
            </a:r>
            <a:endParaRPr lang="ru-RU" b="1" dirty="0"/>
          </a:p>
        </p:txBody>
      </p:sp>
      <p:sp>
        <p:nvSpPr>
          <p:cNvPr id="4" name="Rectangle 1"/>
          <p:cNvSpPr>
            <a:spLocks noGrp="1" noChangeArrowheads="1"/>
          </p:cNvSpPr>
          <p:nvPr>
            <p:ph idx="1"/>
          </p:nvPr>
        </p:nvSpPr>
        <p:spPr bwMode="auto">
          <a:xfrm>
            <a:off x="838199" y="1913579"/>
            <a:ext cx="10724535"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Overloading</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static</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overloadedMethod</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 </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will</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enter</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if</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nothing</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is</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commented</a:t>
            </a:r>
            <a:b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in</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int</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static</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overloadedMethod</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long</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 </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will</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enter</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if</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comment</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int</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in</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long</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static</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overloadedMethod</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Integer</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will</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enter</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if</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comment</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int</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and</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long</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in</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Integer</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static</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overloadedMethod</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will</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enter</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if</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comment</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int</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long</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and</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Integer</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in</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Number</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static</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overloadedMethod</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will</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enter</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if</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comment</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int</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long</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Integer</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and</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Number</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in</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var</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arg</a:t>
            </a:r>
            <a:r>
              <a:rPr kumimoji="0" lang="ru-RU" altLang="ru-RU"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static</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overloadedMethod</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b="0" i="0" u="none" strike="noStrike" cap="none" normalizeH="0" baseline="0" dirty="0">
              <a:ln>
                <a:noFill/>
              </a:ln>
              <a:solidFill>
                <a:schemeClr val="tx1"/>
              </a:solidFill>
              <a:effectLst/>
              <a:latin typeface="Arial" panose="020B0604020202020204" pitchFamily="34" charset="0"/>
            </a:endParaRPr>
          </a:p>
        </p:txBody>
      </p:sp>
      <p:pic>
        <p:nvPicPr>
          <p:cNvPr id="5" name="Рисунок 4">
            <a:extLst>
              <a:ext uri="{FF2B5EF4-FFF2-40B4-BE49-F238E27FC236}">
                <a16:creationId xmlns:a16="http://schemas.microsoft.com/office/drawing/2014/main" id="{22877249-B1CA-4D1F-9867-DA0E27975C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E2552CFC-972D-4C9F-B16E-3D21603DAF79}"/>
              </a:ext>
            </a:extLst>
          </p:cNvPr>
          <p:cNvSpPr>
            <a:spLocks noGrp="1"/>
          </p:cNvSpPr>
          <p:nvPr>
            <p:ph type="sldNum" sz="quarter" idx="12"/>
          </p:nvPr>
        </p:nvSpPr>
        <p:spPr/>
        <p:txBody>
          <a:bodyPr/>
          <a:lstStyle/>
          <a:p>
            <a:fld id="{1953C272-8C72-41F6-9C12-11750B48D95E}" type="slidenum">
              <a:rPr lang="ru-RU" smtClean="0"/>
              <a:t>10</a:t>
            </a:fld>
            <a:endParaRPr lang="ru-RU"/>
          </a:p>
        </p:txBody>
      </p:sp>
    </p:spTree>
    <p:extLst>
      <p:ext uri="{BB962C8B-B14F-4D97-AF65-F5344CB8AC3E}">
        <p14:creationId xmlns:p14="http://schemas.microsoft.com/office/powerpoint/2010/main" val="32273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Interface</a:t>
            </a:r>
            <a:endParaRPr lang="uk-UA" b="1" dirty="0"/>
          </a:p>
        </p:txBody>
      </p:sp>
      <p:sp>
        <p:nvSpPr>
          <p:cNvPr id="3" name="Объект 2"/>
          <p:cNvSpPr>
            <a:spLocks noGrp="1"/>
          </p:cNvSpPr>
          <p:nvPr>
            <p:ph idx="1"/>
          </p:nvPr>
        </p:nvSpPr>
        <p:spPr>
          <a:xfrm>
            <a:off x="838200" y="1690688"/>
            <a:ext cx="11239500" cy="5030787"/>
          </a:xfrm>
        </p:spPr>
        <p:txBody>
          <a:bodyPr>
            <a:normAutofit fontScale="85000" lnSpcReduction="20000"/>
          </a:bodyPr>
          <a:lstStyle/>
          <a:p>
            <a:pPr>
              <a:lnSpc>
                <a:spcPct val="150000"/>
              </a:lnSpc>
            </a:pPr>
            <a:r>
              <a:rPr lang="en-US" dirty="0"/>
              <a:t>Defines a set of public abstract methods, which classes implementing the interface must provide. </a:t>
            </a:r>
          </a:p>
          <a:p>
            <a:pPr>
              <a:lnSpc>
                <a:spcPct val="150000"/>
              </a:lnSpc>
            </a:pPr>
            <a:r>
              <a:rPr lang="en-US" dirty="0"/>
              <a:t>Allows you to define what a class can do without saying how to do it (interface is a contract)</a:t>
            </a:r>
          </a:p>
          <a:p>
            <a:pPr>
              <a:lnSpc>
                <a:spcPct val="150000"/>
              </a:lnSpc>
            </a:pPr>
            <a:r>
              <a:rPr lang="en-US" dirty="0"/>
              <a:t>A class may implement multiple interfaces as well as extend classes that implement interfaces, allowing for limited multiple inheritance in Java</a:t>
            </a:r>
          </a:p>
          <a:p>
            <a:pPr>
              <a:lnSpc>
                <a:spcPct val="150000"/>
              </a:lnSpc>
            </a:pPr>
            <a:r>
              <a:rPr lang="en-US" dirty="0"/>
              <a:t>May extend other interfaces, although they may not extend a class and vice versa</a:t>
            </a:r>
          </a:p>
          <a:p>
            <a:pPr>
              <a:lnSpc>
                <a:spcPct val="150000"/>
              </a:lnSpc>
            </a:pPr>
            <a:r>
              <a:rPr lang="en-US" dirty="0"/>
              <a:t>May contain public static final constant values, public and private methods, public default methods.</a:t>
            </a:r>
            <a:endParaRPr lang="uk-UA" dirty="0"/>
          </a:p>
        </p:txBody>
      </p:sp>
      <p:pic>
        <p:nvPicPr>
          <p:cNvPr id="4" name="Рисунок 3">
            <a:extLst>
              <a:ext uri="{FF2B5EF4-FFF2-40B4-BE49-F238E27FC236}">
                <a16:creationId xmlns:a16="http://schemas.microsoft.com/office/drawing/2014/main" id="{43D46AC4-DA84-4947-9CC5-E7311587E7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6DDD2F76-18D3-4955-918C-14BEAB1859C5}"/>
              </a:ext>
            </a:extLst>
          </p:cNvPr>
          <p:cNvSpPr>
            <a:spLocks noGrp="1"/>
          </p:cNvSpPr>
          <p:nvPr>
            <p:ph type="sldNum" sz="quarter" idx="12"/>
          </p:nvPr>
        </p:nvSpPr>
        <p:spPr/>
        <p:txBody>
          <a:bodyPr/>
          <a:lstStyle/>
          <a:p>
            <a:fld id="{1953C272-8C72-41F6-9C12-11750B48D95E}" type="slidenum">
              <a:rPr lang="ru-RU" smtClean="0"/>
              <a:t>11</a:t>
            </a:fld>
            <a:endParaRPr lang="ru-RU"/>
          </a:p>
        </p:txBody>
      </p:sp>
    </p:spTree>
    <p:extLst>
      <p:ext uri="{BB962C8B-B14F-4D97-AF65-F5344CB8AC3E}">
        <p14:creationId xmlns:p14="http://schemas.microsoft.com/office/powerpoint/2010/main" val="404581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Interface</a:t>
            </a:r>
            <a:endParaRPr lang="ru-RU" b="1" dirty="0"/>
          </a:p>
        </p:txBody>
      </p:sp>
      <p:sp>
        <p:nvSpPr>
          <p:cNvPr id="4" name="Rectangle 1"/>
          <p:cNvSpPr>
            <a:spLocks noGrp="1" noChangeArrowheads="1"/>
          </p:cNvSpPr>
          <p:nvPr>
            <p:ph idx="1"/>
          </p:nvPr>
        </p:nvSpPr>
        <p:spPr bwMode="auto">
          <a:xfrm>
            <a:off x="838200" y="1492919"/>
            <a:ext cx="6601460"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Walk</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someConst</a:t>
            </a:r>
            <a:r>
              <a:rPr kumimoji="0" lang="ru-RU" altLang="ru-RU"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static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final</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anotherConst</a:t>
            </a:r>
            <a:r>
              <a:rPr kumimoji="0" lang="ru-RU" altLang="ru-RU"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isQuadruped</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600" dirty="0">
                <a:solidFill>
                  <a:srgbClr val="000000"/>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kumimoji="0" lang="en-US"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ru-RU" sz="1600" b="1" dirty="0">
                <a:solidFill>
                  <a:srgbClr val="000080"/>
                </a:solidFill>
                <a:latin typeface="Courier New" panose="02070309020205020404" pitchFamily="49" charset="0"/>
                <a:cs typeface="Courier New" panose="02070309020205020404" pitchFamily="49" charset="0"/>
              </a:rPr>
              <a:t>private void</a:t>
            </a:r>
            <a:r>
              <a:rPr lang="ru-RU" altLang="ru-RU" sz="1600" b="1" dirty="0">
                <a:solidFill>
                  <a:srgbClr val="000080"/>
                </a:solidFill>
                <a:latin typeface="Courier New" panose="02070309020205020404" pitchFamily="49" charset="0"/>
                <a:cs typeface="Courier New" panose="02070309020205020404" pitchFamily="49" charset="0"/>
              </a:rPr>
              <a:t> </a:t>
            </a:r>
            <a:r>
              <a:rPr lang="en-US" altLang="ru-RU" sz="1600" dirty="0" err="1">
                <a:solidFill>
                  <a:srgbClr val="000000"/>
                </a:solidFill>
                <a:latin typeface="Courier New" panose="02070309020205020404" pitchFamily="49" charset="0"/>
                <a:cs typeface="Courier New" panose="02070309020205020404" pitchFamily="49" charset="0"/>
              </a:rPr>
              <a:t>doSomething</a:t>
            </a:r>
            <a:r>
              <a:rPr lang="ru-RU" altLang="ru-RU" sz="1600" dirty="0">
                <a:solidFill>
                  <a:srgbClr val="000000"/>
                </a:solidFill>
                <a:latin typeface="Courier New" panose="02070309020205020404" pitchFamily="49" charset="0"/>
                <a:cs typeface="Courier New" panose="02070309020205020404" pitchFamily="49" charset="0"/>
              </a:rPr>
              <a:t>()</a:t>
            </a:r>
            <a:r>
              <a:rPr lang="en-US" altLang="ru-RU" sz="1600" dirty="0">
                <a:solidFill>
                  <a:srgbClr val="000000"/>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kumimoji="0" lang="en-US"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//do some work</a:t>
            </a:r>
          </a:p>
          <a:p>
            <a:pPr marL="0" lvl="0" indent="0" eaLnBrk="0" fontAlgn="base" hangingPunct="0">
              <a:lnSpc>
                <a:spcPct val="100000"/>
              </a:lnSpc>
              <a:spcBef>
                <a:spcPct val="0"/>
              </a:spcBef>
              <a:spcAft>
                <a:spcPct val="0"/>
              </a:spcAft>
              <a:buNone/>
            </a:pPr>
            <a:r>
              <a:rPr lang="en-US" altLang="ru-RU" sz="1600" dirty="0">
                <a:solidFill>
                  <a:srgbClr val="000000"/>
                </a:solidFill>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abstract</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double</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getMaxSpeed</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Walk</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abstract</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canHuntWhileRunning</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default</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double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getMaxSpeed</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en-US" altLang="ru-RU" sz="1600" dirty="0">
                <a:solidFill>
                  <a:srgbClr val="00000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return</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a:solidFill>
                  <a:srgbClr val="0000FF"/>
                </a:solidFill>
                <a:latin typeface="Courier New" panose="02070309020205020404" pitchFamily="49" charset="0"/>
                <a:cs typeface="Courier New" panose="02070309020205020404" pitchFamily="49" charset="0"/>
              </a:rPr>
              <a:t>1</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en-US" altLang="ru-RU" sz="1600" dirty="0">
                <a:solidFill>
                  <a:srgbClr val="000000"/>
                </a:solidFill>
                <a:latin typeface="Courier New" panose="02070309020205020404" pitchFamily="49" charset="0"/>
                <a:cs typeface="Courier New" panose="02070309020205020404" pitchFamily="49" charset="0"/>
              </a:rPr>
              <a:t>    </a:t>
            </a:r>
            <a:r>
              <a:rPr lang="ru-RU" altLang="ru-RU" sz="1600" dirty="0">
                <a:solidFill>
                  <a:srgbClr val="000000"/>
                </a:solidFill>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439660" y="2447025"/>
            <a:ext cx="475234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Lion</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implements</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isQuadruped</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true</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canHuntWhileRunning</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true</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double</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getMaxSpeed</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cxnSp>
        <p:nvCxnSpPr>
          <p:cNvPr id="7" name="Прямая соединительная линия 6"/>
          <p:cNvCxnSpPr/>
          <p:nvPr/>
        </p:nvCxnSpPr>
        <p:spPr>
          <a:xfrm>
            <a:off x="7162800" y="1389334"/>
            <a:ext cx="0" cy="5228964"/>
          </a:xfrm>
          <a:prstGeom prst="line">
            <a:avLst/>
          </a:prstGeom>
        </p:spPr>
        <p:style>
          <a:lnRef idx="1">
            <a:schemeClr val="accent1"/>
          </a:lnRef>
          <a:fillRef idx="0">
            <a:schemeClr val="accent1"/>
          </a:fillRef>
          <a:effectRef idx="0">
            <a:schemeClr val="accent1"/>
          </a:effectRef>
          <a:fontRef idx="minor">
            <a:schemeClr val="tx1"/>
          </a:fontRef>
        </p:style>
      </p:cxnSp>
      <p:pic>
        <p:nvPicPr>
          <p:cNvPr id="8" name="Рисунок 7">
            <a:extLst>
              <a:ext uri="{FF2B5EF4-FFF2-40B4-BE49-F238E27FC236}">
                <a16:creationId xmlns:a16="http://schemas.microsoft.com/office/drawing/2014/main" id="{DB7412DC-822B-4AEF-AE4D-0A040F0628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D2062579-C795-4796-B5DD-FAAFDB0F09FA}"/>
              </a:ext>
            </a:extLst>
          </p:cNvPr>
          <p:cNvSpPr>
            <a:spLocks noGrp="1"/>
          </p:cNvSpPr>
          <p:nvPr>
            <p:ph type="sldNum" sz="quarter" idx="12"/>
          </p:nvPr>
        </p:nvSpPr>
        <p:spPr/>
        <p:txBody>
          <a:bodyPr/>
          <a:lstStyle/>
          <a:p>
            <a:fld id="{1953C272-8C72-41F6-9C12-11750B48D95E}" type="slidenum">
              <a:rPr lang="ru-RU" smtClean="0"/>
              <a:t>12</a:t>
            </a:fld>
            <a:endParaRPr lang="ru-RU"/>
          </a:p>
        </p:txBody>
      </p:sp>
    </p:spTree>
    <p:extLst>
      <p:ext uri="{BB962C8B-B14F-4D97-AF65-F5344CB8AC3E}">
        <p14:creationId xmlns:p14="http://schemas.microsoft.com/office/powerpoint/2010/main" val="381431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Interface</a:t>
            </a:r>
            <a:endParaRPr lang="ru-RU" b="1" dirty="0"/>
          </a:p>
        </p:txBody>
      </p:sp>
      <p:sp>
        <p:nvSpPr>
          <p:cNvPr id="3" name="Объект 2"/>
          <p:cNvSpPr>
            <a:spLocks noGrp="1"/>
          </p:cNvSpPr>
          <p:nvPr>
            <p:ph idx="1"/>
          </p:nvPr>
        </p:nvSpPr>
        <p:spPr/>
        <p:txBody>
          <a:bodyPr>
            <a:normAutofit/>
          </a:bodyPr>
          <a:lstStyle/>
          <a:p>
            <a:pPr marL="0" indent="0">
              <a:lnSpc>
                <a:spcPct val="150000"/>
              </a:lnSpc>
              <a:buNone/>
            </a:pPr>
            <a:r>
              <a:rPr lang="en-US" dirty="0"/>
              <a:t>Provides a way for one individual to develop code that uses another individual’s code, without having access to the other individual’s underlying implementation. Interfaces can facilitate rapid application development by enabling development teams to create applications in parallel, rather than being directly dependent on each other (for example one team uses interface, another team implements it)</a:t>
            </a:r>
            <a:endParaRPr lang="ru-RU" dirty="0"/>
          </a:p>
        </p:txBody>
      </p:sp>
      <p:pic>
        <p:nvPicPr>
          <p:cNvPr id="4" name="Рисунок 3">
            <a:extLst>
              <a:ext uri="{FF2B5EF4-FFF2-40B4-BE49-F238E27FC236}">
                <a16:creationId xmlns:a16="http://schemas.microsoft.com/office/drawing/2014/main" id="{B14D8F93-57BE-4630-A645-6435DABF0C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AD846390-91B3-4D85-A6D8-C4A1D6CBD929}"/>
              </a:ext>
            </a:extLst>
          </p:cNvPr>
          <p:cNvSpPr>
            <a:spLocks noGrp="1"/>
          </p:cNvSpPr>
          <p:nvPr>
            <p:ph type="sldNum" sz="quarter" idx="12"/>
          </p:nvPr>
        </p:nvSpPr>
        <p:spPr/>
        <p:txBody>
          <a:bodyPr/>
          <a:lstStyle/>
          <a:p>
            <a:fld id="{1953C272-8C72-41F6-9C12-11750B48D95E}" type="slidenum">
              <a:rPr lang="ru-RU" smtClean="0"/>
              <a:t>13</a:t>
            </a:fld>
            <a:endParaRPr lang="ru-RU"/>
          </a:p>
        </p:txBody>
      </p:sp>
    </p:spTree>
    <p:extLst>
      <p:ext uri="{BB962C8B-B14F-4D97-AF65-F5344CB8AC3E}">
        <p14:creationId xmlns:p14="http://schemas.microsoft.com/office/powerpoint/2010/main" val="981382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Functional interface</a:t>
            </a:r>
            <a:endParaRPr lang="uk-UA" b="1"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Grp="1" noChangeArrowheads="1"/>
          </p:cNvSpPr>
          <p:nvPr>
            <p:ph idx="1"/>
          </p:nvPr>
        </p:nvSpPr>
        <p:spPr bwMode="auto">
          <a:xfrm>
            <a:off x="838200" y="1800694"/>
            <a:ext cx="7058343"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ru-RU" altLang="ru-RU"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FunctionalInterface</a:t>
            </a:r>
            <a:br>
              <a:rPr kumimoji="0" lang="ru-RU" altLang="ru-RU"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ru-RU" altLang="ru-RU"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Speakable</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say</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static</a:t>
            </a:r>
            <a:r>
              <a:rPr kumimoji="0" lang="ru-RU" altLang="ru-RU"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someStatic</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default</a:t>
            </a:r>
            <a:r>
              <a:rPr kumimoji="0" lang="ru-RU" altLang="ru-RU"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someDefault</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dirty="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kumimoji="0" lang="en-US"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ru-RU" b="1" dirty="0">
                <a:solidFill>
                  <a:srgbClr val="000080"/>
                </a:solidFill>
                <a:latin typeface="Courier New" panose="02070309020205020404" pitchFamily="49" charset="0"/>
                <a:cs typeface="Courier New" panose="02070309020205020404" pitchFamily="49" charset="0"/>
              </a:rPr>
              <a:t>private void</a:t>
            </a:r>
            <a:r>
              <a:rPr lang="ru-RU" altLang="ru-RU" b="1" dirty="0">
                <a:solidFill>
                  <a:srgbClr val="000080"/>
                </a:solidFill>
                <a:latin typeface="Courier New" panose="02070309020205020404" pitchFamily="49" charset="0"/>
                <a:cs typeface="Courier New" panose="02070309020205020404" pitchFamily="49" charset="0"/>
              </a:rPr>
              <a:t> </a:t>
            </a:r>
            <a:r>
              <a:rPr lang="en-US" altLang="ru-RU" dirty="0" err="1">
                <a:solidFill>
                  <a:srgbClr val="000000"/>
                </a:solidFill>
                <a:latin typeface="Courier New" panose="02070309020205020404" pitchFamily="49" charset="0"/>
                <a:cs typeface="Courier New" panose="02070309020205020404" pitchFamily="49" charset="0"/>
              </a:rPr>
              <a:t>doSomething</a:t>
            </a:r>
            <a:r>
              <a:rPr lang="ru-RU" altLang="ru-RU" dirty="0">
                <a:solidFill>
                  <a:srgbClr val="000000"/>
                </a:solidFill>
                <a:latin typeface="Courier New" panose="02070309020205020404" pitchFamily="49" charset="0"/>
                <a:cs typeface="Courier New" panose="02070309020205020404" pitchFamily="49" charset="0"/>
              </a:rPr>
              <a:t>()</a:t>
            </a:r>
            <a:r>
              <a:rPr lang="en-US" altLang="ru-RU" dirty="0">
                <a:solidFill>
                  <a:srgbClr val="000000"/>
                </a:solidFill>
                <a:latin typeface="Courier New" panose="02070309020205020404" pitchFamily="49" charset="0"/>
                <a:cs typeface="Courier New" panose="02070309020205020404" pitchFamily="49" charset="0"/>
              </a:rPr>
              <a:t>{}</a:t>
            </a:r>
            <a:b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sz="5400" b="0" i="0" u="none" strike="noStrike" cap="none" normalizeH="0" baseline="0" dirty="0">
              <a:ln>
                <a:noFill/>
              </a:ln>
              <a:solidFill>
                <a:schemeClr val="tx1"/>
              </a:solidFill>
              <a:effectLst/>
              <a:latin typeface="Arial" panose="020B0604020202020204" pitchFamily="34" charset="0"/>
            </a:endParaRPr>
          </a:p>
        </p:txBody>
      </p:sp>
      <p:pic>
        <p:nvPicPr>
          <p:cNvPr id="6" name="Рисунок 5">
            <a:extLst>
              <a:ext uri="{FF2B5EF4-FFF2-40B4-BE49-F238E27FC236}">
                <a16:creationId xmlns:a16="http://schemas.microsoft.com/office/drawing/2014/main" id="{B616BFBD-D326-48E6-9A4C-3A10512B76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8995EBF8-8234-4C91-BB67-6BA883D849C3}"/>
              </a:ext>
            </a:extLst>
          </p:cNvPr>
          <p:cNvSpPr>
            <a:spLocks noGrp="1"/>
          </p:cNvSpPr>
          <p:nvPr>
            <p:ph type="sldNum" sz="quarter" idx="12"/>
          </p:nvPr>
        </p:nvSpPr>
        <p:spPr/>
        <p:txBody>
          <a:bodyPr/>
          <a:lstStyle/>
          <a:p>
            <a:fld id="{1953C272-8C72-41F6-9C12-11750B48D95E}" type="slidenum">
              <a:rPr lang="ru-RU" smtClean="0"/>
              <a:t>14</a:t>
            </a:fld>
            <a:endParaRPr lang="ru-RU"/>
          </a:p>
        </p:txBody>
      </p:sp>
    </p:spTree>
    <p:extLst>
      <p:ext uri="{BB962C8B-B14F-4D97-AF65-F5344CB8AC3E}">
        <p14:creationId xmlns:p14="http://schemas.microsoft.com/office/powerpoint/2010/main" val="41109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Nested Classes</a:t>
            </a:r>
            <a:endParaRPr lang="ru-RU" b="1" dirty="0"/>
          </a:p>
        </p:txBody>
      </p:sp>
      <p:sp>
        <p:nvSpPr>
          <p:cNvPr id="3" name="Объект 2"/>
          <p:cNvSpPr>
            <a:spLocks noGrp="1"/>
          </p:cNvSpPr>
          <p:nvPr>
            <p:ph idx="1"/>
          </p:nvPr>
        </p:nvSpPr>
        <p:spPr>
          <a:xfrm>
            <a:off x="838200" y="1838325"/>
            <a:ext cx="10515600" cy="4351338"/>
          </a:xfrm>
        </p:spPr>
        <p:txBody>
          <a:bodyPr>
            <a:normAutofit fontScale="77500" lnSpcReduction="20000"/>
          </a:bodyPr>
          <a:lstStyle/>
          <a:p>
            <a:pPr marL="0" indent="0">
              <a:lnSpc>
                <a:spcPct val="150000"/>
              </a:lnSpc>
              <a:buNone/>
            </a:pPr>
            <a:r>
              <a:rPr lang="en-US" dirty="0"/>
              <a:t>Types of nested classes: </a:t>
            </a:r>
          </a:p>
          <a:p>
            <a:pPr>
              <a:lnSpc>
                <a:spcPct val="150000"/>
              </a:lnSpc>
            </a:pPr>
            <a:r>
              <a:rPr lang="en-US" dirty="0"/>
              <a:t>A member inner class is a class defined at the same level as instance variables. It is not static. Often, this is just referred to as an inner class without explicitly saying the type.</a:t>
            </a:r>
          </a:p>
          <a:p>
            <a:pPr>
              <a:lnSpc>
                <a:spcPct val="150000"/>
              </a:lnSpc>
            </a:pPr>
            <a:r>
              <a:rPr lang="en-US" dirty="0"/>
              <a:t>A local inner class is defined within a method.</a:t>
            </a:r>
          </a:p>
          <a:p>
            <a:pPr>
              <a:lnSpc>
                <a:spcPct val="150000"/>
              </a:lnSpc>
            </a:pPr>
            <a:r>
              <a:rPr lang="en-US" dirty="0"/>
              <a:t>An anonymous inner class is a special case of a local inner class that does not have a name. </a:t>
            </a:r>
          </a:p>
          <a:p>
            <a:pPr>
              <a:lnSpc>
                <a:spcPct val="150000"/>
              </a:lnSpc>
            </a:pPr>
            <a:r>
              <a:rPr lang="en-US" dirty="0"/>
              <a:t>A static nested class is a static class that is defined at the same level as static variables.</a:t>
            </a:r>
            <a:endParaRPr lang="ru-RU" dirty="0"/>
          </a:p>
        </p:txBody>
      </p:sp>
      <p:pic>
        <p:nvPicPr>
          <p:cNvPr id="4" name="Рисунок 3">
            <a:extLst>
              <a:ext uri="{FF2B5EF4-FFF2-40B4-BE49-F238E27FC236}">
                <a16:creationId xmlns:a16="http://schemas.microsoft.com/office/drawing/2014/main" id="{F29143BC-5E2C-414A-BE93-B8BA341F50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5BE19EE1-434C-4999-AA6A-EF8D5BC537ED}"/>
              </a:ext>
            </a:extLst>
          </p:cNvPr>
          <p:cNvSpPr>
            <a:spLocks noGrp="1"/>
          </p:cNvSpPr>
          <p:nvPr>
            <p:ph type="sldNum" sz="quarter" idx="12"/>
          </p:nvPr>
        </p:nvSpPr>
        <p:spPr/>
        <p:txBody>
          <a:bodyPr/>
          <a:lstStyle/>
          <a:p>
            <a:fld id="{1953C272-8C72-41F6-9C12-11750B48D95E}" type="slidenum">
              <a:rPr lang="ru-RU" smtClean="0"/>
              <a:t>15</a:t>
            </a:fld>
            <a:endParaRPr lang="ru-RU"/>
          </a:p>
        </p:txBody>
      </p:sp>
    </p:spTree>
    <p:extLst>
      <p:ext uri="{BB962C8B-B14F-4D97-AF65-F5344CB8AC3E}">
        <p14:creationId xmlns:p14="http://schemas.microsoft.com/office/powerpoint/2010/main" val="413227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Nested Classes</a:t>
            </a:r>
            <a:endParaRPr lang="ru-RU" b="1" dirty="0"/>
          </a:p>
        </p:txBody>
      </p:sp>
      <p:sp>
        <p:nvSpPr>
          <p:cNvPr id="3" name="Объект 2"/>
          <p:cNvSpPr>
            <a:spLocks noGrp="1"/>
          </p:cNvSpPr>
          <p:nvPr>
            <p:ph idx="1"/>
          </p:nvPr>
        </p:nvSpPr>
        <p:spPr/>
        <p:txBody>
          <a:bodyPr>
            <a:normAutofit/>
          </a:bodyPr>
          <a:lstStyle/>
          <a:p>
            <a:pPr>
              <a:lnSpc>
                <a:spcPct val="150000"/>
              </a:lnSpc>
            </a:pPr>
            <a:r>
              <a:rPr lang="en-US" sz="3200" dirty="0"/>
              <a:t>encapsulate helper classes by restricting them to the containing class</a:t>
            </a:r>
          </a:p>
          <a:p>
            <a:pPr>
              <a:lnSpc>
                <a:spcPct val="150000"/>
              </a:lnSpc>
            </a:pPr>
            <a:r>
              <a:rPr lang="en-US" sz="3200" dirty="0"/>
              <a:t>make it easy to create a class that will be used in only one place</a:t>
            </a:r>
          </a:p>
          <a:p>
            <a:pPr>
              <a:lnSpc>
                <a:spcPct val="150000"/>
              </a:lnSpc>
            </a:pPr>
            <a:r>
              <a:rPr lang="en-US" sz="3200" dirty="0"/>
              <a:t>can make the code easier to read.</a:t>
            </a:r>
            <a:endParaRPr lang="ru-RU" sz="3200" dirty="0"/>
          </a:p>
        </p:txBody>
      </p:sp>
      <p:pic>
        <p:nvPicPr>
          <p:cNvPr id="4" name="Рисунок 3">
            <a:extLst>
              <a:ext uri="{FF2B5EF4-FFF2-40B4-BE49-F238E27FC236}">
                <a16:creationId xmlns:a16="http://schemas.microsoft.com/office/drawing/2014/main" id="{7845C346-9CEA-4E26-9044-4C691B4AF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9EC1DF44-01FF-491A-B351-05CE674A0AF0}"/>
              </a:ext>
            </a:extLst>
          </p:cNvPr>
          <p:cNvSpPr>
            <a:spLocks noGrp="1"/>
          </p:cNvSpPr>
          <p:nvPr>
            <p:ph type="sldNum" sz="quarter" idx="12"/>
          </p:nvPr>
        </p:nvSpPr>
        <p:spPr/>
        <p:txBody>
          <a:bodyPr/>
          <a:lstStyle/>
          <a:p>
            <a:fld id="{1953C272-8C72-41F6-9C12-11750B48D95E}" type="slidenum">
              <a:rPr lang="ru-RU" smtClean="0"/>
              <a:t>16</a:t>
            </a:fld>
            <a:endParaRPr lang="ru-RU"/>
          </a:p>
        </p:txBody>
      </p:sp>
    </p:spTree>
    <p:extLst>
      <p:ext uri="{BB962C8B-B14F-4D97-AF65-F5344CB8AC3E}">
        <p14:creationId xmlns:p14="http://schemas.microsoft.com/office/powerpoint/2010/main" val="34759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Member Inner Classes</a:t>
            </a:r>
            <a:endParaRPr lang="ru-RU" b="1" dirty="0"/>
          </a:p>
        </p:txBody>
      </p:sp>
      <p:sp>
        <p:nvSpPr>
          <p:cNvPr id="4" name="Rectangle 1"/>
          <p:cNvSpPr>
            <a:spLocks noGrp="1" noChangeArrowheads="1"/>
          </p:cNvSpPr>
          <p:nvPr>
            <p:ph idx="1"/>
          </p:nvPr>
        </p:nvSpPr>
        <p:spPr bwMode="auto">
          <a:xfrm>
            <a:off x="5835773" y="2332922"/>
            <a:ext cx="6356227"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ru-RU" altLang="ru-RU" sz="1600" b="1" dirty="0" err="1">
                <a:solidFill>
                  <a:srgbClr val="000080"/>
                </a:solidFill>
                <a:latin typeface="Courier New" panose="02070309020205020404" pitchFamily="49" charset="0"/>
                <a:cs typeface="Courier New" panose="02070309020205020404" pitchFamily="49" charset="0"/>
              </a:rPr>
              <a:t>class</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a:solidFill>
                  <a:srgbClr val="000000"/>
                </a:solidFill>
                <a:latin typeface="Courier New" panose="02070309020205020404" pitchFamily="49" charset="0"/>
                <a:cs typeface="Courier New" panose="02070309020205020404" pitchFamily="49" charset="0"/>
              </a:rPr>
              <a:t>A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private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int</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a:solidFill>
                  <a:srgbClr val="660E7A"/>
                </a:solidFill>
                <a:latin typeface="Courier New" panose="02070309020205020404" pitchFamily="49" charset="0"/>
                <a:cs typeface="Courier New" panose="02070309020205020404" pitchFamily="49" charset="0"/>
              </a:rPr>
              <a:t>x </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a:solidFill>
                  <a:srgbClr val="0000FF"/>
                </a:solidFill>
                <a:latin typeface="Courier New" panose="02070309020205020404" pitchFamily="49" charset="0"/>
                <a:cs typeface="Courier New" panose="02070309020205020404" pitchFamily="49" charset="0"/>
              </a:rPr>
              <a:t>1</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class</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a:solidFill>
                  <a:srgbClr val="000000"/>
                </a:solidFill>
                <a:latin typeface="Courier New" panose="02070309020205020404" pitchFamily="49" charset="0"/>
                <a:cs typeface="Courier New" panose="02070309020205020404" pitchFamily="49" charset="0"/>
              </a:rPr>
              <a:t>B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private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int</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a:solidFill>
                  <a:srgbClr val="660E7A"/>
                </a:solidFill>
                <a:latin typeface="Courier New" panose="02070309020205020404" pitchFamily="49" charset="0"/>
                <a:cs typeface="Courier New" panose="02070309020205020404" pitchFamily="49" charset="0"/>
              </a:rPr>
              <a:t>x </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a:solidFill>
                  <a:srgbClr val="0000FF"/>
                </a:solidFill>
                <a:latin typeface="Courier New" panose="02070309020205020404" pitchFamily="49" charset="0"/>
                <a:cs typeface="Courier New" panose="02070309020205020404" pitchFamily="49" charset="0"/>
              </a:rPr>
              <a:t>2</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class</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a:solidFill>
                  <a:srgbClr val="000000"/>
                </a:solidFill>
                <a:latin typeface="Courier New" panose="02070309020205020404" pitchFamily="49" charset="0"/>
                <a:cs typeface="Courier New" panose="02070309020205020404" pitchFamily="49" charset="0"/>
              </a:rPr>
              <a:t>C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private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int</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a:solidFill>
                  <a:srgbClr val="660E7A"/>
                </a:solidFill>
                <a:latin typeface="Courier New" panose="02070309020205020404" pitchFamily="49" charset="0"/>
                <a:cs typeface="Courier New" panose="02070309020205020404" pitchFamily="49" charset="0"/>
              </a:rPr>
              <a:t>x </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a:solidFill>
                  <a:srgbClr val="0000FF"/>
                </a:solidFill>
                <a:latin typeface="Courier New" panose="02070309020205020404" pitchFamily="49" charset="0"/>
                <a:cs typeface="Courier New" panose="02070309020205020404" pitchFamily="49" charset="0"/>
              </a:rPr>
              <a:t>3</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public</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void</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printAll</a:t>
            </a: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System.</a:t>
            </a:r>
            <a:r>
              <a:rPr lang="ru-RU" altLang="ru-RU" sz="1600" b="1" i="1" dirty="0" err="1">
                <a:solidFill>
                  <a:srgbClr val="660E7A"/>
                </a:solidFill>
                <a:latin typeface="Courier New" panose="02070309020205020404" pitchFamily="49" charset="0"/>
                <a:cs typeface="Courier New" panose="02070309020205020404" pitchFamily="49" charset="0"/>
              </a:rPr>
              <a:t>out</a:t>
            </a:r>
            <a:r>
              <a:rPr lang="ru-RU" altLang="ru-RU" sz="1600" dirty="0" err="1">
                <a:solidFill>
                  <a:srgbClr val="000000"/>
                </a:solidFill>
                <a:latin typeface="Courier New" panose="02070309020205020404" pitchFamily="49" charset="0"/>
                <a:cs typeface="Courier New" panose="02070309020205020404" pitchFamily="49" charset="0"/>
              </a:rPr>
              <a:t>.println</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b="1" dirty="0">
                <a:solidFill>
                  <a:srgbClr val="660E7A"/>
                </a:solidFill>
                <a:latin typeface="Courier New" panose="02070309020205020404" pitchFamily="49" charset="0"/>
                <a:cs typeface="Courier New" panose="02070309020205020404" pitchFamily="49" charset="0"/>
              </a:rPr>
              <a:t>x</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3</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System.</a:t>
            </a:r>
            <a:r>
              <a:rPr lang="ru-RU" altLang="ru-RU" sz="1600" b="1" i="1" dirty="0" err="1">
                <a:solidFill>
                  <a:srgbClr val="660E7A"/>
                </a:solidFill>
                <a:latin typeface="Courier New" panose="02070309020205020404" pitchFamily="49" charset="0"/>
                <a:cs typeface="Courier New" panose="02070309020205020404" pitchFamily="49" charset="0"/>
              </a:rPr>
              <a:t>out</a:t>
            </a:r>
            <a:r>
              <a:rPr lang="ru-RU" altLang="ru-RU" sz="1600" dirty="0" err="1">
                <a:solidFill>
                  <a:srgbClr val="000000"/>
                </a:solidFill>
                <a:latin typeface="Courier New" panose="02070309020205020404" pitchFamily="49" charset="0"/>
                <a:cs typeface="Courier New" panose="02070309020205020404" pitchFamily="49" charset="0"/>
              </a:rPr>
              <a:t>.println</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b="1" dirty="0" err="1">
                <a:solidFill>
                  <a:srgbClr val="000080"/>
                </a:solidFill>
                <a:latin typeface="Courier New" panose="02070309020205020404" pitchFamily="49" charset="0"/>
                <a:cs typeface="Courier New" panose="02070309020205020404" pitchFamily="49" charset="0"/>
              </a:rPr>
              <a:t>this</a:t>
            </a:r>
            <a:r>
              <a:rPr lang="ru-RU" altLang="ru-RU" sz="1600" dirty="0" err="1">
                <a:solidFill>
                  <a:srgbClr val="000000"/>
                </a:solidFill>
                <a:latin typeface="Courier New" panose="02070309020205020404" pitchFamily="49" charset="0"/>
                <a:cs typeface="Courier New" panose="02070309020205020404" pitchFamily="49" charset="0"/>
              </a:rPr>
              <a:t>.</a:t>
            </a:r>
            <a:r>
              <a:rPr lang="ru-RU" altLang="ru-RU" sz="1600" b="1" dirty="0" err="1">
                <a:solidFill>
                  <a:srgbClr val="660E7A"/>
                </a:solidFill>
                <a:latin typeface="Courier New" panose="02070309020205020404" pitchFamily="49" charset="0"/>
                <a:cs typeface="Courier New" panose="02070309020205020404" pitchFamily="49" charset="0"/>
              </a:rPr>
              <a:t>x</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3</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System.</a:t>
            </a:r>
            <a:r>
              <a:rPr lang="ru-RU" altLang="ru-RU" sz="1600" b="1" i="1" dirty="0" err="1">
                <a:solidFill>
                  <a:srgbClr val="660E7A"/>
                </a:solidFill>
                <a:latin typeface="Courier New" panose="02070309020205020404" pitchFamily="49" charset="0"/>
                <a:cs typeface="Courier New" panose="02070309020205020404" pitchFamily="49" charset="0"/>
              </a:rPr>
              <a:t>out</a:t>
            </a:r>
            <a:r>
              <a:rPr lang="ru-RU" altLang="ru-RU" sz="1600" dirty="0" err="1">
                <a:solidFill>
                  <a:srgbClr val="000000"/>
                </a:solidFill>
                <a:latin typeface="Courier New" panose="02070309020205020404" pitchFamily="49" charset="0"/>
                <a:cs typeface="Courier New" panose="02070309020205020404" pitchFamily="49" charset="0"/>
              </a:rPr>
              <a:t>.println</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B.</a:t>
            </a:r>
            <a:r>
              <a:rPr lang="ru-RU" altLang="ru-RU" sz="1600" b="1" dirty="0" err="1">
                <a:solidFill>
                  <a:srgbClr val="000080"/>
                </a:solidFill>
                <a:latin typeface="Courier New" panose="02070309020205020404" pitchFamily="49" charset="0"/>
                <a:cs typeface="Courier New" panose="02070309020205020404" pitchFamily="49" charset="0"/>
              </a:rPr>
              <a:t>this</a:t>
            </a:r>
            <a:r>
              <a:rPr lang="ru-RU" altLang="ru-RU" sz="1600" dirty="0" err="1">
                <a:solidFill>
                  <a:srgbClr val="000000"/>
                </a:solidFill>
                <a:latin typeface="Courier New" panose="02070309020205020404" pitchFamily="49" charset="0"/>
                <a:cs typeface="Courier New" panose="02070309020205020404" pitchFamily="49" charset="0"/>
              </a:rPr>
              <a:t>.</a:t>
            </a:r>
            <a:r>
              <a:rPr lang="ru-RU" altLang="ru-RU" sz="1600" b="1" dirty="0" err="1">
                <a:solidFill>
                  <a:srgbClr val="660E7A"/>
                </a:solidFill>
                <a:latin typeface="Courier New" panose="02070309020205020404" pitchFamily="49" charset="0"/>
                <a:cs typeface="Courier New" panose="02070309020205020404" pitchFamily="49" charset="0"/>
              </a:rPr>
              <a:t>x</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2</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System.</a:t>
            </a:r>
            <a:r>
              <a:rPr lang="ru-RU" altLang="ru-RU" sz="1600" b="1" i="1" dirty="0" err="1">
                <a:solidFill>
                  <a:srgbClr val="660E7A"/>
                </a:solidFill>
                <a:latin typeface="Courier New" panose="02070309020205020404" pitchFamily="49" charset="0"/>
                <a:cs typeface="Courier New" panose="02070309020205020404" pitchFamily="49" charset="0"/>
              </a:rPr>
              <a:t>out</a:t>
            </a:r>
            <a:r>
              <a:rPr lang="ru-RU" altLang="ru-RU" sz="1600" dirty="0" err="1">
                <a:solidFill>
                  <a:srgbClr val="000000"/>
                </a:solidFill>
                <a:latin typeface="Courier New" panose="02070309020205020404" pitchFamily="49" charset="0"/>
                <a:cs typeface="Courier New" panose="02070309020205020404" pitchFamily="49" charset="0"/>
              </a:rPr>
              <a:t>.println</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A.</a:t>
            </a:r>
            <a:r>
              <a:rPr lang="ru-RU" altLang="ru-RU" sz="1600" b="1" dirty="0" err="1">
                <a:solidFill>
                  <a:srgbClr val="000080"/>
                </a:solidFill>
                <a:latin typeface="Courier New" panose="02070309020205020404" pitchFamily="49" charset="0"/>
                <a:cs typeface="Courier New" panose="02070309020205020404" pitchFamily="49" charset="0"/>
              </a:rPr>
              <a:t>this</a:t>
            </a:r>
            <a:r>
              <a:rPr lang="ru-RU" altLang="ru-RU" sz="1600" dirty="0" err="1">
                <a:solidFill>
                  <a:srgbClr val="000000"/>
                </a:solidFill>
                <a:latin typeface="Courier New" panose="02070309020205020404" pitchFamily="49" charset="0"/>
                <a:cs typeface="Courier New" panose="02070309020205020404" pitchFamily="49" charset="0"/>
              </a:rPr>
              <a:t>.</a:t>
            </a:r>
            <a:r>
              <a:rPr lang="ru-RU" altLang="ru-RU" sz="1600" b="1" dirty="0" err="1">
                <a:solidFill>
                  <a:srgbClr val="660E7A"/>
                </a:solidFill>
                <a:latin typeface="Courier New" panose="02070309020205020404" pitchFamily="49" charset="0"/>
                <a:cs typeface="Courier New" panose="02070309020205020404" pitchFamily="49" charset="0"/>
              </a:rPr>
              <a:t>x</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1</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a:t>
            </a:r>
            <a:endParaRPr lang="ru-RU" altLang="ru-RU" sz="3600" dirty="0">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5"/>
          <p:cNvSpPr/>
          <p:nvPr/>
        </p:nvSpPr>
        <p:spPr>
          <a:xfrm>
            <a:off x="838200" y="1690688"/>
            <a:ext cx="6096000" cy="1754326"/>
          </a:xfrm>
          <a:prstGeom prst="rect">
            <a:avLst/>
          </a:prstGeom>
        </p:spPr>
        <p:txBody>
          <a:bodyPr>
            <a:spAutoFit/>
          </a:bodyPr>
          <a:lstStyle/>
          <a:p>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public</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static</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void</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main</a:t>
            </a:r>
            <a:r>
              <a:rPr lang="ru-RU" altLang="ru-RU" dirty="0">
                <a:solidFill>
                  <a:srgbClr val="000000"/>
                </a:solidFill>
                <a:latin typeface="Courier New" panose="02070309020205020404" pitchFamily="49" charset="0"/>
                <a:cs typeface="Courier New" panose="02070309020205020404" pitchFamily="49" charset="0"/>
              </a:rPr>
              <a:t>(</a:t>
            </a:r>
            <a:r>
              <a:rPr lang="ru-RU" altLang="ru-RU" dirty="0" err="1">
                <a:solidFill>
                  <a:srgbClr val="000000"/>
                </a:solidFill>
                <a:latin typeface="Courier New" panose="02070309020205020404" pitchFamily="49" charset="0"/>
                <a:cs typeface="Courier New" panose="02070309020205020404" pitchFamily="49" charset="0"/>
              </a:rPr>
              <a:t>String</a:t>
            </a: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args</a:t>
            </a: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 </a:t>
            </a:r>
            <a:r>
              <a:rPr lang="ru-RU" altLang="ru-RU" dirty="0" err="1">
                <a:solidFill>
                  <a:srgbClr val="000000"/>
                </a:solidFill>
                <a:latin typeface="Courier New" panose="02070309020205020404" pitchFamily="49" charset="0"/>
                <a:cs typeface="Courier New" panose="02070309020205020404" pitchFamily="49" charset="0"/>
              </a:rPr>
              <a:t>a</a:t>
            </a:r>
            <a:r>
              <a:rPr lang="ru-RU" altLang="ru-RU" dirty="0">
                <a:solidFill>
                  <a:srgbClr val="000000"/>
                </a:solidFill>
                <a:latin typeface="Courier New" panose="02070309020205020404" pitchFamily="49" charset="0"/>
                <a:cs typeface="Courier New" panose="02070309020205020404" pitchFamily="49" charset="0"/>
              </a:rPr>
              <a:t> = </a:t>
            </a:r>
            <a:r>
              <a:rPr lang="ru-RU" altLang="ru-RU" b="1" dirty="0" err="1">
                <a:solidFill>
                  <a:srgbClr val="000080"/>
                </a:solidFill>
                <a:latin typeface="Courier New" panose="02070309020205020404" pitchFamily="49" charset="0"/>
                <a:cs typeface="Courier New" panose="02070309020205020404" pitchFamily="49" charset="0"/>
              </a:rPr>
              <a:t>new</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a:solidFill>
                  <a:srgbClr val="000000"/>
                </a:solidFill>
                <a:latin typeface="Courier New" panose="02070309020205020404" pitchFamily="49" charset="0"/>
                <a:cs typeface="Courier New" panose="02070309020205020404" pitchFamily="49" charset="0"/>
              </a:rPr>
              <a:t>A();</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A.B b = </a:t>
            </a:r>
            <a:r>
              <a:rPr lang="ru-RU" altLang="ru-RU" dirty="0" err="1">
                <a:solidFill>
                  <a:srgbClr val="000000"/>
                </a:solidFill>
                <a:latin typeface="Courier New" panose="02070309020205020404" pitchFamily="49" charset="0"/>
                <a:cs typeface="Courier New" panose="02070309020205020404" pitchFamily="49" charset="0"/>
              </a:rPr>
              <a:t>a.</a:t>
            </a:r>
            <a:r>
              <a:rPr lang="ru-RU" altLang="ru-RU" b="1" dirty="0" err="1">
                <a:solidFill>
                  <a:srgbClr val="000080"/>
                </a:solidFill>
                <a:latin typeface="Courier New" panose="02070309020205020404" pitchFamily="49" charset="0"/>
                <a:cs typeface="Courier New" panose="02070309020205020404" pitchFamily="49" charset="0"/>
              </a:rPr>
              <a:t>new</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a:solidFill>
                  <a:srgbClr val="000000"/>
                </a:solidFill>
                <a:latin typeface="Courier New" panose="02070309020205020404" pitchFamily="49" charset="0"/>
                <a:cs typeface="Courier New" panose="02070309020205020404" pitchFamily="49" charset="0"/>
              </a:rPr>
              <a:t>B();</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A.B.C c = </a:t>
            </a:r>
            <a:r>
              <a:rPr lang="ru-RU" altLang="ru-RU" dirty="0" err="1">
                <a:solidFill>
                  <a:srgbClr val="000000"/>
                </a:solidFill>
                <a:latin typeface="Courier New" panose="02070309020205020404" pitchFamily="49" charset="0"/>
                <a:cs typeface="Courier New" panose="02070309020205020404" pitchFamily="49" charset="0"/>
              </a:rPr>
              <a:t>b.</a:t>
            </a:r>
            <a:r>
              <a:rPr lang="ru-RU" altLang="ru-RU" b="1" dirty="0" err="1">
                <a:solidFill>
                  <a:srgbClr val="000080"/>
                </a:solidFill>
                <a:latin typeface="Courier New" panose="02070309020205020404" pitchFamily="49" charset="0"/>
                <a:cs typeface="Courier New" panose="02070309020205020404" pitchFamily="49" charset="0"/>
              </a:rPr>
              <a:t>new</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a:solidFill>
                  <a:srgbClr val="000000"/>
                </a:solidFill>
                <a:latin typeface="Courier New" panose="02070309020205020404" pitchFamily="49" charset="0"/>
                <a:cs typeface="Courier New" panose="02070309020205020404" pitchFamily="49" charset="0"/>
              </a:rPr>
              <a:t>C();</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c.printAll</a:t>
            </a: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r>
              <a:rPr lang="en-US" altLang="ru-RU" dirty="0">
                <a:solidFill>
                  <a:srgbClr val="000000"/>
                </a:solidFill>
                <a:latin typeface="Courier New" panose="02070309020205020404" pitchFamily="49" charset="0"/>
                <a:cs typeface="Courier New" panose="02070309020205020404" pitchFamily="49" charset="0"/>
              </a:rPr>
              <a:t> </a:t>
            </a:r>
            <a:r>
              <a:rPr lang="ru-RU" altLang="ru-RU" dirty="0">
                <a:solidFill>
                  <a:srgbClr val="000000"/>
                </a:solidFill>
                <a:latin typeface="Courier New" panose="02070309020205020404" pitchFamily="49" charset="0"/>
                <a:cs typeface="Courier New" panose="02070309020205020404" pitchFamily="49" charset="0"/>
              </a:rPr>
              <a:t>}</a:t>
            </a:r>
            <a:endParaRPr lang="ru-RU" dirty="0"/>
          </a:p>
        </p:txBody>
      </p:sp>
      <p:cxnSp>
        <p:nvCxnSpPr>
          <p:cNvPr id="7" name="Прямая соединительная линия 6"/>
          <p:cNvCxnSpPr/>
          <p:nvPr/>
        </p:nvCxnSpPr>
        <p:spPr>
          <a:xfrm flipV="1">
            <a:off x="838200" y="1854200"/>
            <a:ext cx="5994400" cy="394970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Рисунок 7">
            <a:extLst>
              <a:ext uri="{FF2B5EF4-FFF2-40B4-BE49-F238E27FC236}">
                <a16:creationId xmlns:a16="http://schemas.microsoft.com/office/drawing/2014/main" id="{F20FEBF8-5769-4545-BCE0-F653C1B7FB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B2D08834-EA8C-41E2-A94E-E33B4C24516E}"/>
              </a:ext>
            </a:extLst>
          </p:cNvPr>
          <p:cNvSpPr>
            <a:spLocks noGrp="1"/>
          </p:cNvSpPr>
          <p:nvPr>
            <p:ph type="sldNum" sz="quarter" idx="12"/>
          </p:nvPr>
        </p:nvSpPr>
        <p:spPr/>
        <p:txBody>
          <a:bodyPr/>
          <a:lstStyle/>
          <a:p>
            <a:fld id="{1953C272-8C72-41F6-9C12-11750B48D95E}" type="slidenum">
              <a:rPr lang="ru-RU" smtClean="0"/>
              <a:t>17</a:t>
            </a:fld>
            <a:endParaRPr lang="ru-RU"/>
          </a:p>
        </p:txBody>
      </p:sp>
    </p:spTree>
    <p:extLst>
      <p:ext uri="{BB962C8B-B14F-4D97-AF65-F5344CB8AC3E}">
        <p14:creationId xmlns:p14="http://schemas.microsoft.com/office/powerpoint/2010/main" val="87738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27025"/>
            <a:ext cx="10515600" cy="1325563"/>
          </a:xfrm>
        </p:spPr>
        <p:txBody>
          <a:bodyPr/>
          <a:lstStyle/>
          <a:p>
            <a:r>
              <a:rPr lang="en-US" b="1" dirty="0"/>
              <a:t>Local Inner Classes</a:t>
            </a:r>
            <a:endParaRPr lang="ru-RU" b="1" dirty="0"/>
          </a:p>
        </p:txBody>
      </p:sp>
      <p:sp>
        <p:nvSpPr>
          <p:cNvPr id="4" name="Rectangle 1"/>
          <p:cNvSpPr>
            <a:spLocks noGrp="1" noChangeArrowheads="1"/>
          </p:cNvSpPr>
          <p:nvPr>
            <p:ph idx="1"/>
          </p:nvPr>
        </p:nvSpPr>
        <p:spPr bwMode="auto">
          <a:xfrm>
            <a:off x="4976563" y="2887682"/>
            <a:ext cx="7215437"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Outer</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length</a:t>
            </a:r>
            <a:r>
              <a:rPr kumimoji="0" lang="ru-RU" altLang="ru-RU" sz="18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calculate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final</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width</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20</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Inner</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multiply</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length</a:t>
            </a:r>
            <a:r>
              <a:rPr kumimoji="0" lang="ru-RU" altLang="ru-RU" sz="18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width</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Inner</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inner</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Inner</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inner.multiply</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sp>
        <p:nvSpPr>
          <p:cNvPr id="5" name="Прямоугольник 4"/>
          <p:cNvSpPr/>
          <p:nvPr/>
        </p:nvSpPr>
        <p:spPr>
          <a:xfrm>
            <a:off x="838200" y="1652588"/>
            <a:ext cx="6096000" cy="1200329"/>
          </a:xfrm>
          <a:prstGeom prst="rect">
            <a:avLst/>
          </a:prstGeom>
        </p:spPr>
        <p:txBody>
          <a:bodyPr>
            <a:spAutoFit/>
          </a:bodyPr>
          <a:lstStyle/>
          <a:p>
            <a:r>
              <a:rPr lang="ru-RU" altLang="ru-RU" b="1" dirty="0" err="1">
                <a:solidFill>
                  <a:srgbClr val="000080"/>
                </a:solidFill>
                <a:latin typeface="Courier New" panose="02070309020205020404" pitchFamily="49" charset="0"/>
                <a:cs typeface="Courier New" panose="02070309020205020404" pitchFamily="49" charset="0"/>
              </a:rPr>
              <a:t>public</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static</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void</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main</a:t>
            </a:r>
            <a:r>
              <a:rPr lang="ru-RU" altLang="ru-RU" dirty="0">
                <a:solidFill>
                  <a:srgbClr val="000000"/>
                </a:solidFill>
                <a:latin typeface="Courier New" panose="02070309020205020404" pitchFamily="49" charset="0"/>
                <a:cs typeface="Courier New" panose="02070309020205020404" pitchFamily="49" charset="0"/>
              </a:rPr>
              <a:t>(</a:t>
            </a:r>
            <a:r>
              <a:rPr lang="ru-RU" altLang="ru-RU" dirty="0" err="1">
                <a:solidFill>
                  <a:srgbClr val="000000"/>
                </a:solidFill>
                <a:latin typeface="Courier New" panose="02070309020205020404" pitchFamily="49" charset="0"/>
                <a:cs typeface="Courier New" panose="02070309020205020404" pitchFamily="49" charset="0"/>
              </a:rPr>
              <a:t>String</a:t>
            </a: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args</a:t>
            </a: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Outer</a:t>
            </a: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outer</a:t>
            </a:r>
            <a:r>
              <a:rPr lang="ru-RU" altLang="ru-RU" dirty="0">
                <a:solidFill>
                  <a:srgbClr val="000000"/>
                </a:solidFill>
                <a:latin typeface="Courier New" panose="02070309020205020404" pitchFamily="49" charset="0"/>
                <a:cs typeface="Courier New" panose="02070309020205020404" pitchFamily="49" charset="0"/>
              </a:rPr>
              <a:t> = </a:t>
            </a:r>
            <a:r>
              <a:rPr lang="ru-RU" altLang="ru-RU" b="1" dirty="0" err="1">
                <a:solidFill>
                  <a:srgbClr val="000080"/>
                </a:solidFill>
                <a:latin typeface="Courier New" panose="02070309020205020404" pitchFamily="49" charset="0"/>
                <a:cs typeface="Courier New" panose="02070309020205020404" pitchFamily="49" charset="0"/>
              </a:rPr>
              <a:t>new</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Outer</a:t>
            </a: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outer.calculate</a:t>
            </a: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a:t>
            </a:r>
            <a:endParaRPr lang="ru-RU" dirty="0"/>
          </a:p>
        </p:txBody>
      </p:sp>
      <p:cxnSp>
        <p:nvCxnSpPr>
          <p:cNvPr id="8" name="Прямая соединительная линия 7"/>
          <p:cNvCxnSpPr/>
          <p:nvPr/>
        </p:nvCxnSpPr>
        <p:spPr>
          <a:xfrm flipV="1">
            <a:off x="838200" y="1652588"/>
            <a:ext cx="5981700" cy="3922712"/>
          </a:xfrm>
          <a:prstGeom prst="line">
            <a:avLst/>
          </a:prstGeom>
        </p:spPr>
        <p:style>
          <a:lnRef idx="1">
            <a:schemeClr val="accent1"/>
          </a:lnRef>
          <a:fillRef idx="0">
            <a:schemeClr val="accent1"/>
          </a:fillRef>
          <a:effectRef idx="0">
            <a:schemeClr val="accent1"/>
          </a:effectRef>
          <a:fontRef idx="minor">
            <a:schemeClr val="tx1"/>
          </a:fontRef>
        </p:style>
      </p:cxnSp>
      <p:pic>
        <p:nvPicPr>
          <p:cNvPr id="6" name="Рисунок 5">
            <a:extLst>
              <a:ext uri="{FF2B5EF4-FFF2-40B4-BE49-F238E27FC236}">
                <a16:creationId xmlns:a16="http://schemas.microsoft.com/office/drawing/2014/main" id="{56FBB7EF-93D5-4A1D-8D23-4E26FCBA41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EEFF091A-C7E3-4C29-A27F-8F7DC4A8063E}"/>
              </a:ext>
            </a:extLst>
          </p:cNvPr>
          <p:cNvSpPr>
            <a:spLocks noGrp="1"/>
          </p:cNvSpPr>
          <p:nvPr>
            <p:ph type="sldNum" sz="quarter" idx="12"/>
          </p:nvPr>
        </p:nvSpPr>
        <p:spPr/>
        <p:txBody>
          <a:bodyPr/>
          <a:lstStyle/>
          <a:p>
            <a:fld id="{1953C272-8C72-41F6-9C12-11750B48D95E}" type="slidenum">
              <a:rPr lang="ru-RU" smtClean="0"/>
              <a:t>18</a:t>
            </a:fld>
            <a:endParaRPr lang="ru-RU"/>
          </a:p>
        </p:txBody>
      </p:sp>
    </p:spTree>
    <p:extLst>
      <p:ext uri="{BB962C8B-B14F-4D97-AF65-F5344CB8AC3E}">
        <p14:creationId xmlns:p14="http://schemas.microsoft.com/office/powerpoint/2010/main" val="1133489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Anonymous Inner Classes</a:t>
            </a:r>
            <a:endParaRPr lang="ru-RU" b="1" dirty="0"/>
          </a:p>
        </p:txBody>
      </p:sp>
      <p:sp>
        <p:nvSpPr>
          <p:cNvPr id="5" name="Rectangle 2"/>
          <p:cNvSpPr>
            <a:spLocks noGrp="1" noChangeArrowheads="1"/>
          </p:cNvSpPr>
          <p:nvPr>
            <p:ph idx="1"/>
          </p:nvPr>
        </p:nvSpPr>
        <p:spPr bwMode="auto">
          <a:xfrm>
            <a:off x="838200" y="1690688"/>
            <a:ext cx="10692351"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static</a:t>
            </a:r>
            <a:r>
              <a:rPr kumimoji="0" lang="ru-RU" altLang="ru-RU"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throws</a:t>
            </a:r>
            <a:r>
              <a:rPr kumimoji="0" lang="ru-RU" altLang="ru-RU"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Exception</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JButton</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button</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ru-RU" altLang="ru-RU"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JButton</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red</a:t>
            </a:r>
            <a:r>
              <a:rPr kumimoji="0" lang="ru-RU" altLang="ru-RU"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button.addActionListener</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ru-RU" altLang="ru-RU"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ActionListener</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actionPerformed</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ActionEvent</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b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handle</a:t>
            </a:r>
            <a:r>
              <a:rPr kumimoji="0" lang="ru-RU" altLang="ru-RU" sz="2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ru-RU" altLang="ru-RU" sz="2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button</a:t>
            </a:r>
            <a:r>
              <a:rPr kumimoji="0" lang="ru-RU" altLang="ru-RU" sz="2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click</a:t>
            </a:r>
            <a:br>
              <a:rPr kumimoji="0" lang="ru-RU" altLang="ru-RU" sz="2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2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sz="2400" b="0" i="0" u="none" strike="noStrike" cap="none" normalizeH="0" baseline="0" dirty="0">
              <a:ln>
                <a:noFill/>
              </a:ln>
              <a:solidFill>
                <a:schemeClr val="tx1"/>
              </a:solidFill>
              <a:effectLst/>
              <a:latin typeface="Arial" panose="020B0604020202020204" pitchFamily="34" charset="0"/>
            </a:endParaRPr>
          </a:p>
        </p:txBody>
      </p:sp>
      <p:pic>
        <p:nvPicPr>
          <p:cNvPr id="4" name="Рисунок 3">
            <a:extLst>
              <a:ext uri="{FF2B5EF4-FFF2-40B4-BE49-F238E27FC236}">
                <a16:creationId xmlns:a16="http://schemas.microsoft.com/office/drawing/2014/main" id="{B6D3BED6-343D-47E3-B60B-5581CC739E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577CF7F9-6093-4EE5-874A-C3DE3A232282}"/>
              </a:ext>
            </a:extLst>
          </p:cNvPr>
          <p:cNvSpPr>
            <a:spLocks noGrp="1"/>
          </p:cNvSpPr>
          <p:nvPr>
            <p:ph type="sldNum" sz="quarter" idx="12"/>
          </p:nvPr>
        </p:nvSpPr>
        <p:spPr/>
        <p:txBody>
          <a:bodyPr/>
          <a:lstStyle/>
          <a:p>
            <a:fld id="{1953C272-8C72-41F6-9C12-11750B48D95E}" type="slidenum">
              <a:rPr lang="ru-RU" smtClean="0"/>
              <a:t>19</a:t>
            </a:fld>
            <a:endParaRPr lang="ru-RU"/>
          </a:p>
        </p:txBody>
      </p:sp>
    </p:spTree>
    <p:extLst>
      <p:ext uri="{BB962C8B-B14F-4D97-AF65-F5344CB8AC3E}">
        <p14:creationId xmlns:p14="http://schemas.microsoft.com/office/powerpoint/2010/main" val="219900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Lesson goals</a:t>
            </a:r>
            <a:endParaRPr lang="ru-RU" b="1" dirty="0"/>
          </a:p>
        </p:txBody>
      </p:sp>
      <p:sp>
        <p:nvSpPr>
          <p:cNvPr id="3" name="Объект 2"/>
          <p:cNvSpPr>
            <a:spLocks noGrp="1"/>
          </p:cNvSpPr>
          <p:nvPr>
            <p:ph idx="1"/>
          </p:nvPr>
        </p:nvSpPr>
        <p:spPr>
          <a:xfrm>
            <a:off x="838200" y="1690688"/>
            <a:ext cx="10515600" cy="4351338"/>
          </a:xfrm>
        </p:spPr>
        <p:txBody>
          <a:bodyPr>
            <a:normAutofit/>
          </a:bodyPr>
          <a:lstStyle/>
          <a:p>
            <a:pPr>
              <a:lnSpc>
                <a:spcPct val="150000"/>
              </a:lnSpc>
            </a:pPr>
            <a:r>
              <a:rPr lang="en-US" sz="2400" dirty="0"/>
              <a:t>Class design</a:t>
            </a:r>
          </a:p>
          <a:p>
            <a:pPr>
              <a:lnSpc>
                <a:spcPct val="150000"/>
              </a:lnSpc>
            </a:pPr>
            <a:r>
              <a:rPr lang="en-US" sz="2400" dirty="0"/>
              <a:t>Implement encapsulation</a:t>
            </a:r>
          </a:p>
          <a:p>
            <a:pPr>
              <a:lnSpc>
                <a:spcPct val="150000"/>
              </a:lnSpc>
            </a:pPr>
            <a:r>
              <a:rPr lang="en-US" sz="2400" dirty="0"/>
              <a:t>Implement inheritance including visibility modifiers and composition</a:t>
            </a:r>
          </a:p>
          <a:p>
            <a:pPr>
              <a:lnSpc>
                <a:spcPct val="150000"/>
              </a:lnSpc>
            </a:pPr>
            <a:r>
              <a:rPr lang="en-US" sz="2400" dirty="0"/>
              <a:t>Implement polymorphism</a:t>
            </a:r>
          </a:p>
        </p:txBody>
      </p:sp>
      <p:pic>
        <p:nvPicPr>
          <p:cNvPr id="4" name="Рисунок 3">
            <a:extLst>
              <a:ext uri="{FF2B5EF4-FFF2-40B4-BE49-F238E27FC236}">
                <a16:creationId xmlns:a16="http://schemas.microsoft.com/office/drawing/2014/main" id="{D846B476-5252-400D-98EE-8DE023DE9C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55236402-DECE-4082-B65C-083041E00015}"/>
              </a:ext>
            </a:extLst>
          </p:cNvPr>
          <p:cNvSpPr>
            <a:spLocks noGrp="1"/>
          </p:cNvSpPr>
          <p:nvPr>
            <p:ph type="sldNum" sz="quarter" idx="12"/>
          </p:nvPr>
        </p:nvSpPr>
        <p:spPr/>
        <p:txBody>
          <a:bodyPr/>
          <a:lstStyle/>
          <a:p>
            <a:fld id="{1953C272-8C72-41F6-9C12-11750B48D95E}" type="slidenum">
              <a:rPr lang="ru-RU" smtClean="0"/>
              <a:t>2</a:t>
            </a:fld>
            <a:endParaRPr lang="ru-RU"/>
          </a:p>
        </p:txBody>
      </p:sp>
    </p:spTree>
    <p:extLst>
      <p:ext uri="{BB962C8B-B14F-4D97-AF65-F5344CB8AC3E}">
        <p14:creationId xmlns:p14="http://schemas.microsoft.com/office/powerpoint/2010/main" val="2790554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Static Nested Classes</a:t>
            </a:r>
            <a:endParaRPr lang="ru-RU" b="1" dirty="0"/>
          </a:p>
        </p:txBody>
      </p:sp>
      <p:sp>
        <p:nvSpPr>
          <p:cNvPr id="4" name="Rectangle 1"/>
          <p:cNvSpPr>
            <a:spLocks noGrp="1" noChangeArrowheads="1"/>
          </p:cNvSpPr>
          <p:nvPr>
            <p:ph idx="1"/>
          </p:nvPr>
        </p:nvSpPr>
        <p:spPr bwMode="auto">
          <a:xfrm>
            <a:off x="838200" y="1800694"/>
            <a:ext cx="9635971"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Enclosing</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static</a:t>
            </a:r>
            <a:r>
              <a:rPr kumimoji="0" lang="ru-RU" altLang="ru-RU"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Nested</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private</a:t>
            </a:r>
            <a:r>
              <a:rPr kumimoji="0" lang="ru-RU" altLang="ru-RU"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ru-RU" altLang="ru-RU"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price</a:t>
            </a:r>
            <a:r>
              <a:rPr kumimoji="0" lang="ru-RU" altLang="ru-RU"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static</a:t>
            </a:r>
            <a:r>
              <a:rPr kumimoji="0" lang="ru-RU" altLang="ru-RU"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Nested</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nested</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ru-RU" altLang="ru-RU"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Nested</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ru-RU" altLang="ru-RU"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nested.</a:t>
            </a:r>
            <a:r>
              <a:rPr kumimoji="0" lang="ru-RU" altLang="ru-RU"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price</a:t>
            </a: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sz="5400" b="0" i="0" u="none" strike="noStrike" cap="none" normalizeH="0" baseline="0" dirty="0">
              <a:ln>
                <a:noFill/>
              </a:ln>
              <a:solidFill>
                <a:schemeClr val="tx1"/>
              </a:solidFill>
              <a:effectLst/>
              <a:latin typeface="Arial" panose="020B0604020202020204" pitchFamily="34" charset="0"/>
            </a:endParaRPr>
          </a:p>
        </p:txBody>
      </p:sp>
      <p:pic>
        <p:nvPicPr>
          <p:cNvPr id="5" name="Рисунок 4">
            <a:extLst>
              <a:ext uri="{FF2B5EF4-FFF2-40B4-BE49-F238E27FC236}">
                <a16:creationId xmlns:a16="http://schemas.microsoft.com/office/drawing/2014/main" id="{8B88ADAA-06EF-4DBE-8C2B-9CFA89C9B0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4C438309-5602-44D1-8F4E-9F2C20C0760B}"/>
              </a:ext>
            </a:extLst>
          </p:cNvPr>
          <p:cNvSpPr>
            <a:spLocks noGrp="1"/>
          </p:cNvSpPr>
          <p:nvPr>
            <p:ph type="sldNum" sz="quarter" idx="12"/>
          </p:nvPr>
        </p:nvSpPr>
        <p:spPr/>
        <p:txBody>
          <a:bodyPr/>
          <a:lstStyle/>
          <a:p>
            <a:fld id="{1953C272-8C72-41F6-9C12-11750B48D95E}" type="slidenum">
              <a:rPr lang="ru-RU" smtClean="0"/>
              <a:t>20</a:t>
            </a:fld>
            <a:endParaRPr lang="ru-RU"/>
          </a:p>
        </p:txBody>
      </p:sp>
    </p:spTree>
    <p:extLst>
      <p:ext uri="{BB962C8B-B14F-4D97-AF65-F5344CB8AC3E}">
        <p14:creationId xmlns:p14="http://schemas.microsoft.com/office/powerpoint/2010/main" val="322295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635300-B16E-4926-B64E-8FFA29A956DC}"/>
              </a:ext>
            </a:extLst>
          </p:cNvPr>
          <p:cNvSpPr>
            <a:spLocks noGrp="1"/>
          </p:cNvSpPr>
          <p:nvPr>
            <p:ph type="title"/>
          </p:nvPr>
        </p:nvSpPr>
        <p:spPr/>
        <p:txBody>
          <a:bodyPr/>
          <a:lstStyle/>
          <a:p>
            <a:r>
              <a:rPr lang="en-US" b="1" dirty="0" err="1"/>
              <a:t>Enum</a:t>
            </a:r>
            <a:endParaRPr lang="en-US" b="1" dirty="0"/>
          </a:p>
        </p:txBody>
      </p:sp>
      <p:sp>
        <p:nvSpPr>
          <p:cNvPr id="3" name="Місце для вмісту 2">
            <a:extLst>
              <a:ext uri="{FF2B5EF4-FFF2-40B4-BE49-F238E27FC236}">
                <a16:creationId xmlns:a16="http://schemas.microsoft.com/office/drawing/2014/main" id="{E3409E3F-FE2A-4D96-8905-DA3E2D93C6FB}"/>
              </a:ext>
            </a:extLst>
          </p:cNvPr>
          <p:cNvSpPr>
            <a:spLocks noGrp="1"/>
          </p:cNvSpPr>
          <p:nvPr>
            <p:ph idx="1"/>
          </p:nvPr>
        </p:nvSpPr>
        <p:spPr/>
        <p:txBody>
          <a:bodyPr>
            <a:normAutofit fontScale="92500" lnSpcReduction="20000"/>
          </a:bodyPr>
          <a:lstStyle/>
          <a:p>
            <a:pPr>
              <a:lnSpc>
                <a:spcPct val="150000"/>
              </a:lnSpc>
            </a:pPr>
            <a:r>
              <a:rPr lang="en-US" dirty="0"/>
              <a:t>A special data type that enables for a variable to be a set of predefined constants</a:t>
            </a:r>
          </a:p>
          <a:p>
            <a:pPr>
              <a:lnSpc>
                <a:spcPct val="150000"/>
              </a:lnSpc>
            </a:pPr>
            <a:r>
              <a:rPr lang="en-US" altLang="ru-RU" dirty="0"/>
              <a:t>Has unique set of values</a:t>
            </a:r>
          </a:p>
          <a:p>
            <a:pPr>
              <a:lnSpc>
                <a:spcPct val="150000"/>
              </a:lnSpc>
            </a:pPr>
            <a:r>
              <a:rPr lang="en-US" altLang="ru-RU" dirty="0"/>
              <a:t>Can implement interface</a:t>
            </a:r>
          </a:p>
          <a:p>
            <a:pPr>
              <a:lnSpc>
                <a:spcPct val="150000"/>
              </a:lnSpc>
            </a:pPr>
            <a:r>
              <a:rPr lang="en-US" altLang="ru-RU" dirty="0"/>
              <a:t>Can NOT extend class</a:t>
            </a:r>
          </a:p>
          <a:p>
            <a:pPr>
              <a:lnSpc>
                <a:spcPct val="150000"/>
              </a:lnSpc>
            </a:pPr>
            <a:r>
              <a:rPr lang="en-US" altLang="ru-RU" dirty="0"/>
              <a:t>Can contain fields and methods</a:t>
            </a:r>
          </a:p>
          <a:p>
            <a:pPr>
              <a:lnSpc>
                <a:spcPct val="150000"/>
              </a:lnSpc>
            </a:pPr>
            <a:r>
              <a:rPr lang="en-US" altLang="ru-RU" dirty="0"/>
              <a:t>Singleton</a:t>
            </a:r>
            <a:endParaRPr lang="ru-RU" altLang="ru-RU" dirty="0"/>
          </a:p>
        </p:txBody>
      </p:sp>
      <p:pic>
        <p:nvPicPr>
          <p:cNvPr id="4" name="Рисунок 3">
            <a:extLst>
              <a:ext uri="{FF2B5EF4-FFF2-40B4-BE49-F238E27FC236}">
                <a16:creationId xmlns:a16="http://schemas.microsoft.com/office/drawing/2014/main" id="{613F07E3-69D8-47F2-9D97-F97C822F01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C19C155F-4763-4B81-A23C-7532C5D252DD}"/>
              </a:ext>
            </a:extLst>
          </p:cNvPr>
          <p:cNvSpPr>
            <a:spLocks noGrp="1"/>
          </p:cNvSpPr>
          <p:nvPr>
            <p:ph type="sldNum" sz="quarter" idx="12"/>
          </p:nvPr>
        </p:nvSpPr>
        <p:spPr/>
        <p:txBody>
          <a:bodyPr/>
          <a:lstStyle/>
          <a:p>
            <a:fld id="{1953C272-8C72-41F6-9C12-11750B48D95E}" type="slidenum">
              <a:rPr lang="ru-RU" smtClean="0"/>
              <a:t>21</a:t>
            </a:fld>
            <a:endParaRPr lang="ru-RU"/>
          </a:p>
        </p:txBody>
      </p:sp>
    </p:spTree>
    <p:extLst>
      <p:ext uri="{BB962C8B-B14F-4D97-AF65-F5344CB8AC3E}">
        <p14:creationId xmlns:p14="http://schemas.microsoft.com/office/powerpoint/2010/main" val="1433074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a:t>Enum</a:t>
            </a:r>
            <a:endParaRPr lang="ru-RU" b="1" dirty="0"/>
          </a:p>
        </p:txBody>
      </p:sp>
      <p:sp>
        <p:nvSpPr>
          <p:cNvPr id="5" name="Rectangle 2">
            <a:extLst>
              <a:ext uri="{FF2B5EF4-FFF2-40B4-BE49-F238E27FC236}">
                <a16:creationId xmlns:a16="http://schemas.microsoft.com/office/drawing/2014/main" id="{CA85AD38-98BC-4034-AE69-50B43030D79E}"/>
              </a:ext>
            </a:extLst>
          </p:cNvPr>
          <p:cNvSpPr>
            <a:spLocks noGrp="1" noChangeArrowheads="1"/>
          </p:cNvSpPr>
          <p:nvPr>
            <p:ph idx="1"/>
          </p:nvPr>
        </p:nvSpPr>
        <p:spPr bwMode="auto">
          <a:xfrm>
            <a:off x="838200" y="1369805"/>
            <a:ext cx="5205271"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enum</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Planet implements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IGravitable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MERCURY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3.303e+23</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2.4397e6</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surfaceGravity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VENUS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4.869e+24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6.0518e6</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EARTH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5.976e+24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6.37814e6</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mass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in kilograms</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double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radius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in meters</a:t>
            </a:r>
          </a:p>
          <a:p>
            <a:pPr marL="0" lvl="0" indent="0" eaLnBrk="0" fontAlgn="base" hangingPunct="0">
              <a:lnSpc>
                <a:spcPct val="100000"/>
              </a:lnSpc>
              <a:spcBef>
                <a:spcPct val="0"/>
              </a:spcBef>
              <a:spcAft>
                <a:spcPct val="0"/>
              </a:spcAft>
              <a:buNone/>
            </a:pP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Planet(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mass,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radius) {</a:t>
            </a:r>
            <a:r>
              <a:rPr lang="en-US" altLang="en-US" sz="1200" i="1" dirty="0">
                <a:solidFill>
                  <a:srgbClr val="808080"/>
                </a:solidFill>
                <a:latin typeface="Courier New" panose="02070309020205020404" pitchFamily="49" charset="0"/>
                <a:cs typeface="Courier New" panose="02070309020205020404" pitchFamily="49" charset="0"/>
              </a:rPr>
              <a:t>// private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mass</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mass;</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radius</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radius;</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universal gravitational constant  (m3 kg-1 s-2)</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final double </a:t>
            </a:r>
            <a:r>
              <a:rPr kumimoji="0" lang="en-US" altLang="en-US" sz="12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6.67300E-11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@Override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surfaceGravity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mass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radius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radius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39E84FB-5979-4D77-AE10-B23DB8A10444}"/>
              </a:ext>
            </a:extLst>
          </p:cNvPr>
          <p:cNvSpPr>
            <a:spLocks noChangeArrowheads="1"/>
          </p:cNvSpPr>
          <p:nvPr/>
        </p:nvSpPr>
        <p:spPr bwMode="auto">
          <a:xfrm>
            <a:off x="6022738" y="1889121"/>
            <a:ext cx="604909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static void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main(String[]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mass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Planet.EARTH.surfaceGravity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(Planet p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Planet.values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"Your weight on %s is %</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f%n</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p.surfaceWeight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(mass));</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"Is Earth inhabited: "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isPlanetInhabited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Planet.EARTH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static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isPlanetInhabited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(Planet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alivePlanet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alivePlanet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EARTH:</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VENUS: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MERCURY:</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false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cxnSp>
        <p:nvCxnSpPr>
          <p:cNvPr id="8" name="Пряма сполучна лінія 7">
            <a:extLst>
              <a:ext uri="{FF2B5EF4-FFF2-40B4-BE49-F238E27FC236}">
                <a16:creationId xmlns:a16="http://schemas.microsoft.com/office/drawing/2014/main" id="{5936AE1F-1D50-47B1-A5C3-8B2298515DD0}"/>
              </a:ext>
            </a:extLst>
          </p:cNvPr>
          <p:cNvCxnSpPr/>
          <p:nvPr/>
        </p:nvCxnSpPr>
        <p:spPr>
          <a:xfrm>
            <a:off x="6022738" y="1462138"/>
            <a:ext cx="0" cy="5078313"/>
          </a:xfrm>
          <a:prstGeom prst="line">
            <a:avLst/>
          </a:prstGeom>
        </p:spPr>
        <p:style>
          <a:lnRef idx="1">
            <a:schemeClr val="accent1"/>
          </a:lnRef>
          <a:fillRef idx="0">
            <a:schemeClr val="accent1"/>
          </a:fillRef>
          <a:effectRef idx="0">
            <a:schemeClr val="accent1"/>
          </a:effectRef>
          <a:fontRef idx="minor">
            <a:schemeClr val="tx1"/>
          </a:fontRef>
        </p:style>
      </p:cxnSp>
      <p:pic>
        <p:nvPicPr>
          <p:cNvPr id="7" name="Рисунок 6">
            <a:extLst>
              <a:ext uri="{FF2B5EF4-FFF2-40B4-BE49-F238E27FC236}">
                <a16:creationId xmlns:a16="http://schemas.microsoft.com/office/drawing/2014/main" id="{C792B80B-340A-4B5B-B7F4-B425FE8E66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7A1D1288-F6F1-429F-B77E-55BA5839E7FD}"/>
              </a:ext>
            </a:extLst>
          </p:cNvPr>
          <p:cNvSpPr>
            <a:spLocks noGrp="1"/>
          </p:cNvSpPr>
          <p:nvPr>
            <p:ph type="sldNum" sz="quarter" idx="12"/>
          </p:nvPr>
        </p:nvSpPr>
        <p:spPr/>
        <p:txBody>
          <a:bodyPr/>
          <a:lstStyle/>
          <a:p>
            <a:fld id="{1953C272-8C72-41F6-9C12-11750B48D95E}" type="slidenum">
              <a:rPr lang="ru-RU" smtClean="0"/>
              <a:t>22</a:t>
            </a:fld>
            <a:endParaRPr lang="ru-RU"/>
          </a:p>
        </p:txBody>
      </p:sp>
    </p:spTree>
    <p:extLst>
      <p:ext uri="{BB962C8B-B14F-4D97-AF65-F5344CB8AC3E}">
        <p14:creationId xmlns:p14="http://schemas.microsoft.com/office/powerpoint/2010/main" val="1521455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Design principle</a:t>
            </a:r>
            <a:endParaRPr lang="uk-UA" b="1" dirty="0"/>
          </a:p>
        </p:txBody>
      </p:sp>
      <p:sp>
        <p:nvSpPr>
          <p:cNvPr id="3" name="Объект 2"/>
          <p:cNvSpPr>
            <a:spLocks noGrp="1"/>
          </p:cNvSpPr>
          <p:nvPr>
            <p:ph idx="1"/>
          </p:nvPr>
        </p:nvSpPr>
        <p:spPr/>
        <p:txBody>
          <a:bodyPr>
            <a:normAutofit/>
          </a:bodyPr>
          <a:lstStyle/>
          <a:p>
            <a:pPr>
              <a:lnSpc>
                <a:spcPct val="150000"/>
              </a:lnSpc>
            </a:pPr>
            <a:r>
              <a:rPr lang="en-US" sz="3600" dirty="0"/>
              <a:t>A design principle is an established idea or best practice that facilitates the software design process.</a:t>
            </a:r>
          </a:p>
        </p:txBody>
      </p:sp>
      <p:pic>
        <p:nvPicPr>
          <p:cNvPr id="4" name="Рисунок 3">
            <a:extLst>
              <a:ext uri="{FF2B5EF4-FFF2-40B4-BE49-F238E27FC236}">
                <a16:creationId xmlns:a16="http://schemas.microsoft.com/office/drawing/2014/main" id="{5BD5EA76-4C6C-4159-91F1-913C46BB33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0CC4D098-A21C-4D5F-8D79-6607165FE25B}"/>
              </a:ext>
            </a:extLst>
          </p:cNvPr>
          <p:cNvSpPr>
            <a:spLocks noGrp="1"/>
          </p:cNvSpPr>
          <p:nvPr>
            <p:ph type="sldNum" sz="quarter" idx="12"/>
          </p:nvPr>
        </p:nvSpPr>
        <p:spPr/>
        <p:txBody>
          <a:bodyPr/>
          <a:lstStyle/>
          <a:p>
            <a:fld id="{1953C272-8C72-41F6-9C12-11750B48D95E}" type="slidenum">
              <a:rPr lang="ru-RU" smtClean="0"/>
              <a:t>23</a:t>
            </a:fld>
            <a:endParaRPr lang="ru-RU"/>
          </a:p>
        </p:txBody>
      </p:sp>
    </p:spTree>
    <p:extLst>
      <p:ext uri="{BB962C8B-B14F-4D97-AF65-F5344CB8AC3E}">
        <p14:creationId xmlns:p14="http://schemas.microsoft.com/office/powerpoint/2010/main" val="3352608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Design principle</a:t>
            </a:r>
            <a:endParaRPr lang="uk-UA" b="1" dirty="0"/>
          </a:p>
        </p:txBody>
      </p:sp>
      <p:sp>
        <p:nvSpPr>
          <p:cNvPr id="3" name="Объект 2"/>
          <p:cNvSpPr>
            <a:spLocks noGrp="1"/>
          </p:cNvSpPr>
          <p:nvPr>
            <p:ph idx="1"/>
          </p:nvPr>
        </p:nvSpPr>
        <p:spPr/>
        <p:txBody>
          <a:bodyPr>
            <a:normAutofit/>
          </a:bodyPr>
          <a:lstStyle/>
          <a:p>
            <a:pPr>
              <a:lnSpc>
                <a:spcPct val="150000"/>
              </a:lnSpc>
            </a:pPr>
            <a:r>
              <a:rPr lang="en-US" dirty="0"/>
              <a:t>More logical code</a:t>
            </a:r>
          </a:p>
          <a:p>
            <a:pPr>
              <a:lnSpc>
                <a:spcPct val="150000"/>
              </a:lnSpc>
            </a:pPr>
            <a:r>
              <a:rPr lang="en-US" dirty="0"/>
              <a:t>Code that is easier to understand </a:t>
            </a:r>
          </a:p>
          <a:p>
            <a:pPr>
              <a:lnSpc>
                <a:spcPct val="150000"/>
              </a:lnSpc>
            </a:pPr>
            <a:r>
              <a:rPr lang="en-US" dirty="0"/>
              <a:t>Classes that are easier to reuse in other relationships and applications </a:t>
            </a:r>
          </a:p>
          <a:p>
            <a:pPr>
              <a:lnSpc>
                <a:spcPct val="150000"/>
              </a:lnSpc>
            </a:pPr>
            <a:r>
              <a:rPr lang="en-US" dirty="0"/>
              <a:t>Code that is easier to maintain and that adapts more readily to changes in the application requirements </a:t>
            </a:r>
            <a:endParaRPr lang="uk-UA" dirty="0"/>
          </a:p>
        </p:txBody>
      </p:sp>
      <p:pic>
        <p:nvPicPr>
          <p:cNvPr id="4" name="Рисунок 3">
            <a:extLst>
              <a:ext uri="{FF2B5EF4-FFF2-40B4-BE49-F238E27FC236}">
                <a16:creationId xmlns:a16="http://schemas.microsoft.com/office/drawing/2014/main" id="{337C89CA-46F9-4AE0-9D4A-B327D1664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3BA988B0-3B9E-40A6-B601-87E8B3911919}"/>
              </a:ext>
            </a:extLst>
          </p:cNvPr>
          <p:cNvSpPr>
            <a:spLocks noGrp="1"/>
          </p:cNvSpPr>
          <p:nvPr>
            <p:ph type="sldNum" sz="quarter" idx="12"/>
          </p:nvPr>
        </p:nvSpPr>
        <p:spPr/>
        <p:txBody>
          <a:bodyPr/>
          <a:lstStyle/>
          <a:p>
            <a:fld id="{1953C272-8C72-41F6-9C12-11750B48D95E}" type="slidenum">
              <a:rPr lang="ru-RU" smtClean="0"/>
              <a:t>24</a:t>
            </a:fld>
            <a:endParaRPr lang="ru-RU"/>
          </a:p>
        </p:txBody>
      </p:sp>
    </p:spTree>
    <p:extLst>
      <p:ext uri="{BB962C8B-B14F-4D97-AF65-F5344CB8AC3E}">
        <p14:creationId xmlns:p14="http://schemas.microsoft.com/office/powerpoint/2010/main" val="1968579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OOP principles</a:t>
            </a:r>
            <a:endParaRPr lang="ru-RU" b="1" dirty="0"/>
          </a:p>
        </p:txBody>
      </p:sp>
      <p:sp>
        <p:nvSpPr>
          <p:cNvPr id="3" name="Объект 2"/>
          <p:cNvSpPr>
            <a:spLocks noGrp="1"/>
          </p:cNvSpPr>
          <p:nvPr>
            <p:ph idx="1"/>
          </p:nvPr>
        </p:nvSpPr>
        <p:spPr/>
        <p:txBody>
          <a:bodyPr/>
          <a:lstStyle/>
          <a:p>
            <a:pPr>
              <a:lnSpc>
                <a:spcPct val="150000"/>
              </a:lnSpc>
            </a:pPr>
            <a:r>
              <a:rPr lang="en-US" dirty="0"/>
              <a:t>Class</a:t>
            </a:r>
          </a:p>
          <a:p>
            <a:pPr>
              <a:lnSpc>
                <a:spcPct val="150000"/>
              </a:lnSpc>
            </a:pPr>
            <a:r>
              <a:rPr lang="en-US" dirty="0"/>
              <a:t>Object</a:t>
            </a:r>
          </a:p>
          <a:p>
            <a:pPr>
              <a:lnSpc>
                <a:spcPct val="150000"/>
              </a:lnSpc>
            </a:pPr>
            <a:r>
              <a:rPr lang="en-US" dirty="0"/>
              <a:t>Inheritance</a:t>
            </a:r>
          </a:p>
          <a:p>
            <a:pPr>
              <a:lnSpc>
                <a:spcPct val="150000"/>
              </a:lnSpc>
            </a:pPr>
            <a:r>
              <a:rPr lang="en-US" dirty="0"/>
              <a:t>Encapsulation</a:t>
            </a:r>
          </a:p>
          <a:p>
            <a:pPr>
              <a:lnSpc>
                <a:spcPct val="150000"/>
              </a:lnSpc>
            </a:pPr>
            <a:r>
              <a:rPr lang="en-US" dirty="0"/>
              <a:t>Polymorphism</a:t>
            </a:r>
          </a:p>
        </p:txBody>
      </p:sp>
      <p:pic>
        <p:nvPicPr>
          <p:cNvPr id="5" name="Рисунок 4">
            <a:extLst>
              <a:ext uri="{FF2B5EF4-FFF2-40B4-BE49-F238E27FC236}">
                <a16:creationId xmlns:a16="http://schemas.microsoft.com/office/drawing/2014/main" id="{455DDA91-BCF7-4E5B-A721-2FB7C7305A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6" name="Місце для номера слайда 5">
            <a:extLst>
              <a:ext uri="{FF2B5EF4-FFF2-40B4-BE49-F238E27FC236}">
                <a16:creationId xmlns:a16="http://schemas.microsoft.com/office/drawing/2014/main" id="{5092EBB5-789B-49A9-B97B-5A970679E489}"/>
              </a:ext>
            </a:extLst>
          </p:cNvPr>
          <p:cNvSpPr>
            <a:spLocks noGrp="1"/>
          </p:cNvSpPr>
          <p:nvPr>
            <p:ph type="sldNum" sz="quarter" idx="12"/>
          </p:nvPr>
        </p:nvSpPr>
        <p:spPr/>
        <p:txBody>
          <a:bodyPr/>
          <a:lstStyle/>
          <a:p>
            <a:fld id="{1953C272-8C72-41F6-9C12-11750B48D95E}" type="slidenum">
              <a:rPr lang="ru-RU" smtClean="0"/>
              <a:t>25</a:t>
            </a:fld>
            <a:endParaRPr lang="ru-RU"/>
          </a:p>
        </p:txBody>
      </p:sp>
    </p:spTree>
    <p:extLst>
      <p:ext uri="{BB962C8B-B14F-4D97-AF65-F5344CB8AC3E}">
        <p14:creationId xmlns:p14="http://schemas.microsoft.com/office/powerpoint/2010/main" val="1179289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OOP principles</a:t>
            </a:r>
            <a:endParaRPr lang="ru-RU" b="1" dirty="0"/>
          </a:p>
        </p:txBody>
      </p:sp>
      <p:sp>
        <p:nvSpPr>
          <p:cNvPr id="3" name="Объект 2"/>
          <p:cNvSpPr>
            <a:spLocks noGrp="1"/>
          </p:cNvSpPr>
          <p:nvPr>
            <p:ph idx="1"/>
          </p:nvPr>
        </p:nvSpPr>
        <p:spPr/>
        <p:txBody>
          <a:bodyPr/>
          <a:lstStyle/>
          <a:p>
            <a:pPr marL="0" indent="0">
              <a:lnSpc>
                <a:spcPct val="150000"/>
              </a:lnSpc>
              <a:buNone/>
            </a:pPr>
            <a:r>
              <a:rPr lang="en-US" dirty="0"/>
              <a:t>Everything is object</a:t>
            </a:r>
          </a:p>
          <a:p>
            <a:pPr marL="0" indent="0">
              <a:lnSpc>
                <a:spcPct val="150000"/>
              </a:lnSpc>
              <a:buNone/>
            </a:pPr>
            <a:r>
              <a:rPr lang="en-US" dirty="0"/>
              <a:t>Object is a class instance</a:t>
            </a:r>
          </a:p>
          <a:p>
            <a:pPr marL="0" indent="0">
              <a:lnSpc>
                <a:spcPct val="150000"/>
              </a:lnSpc>
              <a:buNone/>
            </a:pPr>
            <a:r>
              <a:rPr lang="en-US" dirty="0"/>
              <a:t>Program – a set of interacting objects</a:t>
            </a:r>
          </a:p>
          <a:p>
            <a:pPr marL="0" indent="0">
              <a:lnSpc>
                <a:spcPct val="150000"/>
              </a:lnSpc>
              <a:buNone/>
            </a:pPr>
            <a:r>
              <a:rPr lang="en-US" dirty="0"/>
              <a:t>Object has a state and behavior</a:t>
            </a:r>
          </a:p>
        </p:txBody>
      </p:sp>
      <p:pic>
        <p:nvPicPr>
          <p:cNvPr id="4" name="Рисунок 3">
            <a:extLst>
              <a:ext uri="{FF2B5EF4-FFF2-40B4-BE49-F238E27FC236}">
                <a16:creationId xmlns:a16="http://schemas.microsoft.com/office/drawing/2014/main" id="{59B76406-376B-4AC1-8A34-3A9F902FEE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006F814C-D3D9-4250-BBE7-321FF5960169}"/>
              </a:ext>
            </a:extLst>
          </p:cNvPr>
          <p:cNvSpPr>
            <a:spLocks noGrp="1"/>
          </p:cNvSpPr>
          <p:nvPr>
            <p:ph type="sldNum" sz="quarter" idx="12"/>
          </p:nvPr>
        </p:nvSpPr>
        <p:spPr/>
        <p:txBody>
          <a:bodyPr/>
          <a:lstStyle/>
          <a:p>
            <a:fld id="{1953C272-8C72-41F6-9C12-11750B48D95E}" type="slidenum">
              <a:rPr lang="ru-RU" smtClean="0"/>
              <a:t>26</a:t>
            </a:fld>
            <a:endParaRPr lang="ru-RU"/>
          </a:p>
        </p:txBody>
      </p:sp>
    </p:spTree>
    <p:extLst>
      <p:ext uri="{BB962C8B-B14F-4D97-AF65-F5344CB8AC3E}">
        <p14:creationId xmlns:p14="http://schemas.microsoft.com/office/powerpoint/2010/main" val="2809984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Access modifiers</a:t>
            </a:r>
            <a:endParaRPr lang="ru-RU" b="1" dirty="0"/>
          </a:p>
        </p:txBody>
      </p:sp>
      <p:sp>
        <p:nvSpPr>
          <p:cNvPr id="4" name="Rectangle 1"/>
          <p:cNvSpPr>
            <a:spLocks noGrp="1" noChangeArrowheads="1"/>
          </p:cNvSpPr>
          <p:nvPr>
            <p:ph idx="1"/>
          </p:nvPr>
        </p:nvSpPr>
        <p:spPr bwMode="auto">
          <a:xfrm>
            <a:off x="838200" y="2293135"/>
            <a:ext cx="1072280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3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3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sz="3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Dog</a:t>
            </a:r>
            <a: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3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3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3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3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name</a:t>
            </a:r>
            <a:r>
              <a:rPr kumimoji="0" lang="ru-RU" altLang="ru-RU" sz="3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ru-RU" sz="3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ru-RU" sz="3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Scooby</a:t>
            </a:r>
            <a:r>
              <a:rPr kumimoji="0" lang="en-US" altLang="ru-RU" sz="3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-doo</a:t>
            </a:r>
            <a:r>
              <a:rPr kumimoji="0" lang="ru-RU" altLang="ru-RU" sz="3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3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protected</a:t>
            </a:r>
            <a:r>
              <a:rPr kumimoji="0" lang="ru-RU" altLang="ru-RU" sz="3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3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ru-RU" altLang="ru-RU" sz="3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3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hasFur</a:t>
            </a:r>
            <a:r>
              <a:rPr kumimoji="0" lang="ru-RU" altLang="ru-RU" sz="3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3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true</a:t>
            </a:r>
            <a: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3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ru-RU" altLang="ru-RU" sz="3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3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hasPaws</a:t>
            </a:r>
            <a:r>
              <a:rPr kumimoji="0" lang="ru-RU" altLang="ru-RU" sz="3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3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true</a:t>
            </a:r>
            <a: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3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3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3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ru-RU" altLang="ru-RU" sz="3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3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id</a:t>
            </a:r>
            <a: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ru-RU" altLang="ru-RU" sz="6600" b="0" i="0" u="none" strike="noStrike" cap="none" normalizeH="0" baseline="0" dirty="0">
              <a:ln>
                <a:noFill/>
              </a:ln>
              <a:solidFill>
                <a:schemeClr val="tx1"/>
              </a:solidFill>
              <a:effectLst/>
              <a:latin typeface="Arial" panose="020B0604020202020204" pitchFamily="34" charset="0"/>
            </a:endParaRPr>
          </a:p>
        </p:txBody>
      </p:sp>
      <p:pic>
        <p:nvPicPr>
          <p:cNvPr id="5" name="Рисунок 4">
            <a:extLst>
              <a:ext uri="{FF2B5EF4-FFF2-40B4-BE49-F238E27FC236}">
                <a16:creationId xmlns:a16="http://schemas.microsoft.com/office/drawing/2014/main" id="{F44264B4-E3C9-493A-B968-9D7E6C7905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72978A44-5DA8-483A-8FB7-04364D264D05}"/>
              </a:ext>
            </a:extLst>
          </p:cNvPr>
          <p:cNvSpPr>
            <a:spLocks noGrp="1"/>
          </p:cNvSpPr>
          <p:nvPr>
            <p:ph type="sldNum" sz="quarter" idx="12"/>
          </p:nvPr>
        </p:nvSpPr>
        <p:spPr/>
        <p:txBody>
          <a:bodyPr/>
          <a:lstStyle/>
          <a:p>
            <a:fld id="{1953C272-8C72-41F6-9C12-11750B48D95E}" type="slidenum">
              <a:rPr lang="ru-RU" smtClean="0"/>
              <a:t>27</a:t>
            </a:fld>
            <a:endParaRPr lang="ru-RU"/>
          </a:p>
        </p:txBody>
      </p:sp>
    </p:spTree>
    <p:extLst>
      <p:ext uri="{BB962C8B-B14F-4D97-AF65-F5344CB8AC3E}">
        <p14:creationId xmlns:p14="http://schemas.microsoft.com/office/powerpoint/2010/main" val="4131798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Encapsulation</a:t>
            </a:r>
            <a:endParaRPr lang="uk-UA" b="1" dirty="0"/>
          </a:p>
        </p:txBody>
      </p:sp>
      <p:pic>
        <p:nvPicPr>
          <p:cNvPr id="33794" name="Picture 2" descr="Картинки по запросу encapsulation 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2043801"/>
            <a:ext cx="7435791" cy="4814199"/>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8CBD49C5-6B30-4A72-9D8A-A840A3D5E2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4291E7D0-EAE1-4CFB-905C-1A365DB2979C}"/>
              </a:ext>
            </a:extLst>
          </p:cNvPr>
          <p:cNvSpPr>
            <a:spLocks noGrp="1"/>
          </p:cNvSpPr>
          <p:nvPr>
            <p:ph type="sldNum" sz="quarter" idx="12"/>
          </p:nvPr>
        </p:nvSpPr>
        <p:spPr/>
        <p:txBody>
          <a:bodyPr/>
          <a:lstStyle/>
          <a:p>
            <a:fld id="{1953C272-8C72-41F6-9C12-11750B48D95E}" type="slidenum">
              <a:rPr lang="ru-RU" smtClean="0"/>
              <a:t>28</a:t>
            </a:fld>
            <a:endParaRPr lang="ru-RU"/>
          </a:p>
        </p:txBody>
      </p:sp>
    </p:spTree>
    <p:extLst>
      <p:ext uri="{BB962C8B-B14F-4D97-AF65-F5344CB8AC3E}">
        <p14:creationId xmlns:p14="http://schemas.microsoft.com/office/powerpoint/2010/main" val="1622198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Encapsulation</a:t>
            </a:r>
            <a:endParaRPr lang="uk-UA" b="1" dirty="0"/>
          </a:p>
        </p:txBody>
      </p:sp>
      <p:pic>
        <p:nvPicPr>
          <p:cNvPr id="39938" name="Picture 2" descr="Картинки по запросу blender sche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6761" y="573315"/>
            <a:ext cx="1503865" cy="2517471"/>
          </a:xfrm>
          <a:prstGeom prst="rect">
            <a:avLst/>
          </a:prstGeom>
          <a:noFill/>
          <a:extLst>
            <a:ext uri="{909E8E84-426E-40DD-AFC4-6F175D3DCCD1}">
              <a14:hiddenFill xmlns:a14="http://schemas.microsoft.com/office/drawing/2010/main">
                <a:solidFill>
                  <a:srgbClr val="FFFFFF"/>
                </a:solidFill>
              </a14:hiddenFill>
            </a:ext>
          </a:extLst>
        </p:spPr>
      </p:pic>
      <p:pic>
        <p:nvPicPr>
          <p:cNvPr id="39940" name="Picture 4" descr="Картинки по запросу blen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33329" y="622527"/>
            <a:ext cx="2320471" cy="2741869"/>
          </a:xfrm>
          <a:prstGeom prst="rect">
            <a:avLst/>
          </a:prstGeom>
          <a:noFill/>
          <a:extLst>
            <a:ext uri="{909E8E84-426E-40DD-AFC4-6F175D3DCCD1}">
              <a14:hiddenFill xmlns:a14="http://schemas.microsoft.com/office/drawing/2010/main">
                <a:solidFill>
                  <a:srgbClr val="FFFFFF"/>
                </a:solidFill>
              </a14:hiddenFill>
            </a:ext>
          </a:extLst>
        </p:spPr>
      </p:pic>
      <p:sp>
        <p:nvSpPr>
          <p:cNvPr id="3" name="Стрелка вправо 2"/>
          <p:cNvSpPr/>
          <p:nvPr/>
        </p:nvSpPr>
        <p:spPr>
          <a:xfrm>
            <a:off x="8462283" y="1594719"/>
            <a:ext cx="723446" cy="474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 name="Picture 2"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434" y="2663275"/>
            <a:ext cx="7002397" cy="4089400"/>
          </a:xfrm>
          <a:prstGeom prst="rect">
            <a:avLst/>
          </a:prstGeom>
          <a:noFill/>
          <a:extLst>
            <a:ext uri="{909E8E84-426E-40DD-AFC4-6F175D3DCCD1}">
              <a14:hiddenFill xmlns:a14="http://schemas.microsoft.com/office/drawing/2010/main">
                <a:solidFill>
                  <a:srgbClr val="FFFFFF"/>
                </a:solidFill>
              </a14:hiddenFill>
            </a:ext>
          </a:extLst>
        </p:spPr>
      </p:pic>
      <p:pic>
        <p:nvPicPr>
          <p:cNvPr id="8" name="Рисунок 7">
            <a:extLst>
              <a:ext uri="{FF2B5EF4-FFF2-40B4-BE49-F238E27FC236}">
                <a16:creationId xmlns:a16="http://schemas.microsoft.com/office/drawing/2014/main" id="{5BA64EEE-3E93-43B5-AFF5-CF3060F69CE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4" name="Місце для номера слайда 3">
            <a:extLst>
              <a:ext uri="{FF2B5EF4-FFF2-40B4-BE49-F238E27FC236}">
                <a16:creationId xmlns:a16="http://schemas.microsoft.com/office/drawing/2014/main" id="{494094BA-43F0-4C7E-A4DB-54E7D12E097F}"/>
              </a:ext>
            </a:extLst>
          </p:cNvPr>
          <p:cNvSpPr>
            <a:spLocks noGrp="1"/>
          </p:cNvSpPr>
          <p:nvPr>
            <p:ph type="sldNum" sz="quarter" idx="12"/>
          </p:nvPr>
        </p:nvSpPr>
        <p:spPr/>
        <p:txBody>
          <a:bodyPr/>
          <a:lstStyle/>
          <a:p>
            <a:fld id="{1953C272-8C72-41F6-9C12-11750B48D95E}" type="slidenum">
              <a:rPr lang="ru-RU" smtClean="0"/>
              <a:t>29</a:t>
            </a:fld>
            <a:endParaRPr lang="ru-RU"/>
          </a:p>
        </p:txBody>
      </p:sp>
    </p:spTree>
    <p:extLst>
      <p:ext uri="{BB962C8B-B14F-4D97-AF65-F5344CB8AC3E}">
        <p14:creationId xmlns:p14="http://schemas.microsoft.com/office/powerpoint/2010/main" val="347874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Object vs Class</a:t>
            </a:r>
            <a:endParaRPr lang="ru-RU" b="1" dirty="0"/>
          </a:p>
        </p:txBody>
      </p:sp>
      <p:pic>
        <p:nvPicPr>
          <p:cNvPr id="4" name="Рисунок 3"/>
          <p:cNvPicPr>
            <a:picLocks noChangeAspect="1"/>
          </p:cNvPicPr>
          <p:nvPr/>
        </p:nvPicPr>
        <p:blipFill>
          <a:blip r:embed="rId2"/>
          <a:stretch>
            <a:fillRect/>
          </a:stretch>
        </p:blipFill>
        <p:spPr>
          <a:xfrm>
            <a:off x="3074987" y="1690688"/>
            <a:ext cx="6335713" cy="4803623"/>
          </a:xfrm>
          <a:prstGeom prst="rect">
            <a:avLst/>
          </a:prstGeom>
        </p:spPr>
      </p:pic>
      <p:pic>
        <p:nvPicPr>
          <p:cNvPr id="5" name="Рисунок 4">
            <a:extLst>
              <a:ext uri="{FF2B5EF4-FFF2-40B4-BE49-F238E27FC236}">
                <a16:creationId xmlns:a16="http://schemas.microsoft.com/office/drawing/2014/main" id="{0852029C-0332-4225-8638-F773506EA6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E1FB6965-D08F-44AF-AA79-26E0BDD67509}"/>
              </a:ext>
            </a:extLst>
          </p:cNvPr>
          <p:cNvSpPr>
            <a:spLocks noGrp="1"/>
          </p:cNvSpPr>
          <p:nvPr>
            <p:ph type="sldNum" sz="quarter" idx="12"/>
          </p:nvPr>
        </p:nvSpPr>
        <p:spPr/>
        <p:txBody>
          <a:bodyPr/>
          <a:lstStyle/>
          <a:p>
            <a:fld id="{1953C272-8C72-41F6-9C12-11750B48D95E}" type="slidenum">
              <a:rPr lang="ru-RU" smtClean="0"/>
              <a:t>3</a:t>
            </a:fld>
            <a:endParaRPr lang="ru-RU"/>
          </a:p>
        </p:txBody>
      </p:sp>
    </p:spTree>
    <p:extLst>
      <p:ext uri="{BB962C8B-B14F-4D97-AF65-F5344CB8AC3E}">
        <p14:creationId xmlns:p14="http://schemas.microsoft.com/office/powerpoint/2010/main" val="3349702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Encapsulation</a:t>
            </a:r>
            <a:endParaRPr lang="uk-UA" b="1" dirty="0"/>
          </a:p>
        </p:txBody>
      </p:sp>
      <p:sp>
        <p:nvSpPr>
          <p:cNvPr id="3" name="Объект 2"/>
          <p:cNvSpPr>
            <a:spLocks noGrp="1"/>
          </p:cNvSpPr>
          <p:nvPr>
            <p:ph idx="1"/>
          </p:nvPr>
        </p:nvSpPr>
        <p:spPr/>
        <p:txBody>
          <a:bodyPr>
            <a:normAutofit/>
          </a:bodyPr>
          <a:lstStyle/>
          <a:p>
            <a:pPr>
              <a:lnSpc>
                <a:spcPct val="150000"/>
              </a:lnSpc>
            </a:pPr>
            <a:r>
              <a:rPr lang="en-US" dirty="0"/>
              <a:t>No actor other than the class itself should have direct access to its data. The class is said to encapsulate the data it contains and prevent anyone from directly accessing it. </a:t>
            </a:r>
            <a:br>
              <a:rPr lang="en-US" dirty="0"/>
            </a:br>
            <a:r>
              <a:rPr lang="en-US" dirty="0"/>
              <a:t>With encapsulation, a class is able to maintain certain invariants about its internal data. An invariant is a property or truth that is maintained even after the data is modified. </a:t>
            </a:r>
            <a:endParaRPr lang="uk-UA" dirty="0"/>
          </a:p>
        </p:txBody>
      </p:sp>
      <p:pic>
        <p:nvPicPr>
          <p:cNvPr id="4" name="Рисунок 3">
            <a:extLst>
              <a:ext uri="{FF2B5EF4-FFF2-40B4-BE49-F238E27FC236}">
                <a16:creationId xmlns:a16="http://schemas.microsoft.com/office/drawing/2014/main" id="{4281924F-3438-4462-98E1-5635F2CD37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DC2F5428-9E37-445D-B9E2-2967904FA876}"/>
              </a:ext>
            </a:extLst>
          </p:cNvPr>
          <p:cNvSpPr>
            <a:spLocks noGrp="1"/>
          </p:cNvSpPr>
          <p:nvPr>
            <p:ph type="sldNum" sz="quarter" idx="12"/>
          </p:nvPr>
        </p:nvSpPr>
        <p:spPr/>
        <p:txBody>
          <a:bodyPr/>
          <a:lstStyle/>
          <a:p>
            <a:fld id="{1953C272-8C72-41F6-9C12-11750B48D95E}" type="slidenum">
              <a:rPr lang="ru-RU" smtClean="0"/>
              <a:t>30</a:t>
            </a:fld>
            <a:endParaRPr lang="ru-RU"/>
          </a:p>
        </p:txBody>
      </p:sp>
    </p:spTree>
    <p:extLst>
      <p:ext uri="{BB962C8B-B14F-4D97-AF65-F5344CB8AC3E}">
        <p14:creationId xmlns:p14="http://schemas.microsoft.com/office/powerpoint/2010/main" val="795356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a:t>Encasulation</a:t>
            </a:r>
            <a:r>
              <a:rPr lang="en-US" b="1" dirty="0"/>
              <a:t> example</a:t>
            </a:r>
            <a:endParaRPr lang="uk-UA" b="1" dirty="0"/>
          </a:p>
        </p:txBody>
      </p:sp>
      <p:sp>
        <p:nvSpPr>
          <p:cNvPr id="3" name="Rectangle 1"/>
          <p:cNvSpPr>
            <a:spLocks noGrp="1" noChangeArrowheads="1"/>
          </p:cNvSpPr>
          <p:nvPr>
            <p:ph idx="1"/>
          </p:nvPr>
        </p:nvSpPr>
        <p:spPr bwMode="auto">
          <a:xfrm>
            <a:off x="838200" y="1545809"/>
            <a:ext cx="5410200"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CoffeeMachine</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ru-RU" sz="1200" dirty="0">
                <a:solidFill>
                  <a:srgbClr val="00000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private</a:t>
            </a:r>
            <a:r>
              <a:rPr lang="ru-RU" altLang="ru-RU" sz="1200" b="1" dirty="0">
                <a:solidFill>
                  <a:srgbClr val="000080"/>
                </a:solidFill>
                <a:latin typeface="Courier New" panose="02070309020205020404" pitchFamily="49" charset="0"/>
                <a:cs typeface="Courier New" panose="02070309020205020404" pitchFamily="49" charset="0"/>
              </a:rPr>
              <a:t> </a:t>
            </a:r>
            <a:r>
              <a:rPr lang="en-US" altLang="ru-RU" sz="1200" dirty="0" err="1">
                <a:solidFill>
                  <a:srgbClr val="000000"/>
                </a:solidFill>
                <a:latin typeface="Courier New" panose="02070309020205020404" pitchFamily="49" charset="0"/>
                <a:cs typeface="Courier New" panose="02070309020205020404" pitchFamily="49" charset="0"/>
              </a:rPr>
              <a:t>int</a:t>
            </a:r>
            <a:r>
              <a:rPr lang="en-US" altLang="ru-RU" sz="1200" dirty="0">
                <a:solidFill>
                  <a:srgbClr val="000000"/>
                </a:solidFill>
                <a:latin typeface="Courier New" panose="02070309020205020404" pitchFamily="49" charset="0"/>
                <a:cs typeface="Courier New" panose="02070309020205020404" pitchFamily="49" charset="0"/>
              </a:rPr>
              <a:t> sugar;</a:t>
            </a:r>
          </a:p>
          <a:p>
            <a:pPr marL="0" indent="0" eaLnBrk="0" fontAlgn="base" hangingPunct="0">
              <a:lnSpc>
                <a:spcPct val="100000"/>
              </a:lnSpc>
              <a:spcBef>
                <a:spcPct val="0"/>
              </a:spcBef>
              <a:spcAft>
                <a:spcPct val="0"/>
              </a:spcAft>
              <a:buNone/>
            </a:pPr>
            <a:r>
              <a:rPr lang="en-US" altLang="ru-RU" sz="1200" b="1" dirty="0">
                <a:solidFill>
                  <a:srgbClr val="00008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private</a:t>
            </a:r>
            <a:r>
              <a:rPr lang="ru-RU" altLang="ru-RU" sz="1200" b="1" dirty="0">
                <a:solidFill>
                  <a:srgbClr val="000080"/>
                </a:solidFill>
                <a:latin typeface="Courier New" panose="02070309020205020404" pitchFamily="49" charset="0"/>
                <a:cs typeface="Courier New" panose="02070309020205020404" pitchFamily="49" charset="0"/>
              </a:rPr>
              <a:t> </a:t>
            </a:r>
            <a:r>
              <a:rPr lang="en-US" altLang="ru-RU" sz="1200" dirty="0">
                <a:solidFill>
                  <a:srgbClr val="000000"/>
                </a:solidFill>
                <a:latin typeface="Courier New" panose="02070309020205020404" pitchFamily="49" charset="0"/>
                <a:cs typeface="Courier New" panose="02070309020205020404" pitchFamily="49" charset="0"/>
              </a:rPr>
              <a:t>double milk;</a:t>
            </a:r>
          </a:p>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Coffee</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makeCoffee</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blendBeans</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heatWater</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shakeMilk</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mix</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Coffee</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mix</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Coffee</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mix</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all</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together</a:t>
            </a:r>
            <a:b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shakeMilk</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shaking</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milk</a:t>
            </a:r>
            <a:b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heatWater</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heating</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water</a:t>
            </a:r>
            <a:b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blendBeans</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blending</a:t>
            </a: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beans</a:t>
            </a:r>
            <a:b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40500" y="2893298"/>
            <a:ext cx="56515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static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CoffeeMachine</a:t>
            </a:r>
            <a:r>
              <a:rPr lang="en-US" altLang="ru-RU" sz="1600" dirty="0">
                <a:solidFill>
                  <a:srgbClr val="000000"/>
                </a:solidFill>
                <a:latin typeface="Courier New" panose="02070309020205020404" pitchFamily="49" charset="0"/>
                <a:cs typeface="Courier New" panose="02070309020205020404" pitchFamily="49" charset="0"/>
              </a:rPr>
              <a:t> cm</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CoffeeMachine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Coffee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coffee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lang="en-US" altLang="ru-RU" sz="1600" dirty="0">
                <a:solidFill>
                  <a:srgbClr val="000000"/>
                </a:solidFill>
                <a:latin typeface="Courier New" panose="02070309020205020404" pitchFamily="49" charset="0"/>
                <a:cs typeface="Courier New" panose="02070309020205020404" pitchFamily="49" charset="0"/>
              </a:rPr>
              <a:t>cm</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makeCoffee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cxnSp>
        <p:nvCxnSpPr>
          <p:cNvPr id="7" name="Прямая соединительная линия 6"/>
          <p:cNvCxnSpPr/>
          <p:nvPr/>
        </p:nvCxnSpPr>
        <p:spPr>
          <a:xfrm>
            <a:off x="6362700" y="1545809"/>
            <a:ext cx="0" cy="522896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Рисунок 5">
            <a:extLst>
              <a:ext uri="{FF2B5EF4-FFF2-40B4-BE49-F238E27FC236}">
                <a16:creationId xmlns:a16="http://schemas.microsoft.com/office/drawing/2014/main" id="{A8D31F4A-F69D-44EC-B9B2-F4FCE42982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C63FD452-9AF2-4514-AB92-1408C7D3EECA}"/>
              </a:ext>
            </a:extLst>
          </p:cNvPr>
          <p:cNvSpPr>
            <a:spLocks noGrp="1"/>
          </p:cNvSpPr>
          <p:nvPr>
            <p:ph type="sldNum" sz="quarter" idx="12"/>
          </p:nvPr>
        </p:nvSpPr>
        <p:spPr/>
        <p:txBody>
          <a:bodyPr/>
          <a:lstStyle/>
          <a:p>
            <a:fld id="{1953C272-8C72-41F6-9C12-11750B48D95E}" type="slidenum">
              <a:rPr lang="ru-RU" smtClean="0"/>
              <a:t>31</a:t>
            </a:fld>
            <a:endParaRPr lang="ru-RU"/>
          </a:p>
        </p:txBody>
      </p:sp>
    </p:spTree>
    <p:extLst>
      <p:ext uri="{BB962C8B-B14F-4D97-AF65-F5344CB8AC3E}">
        <p14:creationId xmlns:p14="http://schemas.microsoft.com/office/powerpoint/2010/main" val="1373874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Encapsulation. Java Beans</a:t>
            </a:r>
            <a:endParaRPr lang="uk-UA" b="1" dirty="0"/>
          </a:p>
        </p:txBody>
      </p:sp>
      <p:sp>
        <p:nvSpPr>
          <p:cNvPr id="3" name="Объект 2"/>
          <p:cNvSpPr>
            <a:spLocks noGrp="1"/>
          </p:cNvSpPr>
          <p:nvPr>
            <p:ph idx="1"/>
          </p:nvPr>
        </p:nvSpPr>
        <p:spPr/>
        <p:txBody>
          <a:bodyPr>
            <a:normAutofit lnSpcReduction="10000"/>
          </a:bodyPr>
          <a:lstStyle/>
          <a:p>
            <a:pPr marL="0" indent="0">
              <a:lnSpc>
                <a:spcPct val="150000"/>
              </a:lnSpc>
              <a:buNone/>
            </a:pPr>
            <a:r>
              <a:rPr lang="en-US" dirty="0"/>
              <a:t>A JavaBean is a design principle for encapsulating data in an object in Java. </a:t>
            </a:r>
          </a:p>
          <a:p>
            <a:pPr>
              <a:lnSpc>
                <a:spcPct val="150000"/>
              </a:lnSpc>
            </a:pPr>
            <a:r>
              <a:rPr lang="en-US" dirty="0"/>
              <a:t>private properties</a:t>
            </a:r>
          </a:p>
          <a:p>
            <a:pPr>
              <a:lnSpc>
                <a:spcPct val="150000"/>
              </a:lnSpc>
            </a:pPr>
            <a:r>
              <a:rPr lang="en-US" dirty="0"/>
              <a:t>public getter(get, is for primitive </a:t>
            </a:r>
            <a:r>
              <a:rPr lang="en-US" dirty="0" err="1"/>
              <a:t>boolean</a:t>
            </a:r>
            <a:r>
              <a:rPr lang="en-US" dirty="0"/>
              <a:t>)</a:t>
            </a:r>
          </a:p>
          <a:p>
            <a:pPr>
              <a:lnSpc>
                <a:spcPct val="150000"/>
              </a:lnSpc>
            </a:pPr>
            <a:r>
              <a:rPr lang="en-US" dirty="0"/>
              <a:t>public setter (set)</a:t>
            </a:r>
          </a:p>
          <a:p>
            <a:pPr>
              <a:lnSpc>
                <a:spcPct val="150000"/>
              </a:lnSpc>
            </a:pPr>
            <a:r>
              <a:rPr lang="en-US" dirty="0"/>
              <a:t>property name in getter/setter starts with uppercase</a:t>
            </a:r>
            <a:endParaRPr lang="uk-UA" dirty="0"/>
          </a:p>
        </p:txBody>
      </p:sp>
      <p:pic>
        <p:nvPicPr>
          <p:cNvPr id="4" name="Рисунок 3">
            <a:extLst>
              <a:ext uri="{FF2B5EF4-FFF2-40B4-BE49-F238E27FC236}">
                <a16:creationId xmlns:a16="http://schemas.microsoft.com/office/drawing/2014/main" id="{368B0A8C-7EBB-44C3-8132-35A3BD5271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1FB70460-CA24-4D8A-ABEE-C413EBD5746C}"/>
              </a:ext>
            </a:extLst>
          </p:cNvPr>
          <p:cNvSpPr>
            <a:spLocks noGrp="1"/>
          </p:cNvSpPr>
          <p:nvPr>
            <p:ph type="sldNum" sz="quarter" idx="12"/>
          </p:nvPr>
        </p:nvSpPr>
        <p:spPr/>
        <p:txBody>
          <a:bodyPr/>
          <a:lstStyle/>
          <a:p>
            <a:fld id="{1953C272-8C72-41F6-9C12-11750B48D95E}" type="slidenum">
              <a:rPr lang="ru-RU" smtClean="0"/>
              <a:t>32</a:t>
            </a:fld>
            <a:endParaRPr lang="ru-RU"/>
          </a:p>
        </p:txBody>
      </p:sp>
    </p:spTree>
    <p:extLst>
      <p:ext uri="{BB962C8B-B14F-4D97-AF65-F5344CB8AC3E}">
        <p14:creationId xmlns:p14="http://schemas.microsoft.com/office/powerpoint/2010/main" val="2797925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Encapsulation. Java Beans</a:t>
            </a:r>
            <a:endParaRPr lang="uk-UA" b="1" dirty="0"/>
          </a:p>
        </p:txBody>
      </p:sp>
      <p:sp>
        <p:nvSpPr>
          <p:cNvPr id="4" name="Rectangle 1"/>
          <p:cNvSpPr>
            <a:spLocks noGrp="1" noChangeArrowheads="1"/>
          </p:cNvSpPr>
          <p:nvPr>
            <p:ph idx="1"/>
          </p:nvPr>
        </p:nvSpPr>
        <p:spPr bwMode="auto">
          <a:xfrm>
            <a:off x="838200" y="2830301"/>
            <a:ext cx="4044697"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ru-RU" dirty="0"/>
              <a:t>What is wrong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000" b="1" dirty="0">
              <a:solidFill>
                <a:srgbClr val="000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ru-RU" altLang="ru-RU" sz="1800" b="1" dirty="0" err="1">
                <a:solidFill>
                  <a:srgbClr val="000080"/>
                </a:solidFill>
                <a:latin typeface="Courier New" panose="02070309020205020404" pitchFamily="49" charset="0"/>
                <a:cs typeface="Courier New" panose="02070309020205020404" pitchFamily="49" charset="0"/>
              </a:rPr>
              <a:t>class</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Girl</a:t>
            </a: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private</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boolean</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b="1" dirty="0" err="1">
                <a:solidFill>
                  <a:srgbClr val="660E7A"/>
                </a:solidFill>
                <a:latin typeface="Courier New" panose="02070309020205020404" pitchFamily="49" charset="0"/>
                <a:cs typeface="Courier New" panose="02070309020205020404" pitchFamily="49" charset="0"/>
              </a:rPr>
              <a:t>playing</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private</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Boolean</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660E7A"/>
                </a:solidFill>
                <a:latin typeface="Courier New" panose="02070309020205020404" pitchFamily="49" charset="0"/>
                <a:cs typeface="Courier New" panose="02070309020205020404" pitchFamily="49" charset="0"/>
              </a:rPr>
              <a:t>dancing</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en-US" altLang="ru-RU" sz="1800" b="1" dirty="0">
                <a:solidFill>
                  <a:srgbClr val="000080"/>
                </a:solidFill>
                <a:latin typeface="Courier New" panose="02070309020205020404" pitchFamily="49" charset="0"/>
                <a:cs typeface="Courier New" panose="02070309020205020404" pitchFamily="49" charset="0"/>
              </a:rPr>
              <a:t>public</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String</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660E7A"/>
                </a:solidFill>
                <a:latin typeface="Courier New" panose="02070309020205020404" pitchFamily="49" charset="0"/>
                <a:cs typeface="Courier New" panose="02070309020205020404" pitchFamily="49" charset="0"/>
              </a:rPr>
              <a:t>name</a:t>
            </a:r>
            <a:r>
              <a:rPr lang="ru-RU" altLang="ru-RU" sz="1800" dirty="0">
                <a:solidFill>
                  <a:srgbClr val="000000"/>
                </a:solidFill>
                <a:latin typeface="Courier New" panose="02070309020205020404" pitchFamily="49" charset="0"/>
                <a:cs typeface="Courier New" panose="02070309020205020404" pitchFamily="49" charset="0"/>
              </a:rPr>
              <a:t>;</a:t>
            </a:r>
            <a:endParaRPr lang="en-US" altLang="ru-RU" sz="18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a:t>
            </a:r>
            <a:endParaRPr lang="ru-RU" altLang="ru-RU" sz="4000" dirty="0">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5"/>
          <p:cNvSpPr/>
          <p:nvPr/>
        </p:nvSpPr>
        <p:spPr>
          <a:xfrm>
            <a:off x="5613400" y="1553028"/>
            <a:ext cx="7069458" cy="5047536"/>
          </a:xfrm>
          <a:prstGeom prst="rect">
            <a:avLst/>
          </a:prstGeom>
        </p:spPr>
        <p:txBody>
          <a:bodyPr wrap="square">
            <a:spAutoFit/>
          </a:bodyPr>
          <a:lstStyle/>
          <a:p>
            <a:r>
              <a:rPr lang="ru-RU" altLang="ru-RU" sz="1400" dirty="0">
                <a:solidFill>
                  <a:srgbClr val="000000"/>
                </a:solidFill>
                <a:latin typeface="Courier New" panose="02070309020205020404" pitchFamily="49" charset="0"/>
                <a:cs typeface="Courier New" panose="02070309020205020404" pitchFamily="49" charset="0"/>
              </a:rPr>
              <a:t> </a:t>
            </a:r>
            <a:r>
              <a:rPr lang="en-US"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boolean</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isPlaying</a:t>
            </a: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return</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playing</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boolean</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getPlaying</a:t>
            </a: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return</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playing</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Boolean</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isDancing</a:t>
            </a: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return</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dancing</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String</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name</a:t>
            </a: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return</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name</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void</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updateName</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String</a:t>
            </a:r>
            <a:r>
              <a:rPr lang="ru-RU" altLang="ru-RU" sz="1400" dirty="0">
                <a:solidFill>
                  <a:srgbClr val="000000"/>
                </a:solidFill>
                <a:latin typeface="Courier New" panose="02070309020205020404" pitchFamily="49" charset="0"/>
                <a:cs typeface="Courier New" panose="02070309020205020404" pitchFamily="49" charset="0"/>
              </a:rPr>
              <a:t> n)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name</a:t>
            </a:r>
            <a:r>
              <a:rPr lang="ru-RU" altLang="ru-RU" sz="1400" b="1" dirty="0">
                <a:solidFill>
                  <a:srgbClr val="660E7A"/>
                </a:solidFill>
                <a:latin typeface="Courier New" panose="02070309020205020404" pitchFamily="49" charset="0"/>
                <a:cs typeface="Courier New" panose="02070309020205020404" pitchFamily="49" charset="0"/>
              </a:rPr>
              <a:t> </a:t>
            </a:r>
            <a:r>
              <a:rPr lang="ru-RU" altLang="ru-RU" sz="1400" dirty="0">
                <a:solidFill>
                  <a:srgbClr val="000000"/>
                </a:solidFill>
                <a:latin typeface="Courier New" panose="02070309020205020404" pitchFamily="49" charset="0"/>
                <a:cs typeface="Courier New" panose="02070309020205020404" pitchFamily="49" charset="0"/>
              </a:rPr>
              <a:t>= n;</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void</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setname</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String</a:t>
            </a:r>
            <a:r>
              <a:rPr lang="ru-RU" altLang="ru-RU" sz="1400" dirty="0">
                <a:solidFill>
                  <a:srgbClr val="000000"/>
                </a:solidFill>
                <a:latin typeface="Courier New" panose="02070309020205020404" pitchFamily="49" charset="0"/>
                <a:cs typeface="Courier New" panose="02070309020205020404" pitchFamily="49" charset="0"/>
              </a:rPr>
              <a:t> n)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name</a:t>
            </a:r>
            <a:r>
              <a:rPr lang="ru-RU" altLang="ru-RU" sz="1400" b="1" dirty="0">
                <a:solidFill>
                  <a:srgbClr val="660E7A"/>
                </a:solidFill>
                <a:latin typeface="Courier New" panose="02070309020205020404" pitchFamily="49" charset="0"/>
                <a:cs typeface="Courier New" panose="02070309020205020404" pitchFamily="49" charset="0"/>
              </a:rPr>
              <a:t> </a:t>
            </a:r>
            <a:r>
              <a:rPr lang="ru-RU" altLang="ru-RU" sz="1400" dirty="0">
                <a:solidFill>
                  <a:srgbClr val="000000"/>
                </a:solidFill>
                <a:latin typeface="Courier New" panose="02070309020205020404" pitchFamily="49" charset="0"/>
                <a:cs typeface="Courier New" panose="02070309020205020404" pitchFamily="49" charset="0"/>
              </a:rPr>
              <a:t>= n;</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endParaRPr lang="ru-RU" sz="1400" dirty="0"/>
          </a:p>
        </p:txBody>
      </p:sp>
      <p:cxnSp>
        <p:nvCxnSpPr>
          <p:cNvPr id="7" name="Прямая соединительная линия 6"/>
          <p:cNvCxnSpPr/>
          <p:nvPr/>
        </p:nvCxnSpPr>
        <p:spPr>
          <a:xfrm>
            <a:off x="5448300" y="1553028"/>
            <a:ext cx="0" cy="5228964"/>
          </a:xfrm>
          <a:prstGeom prst="line">
            <a:avLst/>
          </a:prstGeom>
        </p:spPr>
        <p:style>
          <a:lnRef idx="1">
            <a:schemeClr val="accent1"/>
          </a:lnRef>
          <a:fillRef idx="0">
            <a:schemeClr val="accent1"/>
          </a:fillRef>
          <a:effectRef idx="0">
            <a:schemeClr val="accent1"/>
          </a:effectRef>
          <a:fontRef idx="minor">
            <a:schemeClr val="tx1"/>
          </a:fontRef>
        </p:style>
      </p:cxnSp>
      <p:pic>
        <p:nvPicPr>
          <p:cNvPr id="8" name="Рисунок 7">
            <a:extLst>
              <a:ext uri="{FF2B5EF4-FFF2-40B4-BE49-F238E27FC236}">
                <a16:creationId xmlns:a16="http://schemas.microsoft.com/office/drawing/2014/main" id="{ECF721EC-B8E1-47AF-B2AB-274928504C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11607123-2A84-4D7F-8064-36EF2EBEB9EF}"/>
              </a:ext>
            </a:extLst>
          </p:cNvPr>
          <p:cNvSpPr>
            <a:spLocks noGrp="1"/>
          </p:cNvSpPr>
          <p:nvPr>
            <p:ph type="sldNum" sz="quarter" idx="12"/>
          </p:nvPr>
        </p:nvSpPr>
        <p:spPr/>
        <p:txBody>
          <a:bodyPr/>
          <a:lstStyle/>
          <a:p>
            <a:fld id="{1953C272-8C72-41F6-9C12-11750B48D95E}" type="slidenum">
              <a:rPr lang="ru-RU" smtClean="0"/>
              <a:t>33</a:t>
            </a:fld>
            <a:endParaRPr lang="ru-RU"/>
          </a:p>
        </p:txBody>
      </p:sp>
    </p:spTree>
    <p:extLst>
      <p:ext uri="{BB962C8B-B14F-4D97-AF65-F5344CB8AC3E}">
        <p14:creationId xmlns:p14="http://schemas.microsoft.com/office/powerpoint/2010/main" val="2331365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Encapsulation. Java Beans</a:t>
            </a:r>
            <a:endParaRPr lang="uk-UA" b="1" dirty="0"/>
          </a:p>
        </p:txBody>
      </p:sp>
      <p:sp>
        <p:nvSpPr>
          <p:cNvPr id="4" name="Rectangle 1"/>
          <p:cNvSpPr>
            <a:spLocks noGrp="1" noChangeArrowheads="1"/>
          </p:cNvSpPr>
          <p:nvPr>
            <p:ph idx="1"/>
          </p:nvPr>
        </p:nvSpPr>
        <p:spPr bwMode="auto">
          <a:xfrm>
            <a:off x="838200" y="2830301"/>
            <a:ext cx="4044697"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ru-RU" dirty="0"/>
              <a:t>What is wrong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000" b="1" dirty="0">
              <a:solidFill>
                <a:srgbClr val="000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ru-RU" altLang="ru-RU" sz="1800" b="1" dirty="0" err="1">
                <a:solidFill>
                  <a:srgbClr val="000080"/>
                </a:solidFill>
                <a:latin typeface="Courier New" panose="02070309020205020404" pitchFamily="49" charset="0"/>
                <a:cs typeface="Courier New" panose="02070309020205020404" pitchFamily="49" charset="0"/>
              </a:rPr>
              <a:t>class</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Girl</a:t>
            </a: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private</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boolean</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b="1" dirty="0" err="1">
                <a:solidFill>
                  <a:srgbClr val="660E7A"/>
                </a:solidFill>
                <a:latin typeface="Courier New" panose="02070309020205020404" pitchFamily="49" charset="0"/>
                <a:cs typeface="Courier New" panose="02070309020205020404" pitchFamily="49" charset="0"/>
              </a:rPr>
              <a:t>playing</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private</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Boolean</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660E7A"/>
                </a:solidFill>
                <a:latin typeface="Courier New" panose="02070309020205020404" pitchFamily="49" charset="0"/>
                <a:cs typeface="Courier New" panose="02070309020205020404" pitchFamily="49" charset="0"/>
              </a:rPr>
              <a:t>dancing</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en-US" altLang="ru-RU" sz="1800" b="1" dirty="0">
                <a:solidFill>
                  <a:srgbClr val="000080"/>
                </a:solidFill>
                <a:latin typeface="Courier New" panose="02070309020205020404" pitchFamily="49" charset="0"/>
                <a:cs typeface="Courier New" panose="02070309020205020404" pitchFamily="49" charset="0"/>
              </a:rPr>
              <a:t>public</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String</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660E7A"/>
                </a:solidFill>
                <a:latin typeface="Courier New" panose="02070309020205020404" pitchFamily="49" charset="0"/>
                <a:cs typeface="Courier New" panose="02070309020205020404" pitchFamily="49" charset="0"/>
              </a:rPr>
              <a:t>name</a:t>
            </a:r>
            <a:r>
              <a:rPr lang="ru-RU" altLang="ru-RU" sz="1800" dirty="0">
                <a:solidFill>
                  <a:srgbClr val="000000"/>
                </a:solidFill>
                <a:latin typeface="Courier New" panose="02070309020205020404" pitchFamily="49" charset="0"/>
                <a:cs typeface="Courier New" panose="02070309020205020404" pitchFamily="49" charset="0"/>
              </a:rPr>
              <a:t>;</a:t>
            </a:r>
            <a:endParaRPr lang="en-US" altLang="ru-RU" sz="18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a:t>
            </a:r>
            <a:endParaRPr lang="ru-RU" altLang="ru-RU" sz="4000" dirty="0">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5"/>
          <p:cNvSpPr/>
          <p:nvPr/>
        </p:nvSpPr>
        <p:spPr>
          <a:xfrm>
            <a:off x="5613400" y="1553028"/>
            <a:ext cx="7069458" cy="5047536"/>
          </a:xfrm>
          <a:prstGeom prst="rect">
            <a:avLst/>
          </a:prstGeom>
        </p:spPr>
        <p:txBody>
          <a:bodyPr wrap="square">
            <a:spAutoFit/>
          </a:bodyPr>
          <a:lstStyle/>
          <a:p>
            <a:r>
              <a:rPr lang="ru-RU" altLang="ru-RU" sz="1400" dirty="0">
                <a:solidFill>
                  <a:srgbClr val="000000"/>
                </a:solidFill>
                <a:latin typeface="Courier New" panose="02070309020205020404" pitchFamily="49" charset="0"/>
                <a:cs typeface="Courier New" panose="02070309020205020404" pitchFamily="49" charset="0"/>
              </a:rPr>
              <a:t> </a:t>
            </a:r>
            <a:r>
              <a:rPr lang="en-US"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boolean</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isPlaying</a:t>
            </a:r>
            <a:r>
              <a:rPr lang="ru-RU" altLang="ru-RU" sz="1400" dirty="0">
                <a:solidFill>
                  <a:srgbClr val="000000"/>
                </a:solidFill>
                <a:latin typeface="Courier New" panose="02070309020205020404" pitchFamily="49" charset="0"/>
                <a:cs typeface="Courier New" panose="02070309020205020404" pitchFamily="49" charset="0"/>
              </a:rPr>
              <a:t>() {</a:t>
            </a:r>
            <a:r>
              <a:rPr lang="en-US" altLang="ru-RU" sz="1400" dirty="0">
                <a:solidFill>
                  <a:srgbClr val="000000"/>
                </a:solidFill>
                <a:latin typeface="Courier New" panose="02070309020205020404" pitchFamily="49" charset="0"/>
                <a:cs typeface="Courier New" panose="02070309020205020404" pitchFamily="49" charset="0"/>
              </a:rPr>
              <a:t> 	</a:t>
            </a:r>
            <a:r>
              <a:rPr lang="en-US" altLang="ru-RU" sz="1400" dirty="0">
                <a:solidFill>
                  <a:srgbClr val="00B050"/>
                </a:solidFill>
                <a:latin typeface="Courier New" panose="02070309020205020404" pitchFamily="49" charset="0"/>
                <a:cs typeface="Courier New" panose="02070309020205020404" pitchFamily="49" charset="0"/>
              </a:rPr>
              <a:t>// OK</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return</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playing</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boolean</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getPlaying</a:t>
            </a:r>
            <a:r>
              <a:rPr lang="ru-RU" altLang="ru-RU" sz="1400" dirty="0">
                <a:solidFill>
                  <a:srgbClr val="000000"/>
                </a:solidFill>
                <a:latin typeface="Courier New" panose="02070309020205020404" pitchFamily="49" charset="0"/>
                <a:cs typeface="Courier New" panose="02070309020205020404" pitchFamily="49" charset="0"/>
              </a:rPr>
              <a:t>() {</a:t>
            </a:r>
            <a:r>
              <a:rPr lang="en-US" altLang="ru-RU" sz="1400" dirty="0">
                <a:solidFill>
                  <a:srgbClr val="000000"/>
                </a:solidFill>
                <a:latin typeface="Courier New" panose="02070309020205020404" pitchFamily="49" charset="0"/>
                <a:cs typeface="Courier New" panose="02070309020205020404" pitchFamily="49" charset="0"/>
              </a:rPr>
              <a:t> 	</a:t>
            </a:r>
            <a:r>
              <a:rPr lang="en-US" altLang="ru-RU" sz="1400" dirty="0">
                <a:solidFill>
                  <a:srgbClr val="00B050"/>
                </a:solidFill>
                <a:latin typeface="Courier New" panose="02070309020205020404" pitchFamily="49" charset="0"/>
                <a:cs typeface="Courier New" panose="02070309020205020404" pitchFamily="49" charset="0"/>
              </a:rPr>
              <a:t>// OK</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return</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playing</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Boolean</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isDancing</a:t>
            </a:r>
            <a:r>
              <a:rPr lang="ru-RU" altLang="ru-RU" sz="1400" dirty="0">
                <a:solidFill>
                  <a:srgbClr val="000000"/>
                </a:solidFill>
                <a:latin typeface="Courier New" panose="02070309020205020404" pitchFamily="49" charset="0"/>
                <a:cs typeface="Courier New" panose="02070309020205020404" pitchFamily="49" charset="0"/>
              </a:rPr>
              <a:t>() {</a:t>
            </a:r>
            <a:r>
              <a:rPr lang="en-US" altLang="ru-RU" sz="1400" dirty="0">
                <a:solidFill>
                  <a:srgbClr val="000000"/>
                </a:solidFill>
                <a:latin typeface="Courier New" panose="02070309020205020404" pitchFamily="49" charset="0"/>
                <a:cs typeface="Courier New" panose="02070309020205020404" pitchFamily="49" charset="0"/>
              </a:rPr>
              <a:t> 	</a:t>
            </a:r>
            <a:r>
              <a:rPr lang="en-US" altLang="ru-RU" sz="1400" dirty="0">
                <a:solidFill>
                  <a:srgbClr val="FF0000"/>
                </a:solidFill>
                <a:latin typeface="Courier New" panose="02070309020205020404" pitchFamily="49" charset="0"/>
                <a:cs typeface="Courier New" panose="02070309020205020404" pitchFamily="49" charset="0"/>
              </a:rPr>
              <a:t>// BAD, get for wrapper</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return</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dancing</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String</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name</a:t>
            </a:r>
            <a:r>
              <a:rPr lang="ru-RU" altLang="ru-RU" sz="1400" dirty="0">
                <a:solidFill>
                  <a:srgbClr val="000000"/>
                </a:solidFill>
                <a:latin typeface="Courier New" panose="02070309020205020404" pitchFamily="49" charset="0"/>
                <a:cs typeface="Courier New" panose="02070309020205020404" pitchFamily="49" charset="0"/>
              </a:rPr>
              <a:t>() {</a:t>
            </a:r>
            <a:r>
              <a:rPr lang="en-US" altLang="ru-RU" sz="1400" dirty="0">
                <a:solidFill>
                  <a:srgbClr val="000000"/>
                </a:solidFill>
                <a:latin typeface="Courier New" panose="02070309020205020404" pitchFamily="49" charset="0"/>
                <a:cs typeface="Courier New" panose="02070309020205020404" pitchFamily="49" charset="0"/>
              </a:rPr>
              <a:t> 	</a:t>
            </a:r>
            <a:r>
              <a:rPr lang="en-US" altLang="ru-RU" sz="1400" dirty="0">
                <a:solidFill>
                  <a:srgbClr val="FF0000"/>
                </a:solidFill>
                <a:latin typeface="Courier New" panose="02070309020205020404" pitchFamily="49" charset="0"/>
                <a:cs typeface="Courier New" panose="02070309020205020404" pitchFamily="49" charset="0"/>
              </a:rPr>
              <a:t>// BAD, not get prefix</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return</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name</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void</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updateName</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String</a:t>
            </a:r>
            <a:r>
              <a:rPr lang="ru-RU" altLang="ru-RU" sz="1400" dirty="0">
                <a:solidFill>
                  <a:srgbClr val="000000"/>
                </a:solidFill>
                <a:latin typeface="Courier New" panose="02070309020205020404" pitchFamily="49" charset="0"/>
                <a:cs typeface="Courier New" panose="02070309020205020404" pitchFamily="49" charset="0"/>
              </a:rPr>
              <a:t> n) {</a:t>
            </a:r>
            <a:r>
              <a:rPr lang="en-US" altLang="ru-RU" sz="1400" dirty="0">
                <a:solidFill>
                  <a:srgbClr val="000000"/>
                </a:solidFill>
                <a:latin typeface="Courier New" panose="02070309020205020404" pitchFamily="49" charset="0"/>
                <a:cs typeface="Courier New" panose="02070309020205020404" pitchFamily="49" charset="0"/>
              </a:rPr>
              <a:t> </a:t>
            </a:r>
            <a:r>
              <a:rPr lang="en-US" altLang="ru-RU" sz="1400" dirty="0">
                <a:solidFill>
                  <a:srgbClr val="FF0000"/>
                </a:solidFill>
                <a:latin typeface="Courier New" panose="02070309020205020404" pitchFamily="49" charset="0"/>
                <a:cs typeface="Courier New" panose="02070309020205020404" pitchFamily="49" charset="0"/>
              </a:rPr>
              <a:t>// BAD, no set prefix</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name</a:t>
            </a:r>
            <a:r>
              <a:rPr lang="ru-RU" altLang="ru-RU" sz="1400" b="1" dirty="0">
                <a:solidFill>
                  <a:srgbClr val="660E7A"/>
                </a:solidFill>
                <a:latin typeface="Courier New" panose="02070309020205020404" pitchFamily="49" charset="0"/>
                <a:cs typeface="Courier New" panose="02070309020205020404" pitchFamily="49" charset="0"/>
              </a:rPr>
              <a:t> </a:t>
            </a:r>
            <a:r>
              <a:rPr lang="ru-RU" altLang="ru-RU" sz="1400" dirty="0">
                <a:solidFill>
                  <a:srgbClr val="000000"/>
                </a:solidFill>
                <a:latin typeface="Courier New" panose="02070309020205020404" pitchFamily="49" charset="0"/>
                <a:cs typeface="Courier New" panose="02070309020205020404" pitchFamily="49" charset="0"/>
              </a:rPr>
              <a:t>= n;</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void</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setname</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String</a:t>
            </a:r>
            <a:r>
              <a:rPr lang="ru-RU" altLang="ru-RU" sz="1400" dirty="0">
                <a:solidFill>
                  <a:srgbClr val="000000"/>
                </a:solidFill>
                <a:latin typeface="Courier New" panose="02070309020205020404" pitchFamily="49" charset="0"/>
                <a:cs typeface="Courier New" panose="02070309020205020404" pitchFamily="49" charset="0"/>
              </a:rPr>
              <a:t> n) {</a:t>
            </a:r>
            <a:r>
              <a:rPr lang="en-US" altLang="ru-RU" sz="1400" dirty="0">
                <a:solidFill>
                  <a:srgbClr val="FF0000"/>
                </a:solidFill>
                <a:latin typeface="Courier New" panose="02070309020205020404" pitchFamily="49" charset="0"/>
                <a:cs typeface="Courier New" panose="02070309020205020404" pitchFamily="49" charset="0"/>
              </a:rPr>
              <a:t>// BAD, wrong case</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name</a:t>
            </a:r>
            <a:r>
              <a:rPr lang="ru-RU" altLang="ru-RU" sz="1400" b="1" dirty="0">
                <a:solidFill>
                  <a:srgbClr val="660E7A"/>
                </a:solidFill>
                <a:latin typeface="Courier New" panose="02070309020205020404" pitchFamily="49" charset="0"/>
                <a:cs typeface="Courier New" panose="02070309020205020404" pitchFamily="49" charset="0"/>
              </a:rPr>
              <a:t> </a:t>
            </a:r>
            <a:r>
              <a:rPr lang="ru-RU" altLang="ru-RU" sz="1400" dirty="0">
                <a:solidFill>
                  <a:srgbClr val="000000"/>
                </a:solidFill>
                <a:latin typeface="Courier New" panose="02070309020205020404" pitchFamily="49" charset="0"/>
                <a:cs typeface="Courier New" panose="02070309020205020404" pitchFamily="49" charset="0"/>
              </a:rPr>
              <a:t>= n;</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endParaRPr lang="ru-RU" sz="1400" dirty="0"/>
          </a:p>
        </p:txBody>
      </p:sp>
      <p:cxnSp>
        <p:nvCxnSpPr>
          <p:cNvPr id="7" name="Прямая соединительная линия 6"/>
          <p:cNvCxnSpPr/>
          <p:nvPr/>
        </p:nvCxnSpPr>
        <p:spPr>
          <a:xfrm>
            <a:off x="5448300" y="1553028"/>
            <a:ext cx="0" cy="5228964"/>
          </a:xfrm>
          <a:prstGeom prst="line">
            <a:avLst/>
          </a:prstGeom>
        </p:spPr>
        <p:style>
          <a:lnRef idx="1">
            <a:schemeClr val="accent1"/>
          </a:lnRef>
          <a:fillRef idx="0">
            <a:schemeClr val="accent1"/>
          </a:fillRef>
          <a:effectRef idx="0">
            <a:schemeClr val="accent1"/>
          </a:effectRef>
          <a:fontRef idx="minor">
            <a:schemeClr val="tx1"/>
          </a:fontRef>
        </p:style>
      </p:cxnSp>
      <p:pic>
        <p:nvPicPr>
          <p:cNvPr id="8" name="Рисунок 7">
            <a:extLst>
              <a:ext uri="{FF2B5EF4-FFF2-40B4-BE49-F238E27FC236}">
                <a16:creationId xmlns:a16="http://schemas.microsoft.com/office/drawing/2014/main" id="{AE872EEA-FB80-446C-8819-D1344CAC9E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8F7D6E96-5D6B-4DEC-A5BF-749BA544B307}"/>
              </a:ext>
            </a:extLst>
          </p:cNvPr>
          <p:cNvSpPr>
            <a:spLocks noGrp="1"/>
          </p:cNvSpPr>
          <p:nvPr>
            <p:ph type="sldNum" sz="quarter" idx="12"/>
          </p:nvPr>
        </p:nvSpPr>
        <p:spPr/>
        <p:txBody>
          <a:bodyPr/>
          <a:lstStyle/>
          <a:p>
            <a:fld id="{1953C272-8C72-41F6-9C12-11750B48D95E}" type="slidenum">
              <a:rPr lang="ru-RU" smtClean="0"/>
              <a:t>34</a:t>
            </a:fld>
            <a:endParaRPr lang="ru-RU"/>
          </a:p>
        </p:txBody>
      </p:sp>
    </p:spTree>
    <p:extLst>
      <p:ext uri="{BB962C8B-B14F-4D97-AF65-F5344CB8AC3E}">
        <p14:creationId xmlns:p14="http://schemas.microsoft.com/office/powerpoint/2010/main" val="3254958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Polymorphism</a:t>
            </a:r>
            <a:endParaRPr lang="uk-UA" b="1" dirty="0"/>
          </a:p>
        </p:txBody>
      </p:sp>
      <p:sp>
        <p:nvSpPr>
          <p:cNvPr id="3" name="Объект 2"/>
          <p:cNvSpPr>
            <a:spLocks noGrp="1"/>
          </p:cNvSpPr>
          <p:nvPr>
            <p:ph idx="1"/>
          </p:nvPr>
        </p:nvSpPr>
        <p:spPr>
          <a:xfrm>
            <a:off x="838200" y="1825624"/>
            <a:ext cx="11074400" cy="5032375"/>
          </a:xfrm>
        </p:spPr>
        <p:txBody>
          <a:bodyPr>
            <a:normAutofit/>
          </a:bodyPr>
          <a:lstStyle/>
          <a:p>
            <a:pPr marL="0" indent="0">
              <a:lnSpc>
                <a:spcPct val="150000"/>
              </a:lnSpc>
              <a:buNone/>
            </a:pPr>
            <a:r>
              <a:rPr lang="en-US" dirty="0"/>
              <a:t>An object in Java may take on a variety of forms, in part depending on the reference used to access the object. </a:t>
            </a:r>
          </a:p>
          <a:p>
            <a:pPr marL="0" indent="0" fontAlgn="base">
              <a:lnSpc>
                <a:spcPct val="150000"/>
              </a:lnSpc>
              <a:buNone/>
            </a:pPr>
            <a:r>
              <a:rPr lang="en-US" dirty="0"/>
              <a:t>One name, many forms. Polymorphism manifests itself by having multiple methods all with the same name, but slightly different functionality.</a:t>
            </a:r>
          </a:p>
          <a:p>
            <a:pPr marL="0" indent="0" fontAlgn="base">
              <a:lnSpc>
                <a:spcPct val="150000"/>
              </a:lnSpc>
              <a:buNone/>
            </a:pPr>
            <a:r>
              <a:rPr lang="en-US" dirty="0"/>
              <a:t>There are 2 basic types of polymorphism. </a:t>
            </a:r>
          </a:p>
          <a:p>
            <a:pPr lvl="1" fontAlgn="base">
              <a:lnSpc>
                <a:spcPct val="150000"/>
              </a:lnSpc>
            </a:pPr>
            <a:r>
              <a:rPr lang="en-US" dirty="0"/>
              <a:t>Overriding, also called run-time (dynamic) polymorphism. </a:t>
            </a:r>
          </a:p>
          <a:p>
            <a:pPr lvl="1" fontAlgn="base">
              <a:lnSpc>
                <a:spcPct val="150000"/>
              </a:lnSpc>
            </a:pPr>
            <a:r>
              <a:rPr lang="en-US" dirty="0"/>
              <a:t>Overloading, which is referred to as compile-time (static) polymorphism. </a:t>
            </a:r>
            <a:endParaRPr lang="uk-UA" dirty="0"/>
          </a:p>
        </p:txBody>
      </p:sp>
      <p:pic>
        <p:nvPicPr>
          <p:cNvPr id="4" name="Рисунок 3">
            <a:extLst>
              <a:ext uri="{FF2B5EF4-FFF2-40B4-BE49-F238E27FC236}">
                <a16:creationId xmlns:a16="http://schemas.microsoft.com/office/drawing/2014/main" id="{08F1E2D8-C75E-452C-963E-D633BB2C33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AA18F6D6-91BD-466A-97A6-F31FB28A673A}"/>
              </a:ext>
            </a:extLst>
          </p:cNvPr>
          <p:cNvSpPr>
            <a:spLocks noGrp="1"/>
          </p:cNvSpPr>
          <p:nvPr>
            <p:ph type="sldNum" sz="quarter" idx="12"/>
          </p:nvPr>
        </p:nvSpPr>
        <p:spPr/>
        <p:txBody>
          <a:bodyPr/>
          <a:lstStyle/>
          <a:p>
            <a:fld id="{1953C272-8C72-41F6-9C12-11750B48D95E}" type="slidenum">
              <a:rPr lang="ru-RU" smtClean="0"/>
              <a:t>35</a:t>
            </a:fld>
            <a:endParaRPr lang="ru-RU"/>
          </a:p>
        </p:txBody>
      </p:sp>
    </p:spTree>
    <p:extLst>
      <p:ext uri="{BB962C8B-B14F-4D97-AF65-F5344CB8AC3E}">
        <p14:creationId xmlns:p14="http://schemas.microsoft.com/office/powerpoint/2010/main" val="1705767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Polymorphism</a:t>
            </a:r>
            <a:endParaRPr lang="ru-RU" b="1" dirty="0"/>
          </a:p>
        </p:txBody>
      </p:sp>
      <p:sp>
        <p:nvSpPr>
          <p:cNvPr id="3" name="Объект 2"/>
          <p:cNvSpPr>
            <a:spLocks noGrp="1"/>
          </p:cNvSpPr>
          <p:nvPr>
            <p:ph idx="1"/>
          </p:nvPr>
        </p:nvSpPr>
        <p:spPr>
          <a:xfrm>
            <a:off x="842387" y="1825625"/>
            <a:ext cx="10515600" cy="4351338"/>
          </a:xfrm>
        </p:spPr>
        <p:txBody>
          <a:bodyPr/>
          <a:lstStyle/>
          <a:p>
            <a:pPr marL="0" indent="0">
              <a:lnSpc>
                <a:spcPct val="150000"/>
              </a:lnSpc>
              <a:buNone/>
            </a:pPr>
            <a:r>
              <a:rPr lang="en-US" dirty="0"/>
              <a:t>	The type of the object determines which properties exist within the object in memory. </a:t>
            </a:r>
          </a:p>
          <a:p>
            <a:pPr marL="0" indent="0">
              <a:lnSpc>
                <a:spcPct val="150000"/>
              </a:lnSpc>
              <a:buNone/>
            </a:pPr>
            <a:r>
              <a:rPr lang="en-US" dirty="0"/>
              <a:t>	The type of the reference to the object determines which methods and variables are accessible to the Java program</a:t>
            </a:r>
            <a:endParaRPr lang="ru-RU" dirty="0"/>
          </a:p>
        </p:txBody>
      </p:sp>
      <p:pic>
        <p:nvPicPr>
          <p:cNvPr id="4" name="Рисунок 3">
            <a:extLst>
              <a:ext uri="{FF2B5EF4-FFF2-40B4-BE49-F238E27FC236}">
                <a16:creationId xmlns:a16="http://schemas.microsoft.com/office/drawing/2014/main" id="{6C494D1F-8178-4CD6-B3D0-0F15491EF2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365B784A-5E47-4C4F-9E4F-5B9C92AB8205}"/>
              </a:ext>
            </a:extLst>
          </p:cNvPr>
          <p:cNvSpPr>
            <a:spLocks noGrp="1"/>
          </p:cNvSpPr>
          <p:nvPr>
            <p:ph type="sldNum" sz="quarter" idx="12"/>
          </p:nvPr>
        </p:nvSpPr>
        <p:spPr/>
        <p:txBody>
          <a:bodyPr/>
          <a:lstStyle/>
          <a:p>
            <a:fld id="{1953C272-8C72-41F6-9C12-11750B48D95E}" type="slidenum">
              <a:rPr lang="ru-RU" smtClean="0"/>
              <a:t>36</a:t>
            </a:fld>
            <a:endParaRPr lang="ru-RU"/>
          </a:p>
        </p:txBody>
      </p:sp>
    </p:spTree>
    <p:extLst>
      <p:ext uri="{BB962C8B-B14F-4D97-AF65-F5344CB8AC3E}">
        <p14:creationId xmlns:p14="http://schemas.microsoft.com/office/powerpoint/2010/main" val="3732080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Polymorphism</a:t>
            </a:r>
            <a:endParaRPr lang="ru-RU" b="1" dirty="0"/>
          </a:p>
        </p:txBody>
      </p:sp>
      <p:sp>
        <p:nvSpPr>
          <p:cNvPr id="4" name="Rectangle 1"/>
          <p:cNvSpPr>
            <a:spLocks noGrp="1" noChangeArrowheads="1"/>
          </p:cNvSpPr>
          <p:nvPr>
            <p:ph idx="1"/>
          </p:nvPr>
        </p:nvSpPr>
        <p:spPr bwMode="auto">
          <a:xfrm>
            <a:off x="838200" y="2705369"/>
            <a:ext cx="5676900"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ru-RU" altLang="ru-RU" sz="1600" b="1" dirty="0" err="1">
                <a:solidFill>
                  <a:srgbClr val="000080"/>
                </a:solidFill>
                <a:latin typeface="Courier New" panose="02070309020205020404" pitchFamily="49" charset="0"/>
                <a:cs typeface="Courier New" panose="02070309020205020404" pitchFamily="49" charset="0"/>
              </a:rPr>
              <a:t>interface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LivesInOcean</a:t>
            </a: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void</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makeSound</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b="1" dirty="0" err="1">
                <a:solidFill>
                  <a:srgbClr val="000080"/>
                </a:solidFill>
                <a:latin typeface="Courier New" panose="02070309020205020404" pitchFamily="49" charset="0"/>
                <a:cs typeface="Courier New" panose="02070309020205020404" pitchFamily="49" charset="0"/>
              </a:rPr>
              <a:t>class</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Dolphin</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implements</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LivesInOcean</a:t>
            </a: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public</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void</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makeSound</a:t>
            </a: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System.</a:t>
            </a:r>
            <a:r>
              <a:rPr lang="ru-RU" altLang="ru-RU" sz="1600" b="1" i="1" dirty="0" err="1">
                <a:solidFill>
                  <a:srgbClr val="660E7A"/>
                </a:solidFill>
                <a:latin typeface="Courier New" panose="02070309020205020404" pitchFamily="49" charset="0"/>
                <a:cs typeface="Courier New" panose="02070309020205020404" pitchFamily="49" charset="0"/>
              </a:rPr>
              <a:t>out</a:t>
            </a:r>
            <a:r>
              <a:rPr lang="ru-RU" altLang="ru-RU" sz="1600" dirty="0" err="1">
                <a:solidFill>
                  <a:srgbClr val="000000"/>
                </a:solidFill>
                <a:latin typeface="Courier New" panose="02070309020205020404" pitchFamily="49" charset="0"/>
                <a:cs typeface="Courier New" panose="02070309020205020404" pitchFamily="49" charset="0"/>
              </a:rPr>
              <a:t>.println</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whistle</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b="1" dirty="0" err="1">
                <a:solidFill>
                  <a:srgbClr val="000080"/>
                </a:solidFill>
                <a:latin typeface="Courier New" panose="02070309020205020404" pitchFamily="49" charset="0"/>
                <a:cs typeface="Courier New" panose="02070309020205020404" pitchFamily="49" charset="0"/>
              </a:rPr>
              <a:t>class</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Whale</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implements</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LivesInOcean</a:t>
            </a: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public</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void</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makeSound</a:t>
            </a: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System.</a:t>
            </a:r>
            <a:r>
              <a:rPr lang="ru-RU" altLang="ru-RU" sz="1600" b="1" i="1" dirty="0" err="1">
                <a:solidFill>
                  <a:srgbClr val="660E7A"/>
                </a:solidFill>
                <a:latin typeface="Courier New" panose="02070309020205020404" pitchFamily="49" charset="0"/>
                <a:cs typeface="Courier New" panose="02070309020205020404" pitchFamily="49" charset="0"/>
              </a:rPr>
              <a:t>out</a:t>
            </a:r>
            <a:r>
              <a:rPr lang="ru-RU" altLang="ru-RU" sz="1600" dirty="0" err="1">
                <a:solidFill>
                  <a:srgbClr val="000000"/>
                </a:solidFill>
                <a:latin typeface="Courier New" panose="02070309020205020404" pitchFamily="49" charset="0"/>
                <a:cs typeface="Courier New" panose="02070309020205020404" pitchFamily="49" charset="0"/>
              </a:rPr>
              <a:t>.println</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sing</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a:t>
            </a:r>
            <a:endParaRPr lang="ru-RU" altLang="ru-RU" sz="3600" dirty="0">
              <a:latin typeface="Arial" panose="020B0604020202020204" pitchFamily="34" charset="0"/>
            </a:endParaRPr>
          </a:p>
        </p:txBody>
      </p:sp>
      <p:sp>
        <p:nvSpPr>
          <p:cNvPr id="5" name="Rectangle 2"/>
          <p:cNvSpPr>
            <a:spLocks noChangeArrowheads="1"/>
          </p:cNvSpPr>
          <p:nvPr/>
        </p:nvSpPr>
        <p:spPr bwMode="auto">
          <a:xfrm>
            <a:off x="6299200" y="2731038"/>
            <a:ext cx="589280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b="1" dirty="0" err="1">
                <a:solidFill>
                  <a:srgbClr val="000080"/>
                </a:solidFill>
                <a:latin typeface="Courier New" panose="02070309020205020404" pitchFamily="49" charset="0"/>
                <a:cs typeface="Courier New" panose="02070309020205020404" pitchFamily="49" charset="0"/>
              </a:rPr>
              <a:t>class</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Oceanographer</a:t>
            </a: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void</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checkSound</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LivesInOcean</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animal</a:t>
            </a: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animal.makeSound</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void</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main</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String</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args</a:t>
            </a: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Oceanographer</a:t>
            </a:r>
            <a:r>
              <a:rPr lang="ru-RU" altLang="ru-RU" sz="1600" dirty="0">
                <a:solidFill>
                  <a:srgbClr val="000000"/>
                </a:solidFill>
                <a:latin typeface="Courier New" panose="02070309020205020404" pitchFamily="49" charset="0"/>
                <a:cs typeface="Courier New" panose="02070309020205020404" pitchFamily="49" charset="0"/>
              </a:rPr>
              <a:t> o = </a:t>
            </a:r>
            <a:r>
              <a:rPr lang="ru-RU" altLang="ru-RU" sz="1600" b="1" dirty="0" err="1">
                <a:solidFill>
                  <a:srgbClr val="000080"/>
                </a:solidFill>
                <a:latin typeface="Courier New" panose="02070309020205020404" pitchFamily="49" charset="0"/>
                <a:cs typeface="Courier New" panose="02070309020205020404" pitchFamily="49" charset="0"/>
              </a:rPr>
              <a:t>new</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Oceanographer</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o.checkSound</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b="1" dirty="0" err="1">
                <a:solidFill>
                  <a:srgbClr val="000080"/>
                </a:solidFill>
                <a:latin typeface="Courier New" panose="02070309020205020404" pitchFamily="49" charset="0"/>
                <a:cs typeface="Courier New" panose="02070309020205020404" pitchFamily="49" charset="0"/>
              </a:rPr>
              <a:t>new</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Dolphin</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o.checkSound</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b="1" dirty="0" err="1">
                <a:solidFill>
                  <a:srgbClr val="000080"/>
                </a:solidFill>
                <a:latin typeface="Courier New" panose="02070309020205020404" pitchFamily="49" charset="0"/>
                <a:cs typeface="Courier New" panose="02070309020205020404" pitchFamily="49" charset="0"/>
              </a:rPr>
              <a:t>new</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Whale</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a:t>
            </a:r>
            <a:endParaRPr lang="ru-RU" altLang="ru-RU" sz="3600" dirty="0">
              <a:latin typeface="Arial" panose="020B0604020202020204" pitchFamily="34" charset="0"/>
            </a:endParaRPr>
          </a:p>
        </p:txBody>
      </p:sp>
      <p:sp>
        <p:nvSpPr>
          <p:cNvPr id="6" name="Прямоугольник 5"/>
          <p:cNvSpPr/>
          <p:nvPr/>
        </p:nvSpPr>
        <p:spPr>
          <a:xfrm>
            <a:off x="838200" y="1690688"/>
            <a:ext cx="9966960" cy="369332"/>
          </a:xfrm>
          <a:prstGeom prst="rect">
            <a:avLst/>
          </a:prstGeom>
        </p:spPr>
        <p:txBody>
          <a:bodyPr wrap="square">
            <a:spAutoFit/>
          </a:bodyPr>
          <a:lstStyle/>
          <a:p>
            <a:r>
              <a:rPr lang="en-US" dirty="0"/>
              <a:t>Polymorphism is the ability of a single interface to support multiple underlying forms.</a:t>
            </a:r>
            <a:endParaRPr lang="ru-RU" dirty="0"/>
          </a:p>
        </p:txBody>
      </p:sp>
      <p:sp>
        <p:nvSpPr>
          <p:cNvPr id="7"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cxnSp>
        <p:nvCxnSpPr>
          <p:cNvPr id="10" name="Прямая соединительная линия 9"/>
          <p:cNvCxnSpPr/>
          <p:nvPr/>
        </p:nvCxnSpPr>
        <p:spPr>
          <a:xfrm>
            <a:off x="5943600" y="2514600"/>
            <a:ext cx="63500" cy="417830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Рисунок 8">
            <a:extLst>
              <a:ext uri="{FF2B5EF4-FFF2-40B4-BE49-F238E27FC236}">
                <a16:creationId xmlns:a16="http://schemas.microsoft.com/office/drawing/2014/main" id="{F0B56CAF-CA81-4471-A03F-E2FCC65B0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FE5741A2-13DA-4E09-85A2-388CF974E711}"/>
              </a:ext>
            </a:extLst>
          </p:cNvPr>
          <p:cNvSpPr>
            <a:spLocks noGrp="1"/>
          </p:cNvSpPr>
          <p:nvPr>
            <p:ph type="sldNum" sz="quarter" idx="12"/>
          </p:nvPr>
        </p:nvSpPr>
        <p:spPr/>
        <p:txBody>
          <a:bodyPr/>
          <a:lstStyle/>
          <a:p>
            <a:fld id="{1953C272-8C72-41F6-9C12-11750B48D95E}" type="slidenum">
              <a:rPr lang="ru-RU" smtClean="0"/>
              <a:t>37</a:t>
            </a:fld>
            <a:endParaRPr lang="ru-RU"/>
          </a:p>
        </p:txBody>
      </p:sp>
    </p:spTree>
    <p:extLst>
      <p:ext uri="{BB962C8B-B14F-4D97-AF65-F5344CB8AC3E}">
        <p14:creationId xmlns:p14="http://schemas.microsoft.com/office/powerpoint/2010/main" val="1679593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Polymorphism</a:t>
            </a:r>
            <a:endParaRPr lang="ru-RU" b="1" dirty="0"/>
          </a:p>
        </p:txBody>
      </p:sp>
      <p:sp>
        <p:nvSpPr>
          <p:cNvPr id="4" name="Rectangle 1"/>
          <p:cNvSpPr>
            <a:spLocks noGrp="1" noChangeArrowheads="1"/>
          </p:cNvSpPr>
          <p:nvPr>
            <p:ph idx="1"/>
          </p:nvPr>
        </p:nvSpPr>
        <p:spPr bwMode="auto">
          <a:xfrm>
            <a:off x="838200" y="2367796"/>
            <a:ext cx="5308600"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Primate</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hasHair</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true</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HasTail</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oolean</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isTailStriped</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4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ru-RU" altLang="ru-RU" sz="1400" b="1" dirty="0" err="1">
                <a:solidFill>
                  <a:srgbClr val="000080"/>
                </a:solidFill>
                <a:latin typeface="Courier New" panose="02070309020205020404" pitchFamily="49" charset="0"/>
                <a:cs typeface="Courier New" panose="02070309020205020404" pitchFamily="49" charset="0"/>
              </a:rPr>
              <a:t>class</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Lemur</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extends</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Primate</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implements</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HasTail</a:t>
            </a: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int</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age</a:t>
            </a:r>
            <a:r>
              <a:rPr lang="ru-RU" altLang="ru-RU" sz="1400" b="1" dirty="0">
                <a:solidFill>
                  <a:srgbClr val="660E7A"/>
                </a:solidFill>
                <a:latin typeface="Courier New" panose="02070309020205020404" pitchFamily="49" charset="0"/>
                <a:cs typeface="Courier New" panose="02070309020205020404" pitchFamily="49" charset="0"/>
              </a:rPr>
              <a:t> </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a:solidFill>
                  <a:srgbClr val="0000FF"/>
                </a:solidFill>
                <a:latin typeface="Courier New" panose="02070309020205020404" pitchFamily="49" charset="0"/>
                <a:cs typeface="Courier New" panose="02070309020205020404" pitchFamily="49" charset="0"/>
              </a:rPr>
              <a:t>10</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boolean</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isTailStriped</a:t>
            </a: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return</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false</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endParaRPr lang="en-US" altLang="ru-RU" sz="14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kumimoji="0" lang="en-US"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558280" y="2367796"/>
            <a:ext cx="5633720"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static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Lemur</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lemur</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Lemur</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lemur.</a:t>
            </a:r>
            <a:r>
              <a:rPr kumimoji="0" lang="ru-RU" altLang="ru-RU"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age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600" dirty="0">
                <a:solidFill>
                  <a:srgbClr val="000000"/>
                </a:solidFill>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HasTail</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hasTail</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lemur</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ru-RU" sz="16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hasTail.isTailStriped</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Primate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primate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lemur</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primate.hasHair</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5"/>
          <p:cNvSpPr/>
          <p:nvPr/>
        </p:nvSpPr>
        <p:spPr>
          <a:xfrm>
            <a:off x="838200" y="1690688"/>
            <a:ext cx="9966960" cy="369332"/>
          </a:xfrm>
          <a:prstGeom prst="rect">
            <a:avLst/>
          </a:prstGeom>
        </p:spPr>
        <p:txBody>
          <a:bodyPr wrap="square">
            <a:spAutoFit/>
          </a:bodyPr>
          <a:lstStyle/>
          <a:p>
            <a:r>
              <a:rPr lang="en-US" dirty="0"/>
              <a:t>Polymorphism also allows one object to take on many different forms. </a:t>
            </a:r>
            <a:endParaRPr lang="ru-RU" dirty="0"/>
          </a:p>
        </p:txBody>
      </p:sp>
      <p:cxnSp>
        <p:nvCxnSpPr>
          <p:cNvPr id="7" name="Прямая соединительная линия 6"/>
          <p:cNvCxnSpPr/>
          <p:nvPr/>
        </p:nvCxnSpPr>
        <p:spPr>
          <a:xfrm>
            <a:off x="6494780" y="2367796"/>
            <a:ext cx="63500" cy="417830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Рисунок 7">
            <a:extLst>
              <a:ext uri="{FF2B5EF4-FFF2-40B4-BE49-F238E27FC236}">
                <a16:creationId xmlns:a16="http://schemas.microsoft.com/office/drawing/2014/main" id="{B545567E-7B18-4CAE-9AAC-FAC37E287B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522213EF-561D-4149-9E6F-97EEC053E9A3}"/>
              </a:ext>
            </a:extLst>
          </p:cNvPr>
          <p:cNvSpPr>
            <a:spLocks noGrp="1"/>
          </p:cNvSpPr>
          <p:nvPr>
            <p:ph type="sldNum" sz="quarter" idx="12"/>
          </p:nvPr>
        </p:nvSpPr>
        <p:spPr/>
        <p:txBody>
          <a:bodyPr/>
          <a:lstStyle/>
          <a:p>
            <a:fld id="{1953C272-8C72-41F6-9C12-11750B48D95E}" type="slidenum">
              <a:rPr lang="ru-RU" smtClean="0"/>
              <a:t>38</a:t>
            </a:fld>
            <a:endParaRPr lang="ru-RU"/>
          </a:p>
        </p:txBody>
      </p:sp>
    </p:spTree>
    <p:extLst>
      <p:ext uri="{BB962C8B-B14F-4D97-AF65-F5344CB8AC3E}">
        <p14:creationId xmlns:p14="http://schemas.microsoft.com/office/powerpoint/2010/main" val="294843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Inheritance (is-a)</a:t>
            </a:r>
            <a:endParaRPr lang="uk-UA" b="1" dirty="0"/>
          </a:p>
        </p:txBody>
      </p:sp>
      <p:pic>
        <p:nvPicPr>
          <p:cNvPr id="41988" name="Picture 4" descr="Inheritance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402" y="2500312"/>
            <a:ext cx="8960573" cy="3367088"/>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720DF9D6-058B-4344-803D-A187C29535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2D8949D4-8DD4-4F95-B71E-A8612347AA17}"/>
              </a:ext>
            </a:extLst>
          </p:cNvPr>
          <p:cNvSpPr>
            <a:spLocks noGrp="1"/>
          </p:cNvSpPr>
          <p:nvPr>
            <p:ph type="sldNum" sz="quarter" idx="12"/>
          </p:nvPr>
        </p:nvSpPr>
        <p:spPr/>
        <p:txBody>
          <a:bodyPr/>
          <a:lstStyle/>
          <a:p>
            <a:fld id="{1953C272-8C72-41F6-9C12-11750B48D95E}" type="slidenum">
              <a:rPr lang="ru-RU" smtClean="0"/>
              <a:t>39</a:t>
            </a:fld>
            <a:endParaRPr lang="ru-RU"/>
          </a:p>
        </p:txBody>
      </p:sp>
    </p:spTree>
    <p:extLst>
      <p:ext uri="{BB962C8B-B14F-4D97-AF65-F5344CB8AC3E}">
        <p14:creationId xmlns:p14="http://schemas.microsoft.com/office/powerpoint/2010/main" val="581114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Abstract Classes</a:t>
            </a:r>
            <a:endParaRPr lang="ru-RU" b="1" dirty="0"/>
          </a:p>
        </p:txBody>
      </p:sp>
      <p:sp>
        <p:nvSpPr>
          <p:cNvPr id="3" name="Объект 2"/>
          <p:cNvSpPr>
            <a:spLocks noGrp="1"/>
          </p:cNvSpPr>
          <p:nvPr>
            <p:ph idx="1"/>
          </p:nvPr>
        </p:nvSpPr>
        <p:spPr/>
        <p:txBody>
          <a:bodyPr>
            <a:normAutofit fontScale="92500"/>
          </a:bodyPr>
          <a:lstStyle/>
          <a:p>
            <a:pPr>
              <a:lnSpc>
                <a:spcPct val="160000"/>
              </a:lnSpc>
            </a:pPr>
            <a:r>
              <a:rPr lang="en-US" dirty="0"/>
              <a:t>May contain any number of methods including zero</a:t>
            </a:r>
          </a:p>
          <a:p>
            <a:pPr>
              <a:lnSpc>
                <a:spcPct val="160000"/>
              </a:lnSpc>
            </a:pPr>
            <a:r>
              <a:rPr lang="en-US" dirty="0"/>
              <a:t>If class has at least one abstract method – class is abstract</a:t>
            </a:r>
          </a:p>
          <a:p>
            <a:pPr>
              <a:lnSpc>
                <a:spcPct val="160000"/>
              </a:lnSpc>
            </a:pPr>
            <a:r>
              <a:rPr lang="ru-RU" altLang="ru-RU" b="1" dirty="0" err="1">
                <a:solidFill>
                  <a:srgbClr val="000080"/>
                </a:solidFill>
                <a:cs typeface="Courier New" panose="02070309020205020404" pitchFamily="49" charset="0"/>
              </a:rPr>
              <a:t>abstract</a:t>
            </a:r>
            <a:r>
              <a:rPr lang="en-US" altLang="ru-RU" dirty="0"/>
              <a:t> </a:t>
            </a:r>
            <a:r>
              <a:rPr lang="ru-RU" altLang="ru-RU" b="1" dirty="0" err="1">
                <a:solidFill>
                  <a:srgbClr val="000080"/>
                </a:solidFill>
                <a:cs typeface="Courier New" panose="02070309020205020404" pitchFamily="49" charset="0"/>
              </a:rPr>
              <a:t>void</a:t>
            </a:r>
            <a:r>
              <a:rPr lang="ru-RU" altLang="ru-RU" dirty="0"/>
              <a:t> </a:t>
            </a:r>
            <a:r>
              <a:rPr lang="ru-RU" altLang="ru-RU" dirty="0" err="1">
                <a:solidFill>
                  <a:srgbClr val="000000"/>
                </a:solidFill>
                <a:cs typeface="Courier New" panose="02070309020205020404" pitchFamily="49" charset="0"/>
              </a:rPr>
              <a:t>clean</a:t>
            </a:r>
            <a:r>
              <a:rPr lang="ru-RU" altLang="ru-RU" dirty="0">
                <a:solidFill>
                  <a:srgbClr val="000000"/>
                </a:solidFill>
                <a:cs typeface="Courier New" panose="02070309020205020404" pitchFamily="49" charset="0"/>
              </a:rPr>
              <a:t>()</a:t>
            </a:r>
            <a:endParaRPr lang="en-US" altLang="ru-RU" dirty="0">
              <a:solidFill>
                <a:srgbClr val="000000"/>
              </a:solidFill>
              <a:cs typeface="Courier New" panose="02070309020205020404" pitchFamily="49" charset="0"/>
            </a:endParaRPr>
          </a:p>
          <a:p>
            <a:pPr>
              <a:lnSpc>
                <a:spcPct val="160000"/>
              </a:lnSpc>
            </a:pPr>
            <a:r>
              <a:rPr lang="en-US" dirty="0"/>
              <a:t>Abstract methods may not appear in a class that is not abstract</a:t>
            </a:r>
          </a:p>
          <a:p>
            <a:pPr>
              <a:lnSpc>
                <a:spcPct val="160000"/>
              </a:lnSpc>
            </a:pPr>
            <a:r>
              <a:rPr lang="en-US" dirty="0"/>
              <a:t>The first concrete subclass of an abstract class is required to implement all abstract methods that were not implemented by a superclass</a:t>
            </a:r>
            <a:endParaRPr lang="en-US" altLang="ru-RU"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5" name="Рисунок 4">
            <a:extLst>
              <a:ext uri="{FF2B5EF4-FFF2-40B4-BE49-F238E27FC236}">
                <a16:creationId xmlns:a16="http://schemas.microsoft.com/office/drawing/2014/main" id="{2BF5CD2D-FC1A-4031-A45C-31A41D11FF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6" name="Місце для номера слайда 5">
            <a:extLst>
              <a:ext uri="{FF2B5EF4-FFF2-40B4-BE49-F238E27FC236}">
                <a16:creationId xmlns:a16="http://schemas.microsoft.com/office/drawing/2014/main" id="{8CBFF302-F99B-4341-B98B-561F359B4825}"/>
              </a:ext>
            </a:extLst>
          </p:cNvPr>
          <p:cNvSpPr>
            <a:spLocks noGrp="1"/>
          </p:cNvSpPr>
          <p:nvPr>
            <p:ph type="sldNum" sz="quarter" idx="12"/>
          </p:nvPr>
        </p:nvSpPr>
        <p:spPr/>
        <p:txBody>
          <a:bodyPr/>
          <a:lstStyle/>
          <a:p>
            <a:fld id="{1953C272-8C72-41F6-9C12-11750B48D95E}" type="slidenum">
              <a:rPr lang="ru-RU" smtClean="0"/>
              <a:t>4</a:t>
            </a:fld>
            <a:endParaRPr lang="ru-RU"/>
          </a:p>
        </p:txBody>
      </p:sp>
    </p:spTree>
    <p:extLst>
      <p:ext uri="{BB962C8B-B14F-4D97-AF65-F5344CB8AC3E}">
        <p14:creationId xmlns:p14="http://schemas.microsoft.com/office/powerpoint/2010/main" val="1230000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Inheritance (is-a)</a:t>
            </a:r>
            <a:endParaRPr lang="ru-RU" b="1" dirty="0"/>
          </a:p>
        </p:txBody>
      </p:sp>
      <p:sp>
        <p:nvSpPr>
          <p:cNvPr id="5" name="Rectangle 1"/>
          <p:cNvSpPr>
            <a:spLocks noChangeArrowheads="1"/>
          </p:cNvSpPr>
          <p:nvPr/>
        </p:nvSpPr>
        <p:spPr bwMode="auto">
          <a:xfrm>
            <a:off x="838200" y="8428731"/>
            <a:ext cx="1135380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4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38125" y="2950219"/>
            <a:ext cx="4495800" cy="30315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ru-RU" altLang="ru-RU" b="1" dirty="0" err="1">
                <a:solidFill>
                  <a:srgbClr val="000080"/>
                </a:solidFill>
                <a:latin typeface="Courier New" panose="02070309020205020404" pitchFamily="49" charset="0"/>
                <a:cs typeface="Courier New" panose="02070309020205020404" pitchFamily="49" charset="0"/>
              </a:rPr>
              <a:t>abstract</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class</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Animal</a:t>
            </a: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String</a:t>
            </a:r>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660E7A"/>
                </a:solidFill>
                <a:latin typeface="Courier New" panose="02070309020205020404" pitchFamily="49" charset="0"/>
                <a:cs typeface="Courier New" panose="02070309020205020404" pitchFamily="49" charset="0"/>
              </a:rPr>
              <a:t>name</a:t>
            </a: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a:solidFill>
                  <a:srgbClr val="808000"/>
                </a:solidFill>
                <a:latin typeface="Courier New" panose="02070309020205020404" pitchFamily="49" charset="0"/>
                <a:cs typeface="Courier New" panose="02070309020205020404" pitchFamily="49" charset="0"/>
              </a:rPr>
              <a:t>@</a:t>
            </a:r>
            <a:r>
              <a:rPr lang="ru-RU" altLang="ru-RU" dirty="0" err="1">
                <a:solidFill>
                  <a:srgbClr val="808000"/>
                </a:solidFill>
                <a:latin typeface="Courier New" panose="02070309020205020404" pitchFamily="49" charset="0"/>
                <a:cs typeface="Courier New" panose="02070309020205020404" pitchFamily="49" charset="0"/>
              </a:rPr>
              <a:t>Override</a:t>
            </a:r>
            <a:br>
              <a:rPr lang="ru-RU" altLang="ru-RU" dirty="0">
                <a:solidFill>
                  <a:srgbClr val="808000"/>
                </a:solidFill>
                <a:latin typeface="Courier New" panose="02070309020205020404" pitchFamily="49" charset="0"/>
                <a:cs typeface="Courier New" panose="02070309020205020404" pitchFamily="49" charset="0"/>
              </a:rPr>
            </a:br>
            <a:r>
              <a:rPr lang="ru-RU" altLang="ru-RU" dirty="0">
                <a:solidFill>
                  <a:srgbClr val="808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public</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String</a:t>
            </a: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toString</a:t>
            </a: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return</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b="1" dirty="0" err="1">
                <a:solidFill>
                  <a:srgbClr val="660E7A"/>
                </a:solidFill>
                <a:latin typeface="Courier New" panose="02070309020205020404" pitchFamily="49" charset="0"/>
                <a:cs typeface="Courier New" panose="02070309020205020404" pitchFamily="49" charset="0"/>
              </a:rPr>
              <a:t>name</a:t>
            </a: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br>
              <a:rPr lang="ru-RU" altLang="ru-RU" dirty="0">
                <a:solidFill>
                  <a:srgbClr val="000000"/>
                </a:solidFill>
                <a:latin typeface="Courier New" panose="02070309020205020404" pitchFamily="49" charset="0"/>
                <a:cs typeface="Courier New" panose="02070309020205020404" pitchFamily="49" charset="0"/>
              </a:rPr>
            </a:br>
            <a:r>
              <a:rPr lang="en-US"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abstract</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void</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feed</a:t>
            </a: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a:t>
            </a:r>
            <a:endParaRPr lang="ru-RU" altLang="ru-RU"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762750" y="1502687"/>
            <a:ext cx="5191125"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ru-RU" altLang="ru-RU" b="1" dirty="0" err="1">
                <a:solidFill>
                  <a:srgbClr val="000080"/>
                </a:solidFill>
                <a:latin typeface="Courier New" panose="02070309020205020404" pitchFamily="49" charset="0"/>
                <a:cs typeface="Courier New" panose="02070309020205020404" pitchFamily="49" charset="0"/>
              </a:rPr>
              <a:t>class</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Cow</a:t>
            </a:r>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extends</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Animal</a:t>
            </a: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a:solidFill>
                  <a:srgbClr val="808000"/>
                </a:solidFill>
                <a:latin typeface="Courier New" panose="02070309020205020404" pitchFamily="49" charset="0"/>
                <a:cs typeface="Courier New" panose="02070309020205020404" pitchFamily="49" charset="0"/>
              </a:rPr>
              <a:t>@</a:t>
            </a:r>
            <a:r>
              <a:rPr lang="ru-RU" altLang="ru-RU" dirty="0" err="1">
                <a:solidFill>
                  <a:srgbClr val="808000"/>
                </a:solidFill>
                <a:latin typeface="Courier New" panose="02070309020205020404" pitchFamily="49" charset="0"/>
                <a:cs typeface="Courier New" panose="02070309020205020404" pitchFamily="49" charset="0"/>
              </a:rPr>
              <a:t>Override</a:t>
            </a:r>
            <a:br>
              <a:rPr lang="ru-RU" altLang="ru-RU" dirty="0">
                <a:solidFill>
                  <a:srgbClr val="808000"/>
                </a:solidFill>
                <a:latin typeface="Courier New" panose="02070309020205020404" pitchFamily="49" charset="0"/>
                <a:cs typeface="Courier New" panose="02070309020205020404" pitchFamily="49" charset="0"/>
              </a:rPr>
            </a:br>
            <a:r>
              <a:rPr lang="ru-RU" altLang="ru-RU" dirty="0">
                <a:solidFill>
                  <a:srgbClr val="808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public</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void</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feed</a:t>
            </a: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public</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void</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run</a:t>
            </a: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endParaRPr lang="en-US" altLang="ru-RU"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br>
              <a:rPr lang="ru-RU" altLang="ru-RU" dirty="0">
                <a:solidFill>
                  <a:srgbClr val="000000"/>
                </a:solidFill>
                <a:latin typeface="Courier New" panose="02070309020205020404" pitchFamily="49" charset="0"/>
                <a:cs typeface="Courier New" panose="02070309020205020404" pitchFamily="49" charset="0"/>
              </a:rPr>
            </a:br>
            <a:r>
              <a:rPr lang="ru-RU" altLang="ru-RU" b="1" dirty="0" err="1">
                <a:solidFill>
                  <a:srgbClr val="000080"/>
                </a:solidFill>
                <a:latin typeface="Courier New" panose="02070309020205020404" pitchFamily="49" charset="0"/>
                <a:cs typeface="Courier New" panose="02070309020205020404" pitchFamily="49" charset="0"/>
              </a:rPr>
              <a:t>class</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Bird</a:t>
            </a:r>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extends</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Animal</a:t>
            </a: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a:solidFill>
                  <a:srgbClr val="808000"/>
                </a:solidFill>
                <a:latin typeface="Courier New" panose="02070309020205020404" pitchFamily="49" charset="0"/>
                <a:cs typeface="Courier New" panose="02070309020205020404" pitchFamily="49" charset="0"/>
              </a:rPr>
              <a:t>@</a:t>
            </a:r>
            <a:r>
              <a:rPr lang="ru-RU" altLang="ru-RU" dirty="0" err="1">
                <a:solidFill>
                  <a:srgbClr val="808000"/>
                </a:solidFill>
                <a:latin typeface="Courier New" panose="02070309020205020404" pitchFamily="49" charset="0"/>
                <a:cs typeface="Courier New" panose="02070309020205020404" pitchFamily="49" charset="0"/>
              </a:rPr>
              <a:t>Override</a:t>
            </a:r>
            <a:br>
              <a:rPr lang="ru-RU" altLang="ru-RU" dirty="0">
                <a:solidFill>
                  <a:srgbClr val="808000"/>
                </a:solidFill>
                <a:latin typeface="Courier New" panose="02070309020205020404" pitchFamily="49" charset="0"/>
                <a:cs typeface="Courier New" panose="02070309020205020404" pitchFamily="49" charset="0"/>
              </a:rPr>
            </a:br>
            <a:r>
              <a:rPr lang="ru-RU" altLang="ru-RU" dirty="0">
                <a:solidFill>
                  <a:srgbClr val="808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public</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void</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feed</a:t>
            </a: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public</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void</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fly</a:t>
            </a: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a:t>
            </a:r>
            <a:endParaRPr lang="ru-RU" altLang="ru-RU" sz="4000" dirty="0">
              <a:latin typeface="Arial" panose="020B0604020202020204" pitchFamily="34" charset="0"/>
            </a:endParaRPr>
          </a:p>
        </p:txBody>
      </p:sp>
      <p:sp>
        <p:nvSpPr>
          <p:cNvPr id="7" name="Rectangle 3"/>
          <p:cNvSpPr>
            <a:spLocks noChangeArrowheads="1"/>
          </p:cNvSpPr>
          <p:nvPr/>
        </p:nvSpPr>
        <p:spPr bwMode="auto">
          <a:xfrm>
            <a:off x="0" y="466165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cxnSp>
        <p:nvCxnSpPr>
          <p:cNvPr id="13" name="Скругленная соединительная линия 12"/>
          <p:cNvCxnSpPr/>
          <p:nvPr/>
        </p:nvCxnSpPr>
        <p:spPr>
          <a:xfrm flipV="1">
            <a:off x="4629150" y="2551252"/>
            <a:ext cx="2152650" cy="6858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Скругленная соединительная линия 13"/>
          <p:cNvCxnSpPr/>
          <p:nvPr/>
        </p:nvCxnSpPr>
        <p:spPr>
          <a:xfrm>
            <a:off x="4629150" y="5377346"/>
            <a:ext cx="2171700" cy="7754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Рисунок 10">
            <a:extLst>
              <a:ext uri="{FF2B5EF4-FFF2-40B4-BE49-F238E27FC236}">
                <a16:creationId xmlns:a16="http://schemas.microsoft.com/office/drawing/2014/main" id="{D9EDDB07-FD8C-403D-BD02-405BBB3C84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6" name="Місце для номера слайда 5">
            <a:extLst>
              <a:ext uri="{FF2B5EF4-FFF2-40B4-BE49-F238E27FC236}">
                <a16:creationId xmlns:a16="http://schemas.microsoft.com/office/drawing/2014/main" id="{8B8039E0-5F57-4A8F-837F-1E4F9C083399}"/>
              </a:ext>
            </a:extLst>
          </p:cNvPr>
          <p:cNvSpPr>
            <a:spLocks noGrp="1"/>
          </p:cNvSpPr>
          <p:nvPr>
            <p:ph type="sldNum" sz="quarter" idx="12"/>
          </p:nvPr>
        </p:nvSpPr>
        <p:spPr/>
        <p:txBody>
          <a:bodyPr/>
          <a:lstStyle/>
          <a:p>
            <a:fld id="{1953C272-8C72-41F6-9C12-11750B48D95E}" type="slidenum">
              <a:rPr lang="ru-RU" smtClean="0"/>
              <a:t>40</a:t>
            </a:fld>
            <a:endParaRPr lang="ru-RU"/>
          </a:p>
        </p:txBody>
      </p:sp>
    </p:spTree>
    <p:extLst>
      <p:ext uri="{BB962C8B-B14F-4D97-AF65-F5344CB8AC3E}">
        <p14:creationId xmlns:p14="http://schemas.microsoft.com/office/powerpoint/2010/main" val="4074066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Virtual methods invocation</a:t>
            </a:r>
            <a:endParaRPr lang="ru-RU" b="1" dirty="0"/>
          </a:p>
        </p:txBody>
      </p:sp>
      <p:sp>
        <p:nvSpPr>
          <p:cNvPr id="5" name="Rectangle 1"/>
          <p:cNvSpPr>
            <a:spLocks noChangeArrowheads="1"/>
          </p:cNvSpPr>
          <p:nvPr/>
        </p:nvSpPr>
        <p:spPr bwMode="auto">
          <a:xfrm>
            <a:off x="838200" y="8428731"/>
            <a:ext cx="1135380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4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720677"/>
            <a:ext cx="499110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600" b="1" dirty="0">
              <a:solidFill>
                <a:srgbClr val="000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abstract</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Animal</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abstract</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feed</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6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ru-RU" altLang="ru-RU" sz="1600" b="1" dirty="0" err="1">
                <a:solidFill>
                  <a:srgbClr val="000080"/>
                </a:solidFill>
                <a:latin typeface="Courier New" panose="02070309020205020404" pitchFamily="49" charset="0"/>
                <a:cs typeface="Courier New" panose="02070309020205020404" pitchFamily="49" charset="0"/>
              </a:rPr>
              <a:t>public</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void</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feedAnimal</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Animal</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animal</a:t>
            </a:r>
            <a:r>
              <a:rPr lang="ru-RU" altLang="ru-RU" sz="1600" dirty="0">
                <a:solidFill>
                  <a:srgbClr val="000000"/>
                </a:solidFill>
                <a:latin typeface="Courier New" panose="02070309020205020404" pitchFamily="49" charset="0"/>
                <a:cs typeface="Courier New" panose="02070309020205020404" pitchFamily="49" charset="0"/>
              </a:rPr>
              <a:t>)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animal.feed</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a:t>
            </a:r>
            <a:endParaRPr lang="ru-RU" altLang="ru-RU" sz="1600" dirty="0">
              <a:latin typeface="Arial" panose="020B0604020202020204" pitchFamily="34" charset="0"/>
            </a:endParaRPr>
          </a:p>
        </p:txBody>
      </p:sp>
      <p:sp>
        <p:nvSpPr>
          <p:cNvPr id="4" name="Rectangle 2"/>
          <p:cNvSpPr>
            <a:spLocks noChangeArrowheads="1"/>
          </p:cNvSpPr>
          <p:nvPr/>
        </p:nvSpPr>
        <p:spPr bwMode="auto">
          <a:xfrm>
            <a:off x="7493000" y="1027906"/>
            <a:ext cx="4699000"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Cow</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Animal</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feed</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addHay</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addHay</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Bird</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Animal</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feed</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addSeed</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addSeed</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Lion</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Animal</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feed</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addMeat</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addMeat</a:t>
            </a: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466165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cxnSp>
        <p:nvCxnSpPr>
          <p:cNvPr id="8" name="Прямая соединительная линия 7"/>
          <p:cNvCxnSpPr/>
          <p:nvPr/>
        </p:nvCxnSpPr>
        <p:spPr>
          <a:xfrm>
            <a:off x="6515100" y="2012998"/>
            <a:ext cx="76200" cy="455930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Рисунок 8">
            <a:extLst>
              <a:ext uri="{FF2B5EF4-FFF2-40B4-BE49-F238E27FC236}">
                <a16:creationId xmlns:a16="http://schemas.microsoft.com/office/drawing/2014/main" id="{65253442-2C6B-4E44-9120-57D9B8F43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6" name="Місце для номера слайда 5">
            <a:extLst>
              <a:ext uri="{FF2B5EF4-FFF2-40B4-BE49-F238E27FC236}">
                <a16:creationId xmlns:a16="http://schemas.microsoft.com/office/drawing/2014/main" id="{6D6088CF-D65D-4034-993A-D1EE9077CA3F}"/>
              </a:ext>
            </a:extLst>
          </p:cNvPr>
          <p:cNvSpPr>
            <a:spLocks noGrp="1"/>
          </p:cNvSpPr>
          <p:nvPr>
            <p:ph type="sldNum" sz="quarter" idx="12"/>
          </p:nvPr>
        </p:nvSpPr>
        <p:spPr/>
        <p:txBody>
          <a:bodyPr/>
          <a:lstStyle/>
          <a:p>
            <a:fld id="{1953C272-8C72-41F6-9C12-11750B48D95E}" type="slidenum">
              <a:rPr lang="ru-RU" smtClean="0"/>
              <a:t>41</a:t>
            </a:fld>
            <a:endParaRPr lang="ru-RU"/>
          </a:p>
        </p:txBody>
      </p:sp>
    </p:spTree>
    <p:extLst>
      <p:ext uri="{BB962C8B-B14F-4D97-AF65-F5344CB8AC3E}">
        <p14:creationId xmlns:p14="http://schemas.microsoft.com/office/powerpoint/2010/main" val="3490574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Composition (has-a)</a:t>
            </a:r>
            <a:endParaRPr lang="uk-UA" b="1" dirty="0"/>
          </a:p>
        </p:txBody>
      </p:sp>
      <p:sp>
        <p:nvSpPr>
          <p:cNvPr id="3" name="Объект 2"/>
          <p:cNvSpPr>
            <a:spLocks noGrp="1"/>
          </p:cNvSpPr>
          <p:nvPr>
            <p:ph idx="1"/>
          </p:nvPr>
        </p:nvSpPr>
        <p:spPr/>
        <p:txBody>
          <a:bodyPr>
            <a:normAutofit/>
          </a:bodyPr>
          <a:lstStyle/>
          <a:p>
            <a:pPr marL="0" indent="0">
              <a:lnSpc>
                <a:spcPct val="150000"/>
              </a:lnSpc>
              <a:buNone/>
            </a:pPr>
            <a:r>
              <a:rPr lang="en-US" dirty="0"/>
              <a:t>Object composition is the idea of creating a class by connecting other classes as members using the has‐a principle. </a:t>
            </a:r>
          </a:p>
          <a:p>
            <a:pPr marL="0" indent="0">
              <a:lnSpc>
                <a:spcPct val="150000"/>
              </a:lnSpc>
              <a:buNone/>
            </a:pPr>
            <a:r>
              <a:rPr lang="en-US" dirty="0"/>
              <a:t>Inheritance is the idea of creating a class that inherits all of its reusable methods and objects from a parent class. </a:t>
            </a:r>
          </a:p>
          <a:p>
            <a:pPr marL="0" indent="0">
              <a:lnSpc>
                <a:spcPct val="150000"/>
              </a:lnSpc>
              <a:buNone/>
            </a:pPr>
            <a:r>
              <a:rPr lang="en-US" dirty="0"/>
              <a:t>Both are used to create complex data models, each with its own advantages and disadvantages </a:t>
            </a:r>
            <a:endParaRPr lang="uk-UA" dirty="0"/>
          </a:p>
        </p:txBody>
      </p:sp>
      <p:sp>
        <p:nvSpPr>
          <p:cNvPr id="4" name="Rectangle 1"/>
          <p:cNvSpPr>
            <a:spLocks noChangeArrowheads="1"/>
          </p:cNvSpPr>
          <p:nvPr/>
        </p:nvSpPr>
        <p:spPr bwMode="auto">
          <a:xfrm>
            <a:off x="0" y="360"/>
            <a:ext cx="89805" cy="45647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4436" tIns="44436"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5" name="Рисунок 4">
            <a:extLst>
              <a:ext uri="{FF2B5EF4-FFF2-40B4-BE49-F238E27FC236}">
                <a16:creationId xmlns:a16="http://schemas.microsoft.com/office/drawing/2014/main" id="{043C3EDA-C135-43FC-884A-B411E8C779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6" name="Місце для номера слайда 5">
            <a:extLst>
              <a:ext uri="{FF2B5EF4-FFF2-40B4-BE49-F238E27FC236}">
                <a16:creationId xmlns:a16="http://schemas.microsoft.com/office/drawing/2014/main" id="{7C11DDDC-0C44-435A-AAB7-88CB742BCA6E}"/>
              </a:ext>
            </a:extLst>
          </p:cNvPr>
          <p:cNvSpPr>
            <a:spLocks noGrp="1"/>
          </p:cNvSpPr>
          <p:nvPr>
            <p:ph type="sldNum" sz="quarter" idx="12"/>
          </p:nvPr>
        </p:nvSpPr>
        <p:spPr/>
        <p:txBody>
          <a:bodyPr/>
          <a:lstStyle/>
          <a:p>
            <a:fld id="{1953C272-8C72-41F6-9C12-11750B48D95E}" type="slidenum">
              <a:rPr lang="ru-RU" smtClean="0"/>
              <a:t>42</a:t>
            </a:fld>
            <a:endParaRPr lang="ru-RU"/>
          </a:p>
        </p:txBody>
      </p:sp>
    </p:spTree>
    <p:extLst>
      <p:ext uri="{BB962C8B-B14F-4D97-AF65-F5344CB8AC3E}">
        <p14:creationId xmlns:p14="http://schemas.microsoft.com/office/powerpoint/2010/main" val="1528057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Composition (has-a)</a:t>
            </a:r>
            <a:endParaRPr lang="uk-UA" b="1" dirty="0"/>
          </a:p>
        </p:txBody>
      </p:sp>
      <p:sp>
        <p:nvSpPr>
          <p:cNvPr id="4" name="Rectangle 1"/>
          <p:cNvSpPr>
            <a:spLocks noChangeArrowheads="1"/>
          </p:cNvSpPr>
          <p:nvPr/>
        </p:nvSpPr>
        <p:spPr bwMode="auto">
          <a:xfrm>
            <a:off x="0" y="360"/>
            <a:ext cx="89805" cy="45647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4436" tIns="44436"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Grp="1" noChangeArrowheads="1"/>
          </p:cNvSpPr>
          <p:nvPr>
            <p:ph idx="1"/>
          </p:nvPr>
        </p:nvSpPr>
        <p:spPr bwMode="auto">
          <a:xfrm>
            <a:off x="838200" y="2354691"/>
            <a:ext cx="4648200"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Job</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job</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job</a:t>
            </a:r>
            <a:r>
              <a:rPr kumimoji="0" lang="ru-RU" altLang="ru-RU"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Job</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job</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.setSalary</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1000L</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long</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getSalary</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job</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.getSalary</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6007100" y="2354691"/>
            <a:ext cx="5346700"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Job</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long</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salary</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setSalary</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long</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salary</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salary</a:t>
            </a:r>
            <a:r>
              <a:rPr kumimoji="0" lang="ru-RU" altLang="ru-RU"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salary</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long</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getSalary</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salary</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cxnSp>
        <p:nvCxnSpPr>
          <p:cNvPr id="8" name="Прямая соединительная линия 7"/>
          <p:cNvCxnSpPr/>
          <p:nvPr/>
        </p:nvCxnSpPr>
        <p:spPr>
          <a:xfrm>
            <a:off x="5473700" y="1973691"/>
            <a:ext cx="12700" cy="4401709"/>
          </a:xfrm>
          <a:prstGeom prst="line">
            <a:avLst/>
          </a:prstGeom>
        </p:spPr>
        <p:style>
          <a:lnRef idx="1">
            <a:schemeClr val="accent1"/>
          </a:lnRef>
          <a:fillRef idx="0">
            <a:schemeClr val="accent1"/>
          </a:fillRef>
          <a:effectRef idx="0">
            <a:schemeClr val="accent1"/>
          </a:effectRef>
          <a:fontRef idx="minor">
            <a:schemeClr val="tx1"/>
          </a:fontRef>
        </p:style>
      </p:cxnSp>
      <p:pic>
        <p:nvPicPr>
          <p:cNvPr id="7" name="Рисунок 6">
            <a:extLst>
              <a:ext uri="{FF2B5EF4-FFF2-40B4-BE49-F238E27FC236}">
                <a16:creationId xmlns:a16="http://schemas.microsoft.com/office/drawing/2014/main" id="{245B3DEA-C456-430F-85CA-485BA58520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57B51B84-10C4-46C5-A4B7-713A66C0CE66}"/>
              </a:ext>
            </a:extLst>
          </p:cNvPr>
          <p:cNvSpPr>
            <a:spLocks noGrp="1"/>
          </p:cNvSpPr>
          <p:nvPr>
            <p:ph type="sldNum" sz="quarter" idx="12"/>
          </p:nvPr>
        </p:nvSpPr>
        <p:spPr/>
        <p:txBody>
          <a:bodyPr/>
          <a:lstStyle/>
          <a:p>
            <a:fld id="{1953C272-8C72-41F6-9C12-11750B48D95E}" type="slidenum">
              <a:rPr lang="ru-RU" smtClean="0"/>
              <a:t>43</a:t>
            </a:fld>
            <a:endParaRPr lang="ru-RU"/>
          </a:p>
        </p:txBody>
      </p:sp>
    </p:spTree>
    <p:extLst>
      <p:ext uri="{BB962C8B-B14F-4D97-AF65-F5344CB8AC3E}">
        <p14:creationId xmlns:p14="http://schemas.microsoft.com/office/powerpoint/2010/main" val="14508290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Literature</a:t>
            </a:r>
            <a:endParaRPr lang="ru-RU" b="1" dirty="0"/>
          </a:p>
        </p:txBody>
      </p:sp>
      <p:sp>
        <p:nvSpPr>
          <p:cNvPr id="3" name="Объект 2"/>
          <p:cNvSpPr>
            <a:spLocks noGrp="1"/>
          </p:cNvSpPr>
          <p:nvPr>
            <p:ph idx="1"/>
          </p:nvPr>
        </p:nvSpPr>
        <p:spPr/>
        <p:txBody>
          <a:bodyPr>
            <a:normAutofit/>
          </a:bodyPr>
          <a:lstStyle/>
          <a:p>
            <a:pPr lvl="1">
              <a:lnSpc>
                <a:spcPct val="150000"/>
              </a:lnSpc>
            </a:pPr>
            <a:r>
              <a:rPr lang="en-US" dirty="0">
                <a:hlinkClick r:id="rId3"/>
              </a:rPr>
              <a:t>https://docs.oracle.com/javase/tutorial/java/javaOO/index.html</a:t>
            </a:r>
            <a:endParaRPr lang="en-US" dirty="0"/>
          </a:p>
          <a:p>
            <a:pPr lvl="1">
              <a:lnSpc>
                <a:spcPct val="150000"/>
              </a:lnSpc>
            </a:pPr>
            <a:r>
              <a:rPr lang="en-US" dirty="0">
                <a:hlinkClick r:id="rId4"/>
              </a:rPr>
              <a:t>https://docs.oracle.com/javase/tutorial/java/IandI/index.html</a:t>
            </a:r>
            <a:endParaRPr lang="en-US" dirty="0"/>
          </a:p>
          <a:p>
            <a:pPr lvl="1">
              <a:lnSpc>
                <a:spcPct val="150000"/>
              </a:lnSpc>
            </a:pPr>
            <a:r>
              <a:rPr lang="en-US" dirty="0">
                <a:hlinkClick r:id="rId5"/>
              </a:rPr>
              <a:t>https://docs.oracle.com/javase/tutorial/java/concepts/index.html</a:t>
            </a:r>
            <a:endParaRPr lang="en-US" dirty="0"/>
          </a:p>
        </p:txBody>
      </p:sp>
      <p:pic>
        <p:nvPicPr>
          <p:cNvPr id="4" name="Рисунок 3">
            <a:extLst>
              <a:ext uri="{FF2B5EF4-FFF2-40B4-BE49-F238E27FC236}">
                <a16:creationId xmlns:a16="http://schemas.microsoft.com/office/drawing/2014/main" id="{EC026038-685E-45A5-90CA-CF3B0C56A4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AB701407-AE77-42C1-BBAF-409899724586}"/>
              </a:ext>
            </a:extLst>
          </p:cNvPr>
          <p:cNvSpPr>
            <a:spLocks noGrp="1"/>
          </p:cNvSpPr>
          <p:nvPr>
            <p:ph type="sldNum" sz="quarter" idx="12"/>
          </p:nvPr>
        </p:nvSpPr>
        <p:spPr/>
        <p:txBody>
          <a:bodyPr/>
          <a:lstStyle/>
          <a:p>
            <a:fld id="{1953C272-8C72-41F6-9C12-11750B48D95E}" type="slidenum">
              <a:rPr lang="ru-RU" smtClean="0"/>
              <a:t>44</a:t>
            </a:fld>
            <a:endParaRPr lang="ru-RU"/>
          </a:p>
        </p:txBody>
      </p:sp>
    </p:spTree>
    <p:extLst>
      <p:ext uri="{BB962C8B-B14F-4D97-AF65-F5344CB8AC3E}">
        <p14:creationId xmlns:p14="http://schemas.microsoft.com/office/powerpoint/2010/main" val="436694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Homework</a:t>
            </a:r>
            <a:endParaRPr lang="ru-RU" b="1" dirty="0"/>
          </a:p>
        </p:txBody>
      </p:sp>
      <p:sp>
        <p:nvSpPr>
          <p:cNvPr id="3" name="Объект 2"/>
          <p:cNvSpPr>
            <a:spLocks noGrp="1"/>
          </p:cNvSpPr>
          <p:nvPr>
            <p:ph idx="1"/>
          </p:nvPr>
        </p:nvSpPr>
        <p:spPr>
          <a:xfrm>
            <a:off x="838200" y="1349375"/>
            <a:ext cx="10515600" cy="4886992"/>
          </a:xfrm>
        </p:spPr>
        <p:txBody>
          <a:bodyPr vert="horz" lIns="91440" tIns="45720" rIns="91440" bIns="45720" rtlCol="0" anchor="t">
            <a:normAutofit fontScale="92500"/>
          </a:bodyPr>
          <a:lstStyle/>
          <a:p>
            <a:pPr>
              <a:lnSpc>
                <a:spcPct val="120000"/>
              </a:lnSpc>
            </a:pPr>
            <a:r>
              <a:rPr lang="ru-RU" sz="1400" dirty="0" err="1"/>
              <a:t>Implement</a:t>
            </a:r>
            <a:r>
              <a:rPr lang="ru-RU" sz="1400" dirty="0"/>
              <a:t> </a:t>
            </a:r>
            <a:r>
              <a:rPr lang="ru-RU" sz="1400" dirty="0" err="1"/>
              <a:t>classes</a:t>
            </a:r>
            <a:r>
              <a:rPr lang="ru-RU" sz="1400" dirty="0"/>
              <a:t>: SUV, </a:t>
            </a:r>
            <a:r>
              <a:rPr lang="ru-RU" sz="1400" dirty="0" err="1"/>
              <a:t>Sedan</a:t>
            </a:r>
            <a:r>
              <a:rPr lang="ru-RU" sz="1400" dirty="0"/>
              <a:t>, Hatchback3Doors, Hatchback5Do</a:t>
            </a:r>
            <a:r>
              <a:rPr lang="en-US" sz="1400" dirty="0"/>
              <a:t>o</a:t>
            </a:r>
            <a:r>
              <a:rPr lang="ru-RU" sz="1400" dirty="0" err="1"/>
              <a:t>rs</a:t>
            </a:r>
            <a:endParaRPr lang="en-US" sz="1400" dirty="0"/>
          </a:p>
          <a:p>
            <a:pPr>
              <a:lnSpc>
                <a:spcPct val="120000"/>
              </a:lnSpc>
            </a:pPr>
            <a:r>
              <a:rPr lang="ru-RU" sz="1400" dirty="0"/>
              <a:t>SUV, </a:t>
            </a:r>
            <a:r>
              <a:rPr lang="ru-RU" sz="1400" dirty="0" err="1"/>
              <a:t>Sedan</a:t>
            </a:r>
            <a:r>
              <a:rPr lang="ru-RU" sz="1400" dirty="0"/>
              <a:t>, Hatchback3Doors, Hatchback5Doors </a:t>
            </a:r>
            <a:r>
              <a:rPr lang="ru-RU" sz="1400" dirty="0" err="1"/>
              <a:t>should</a:t>
            </a:r>
            <a:r>
              <a:rPr lang="ru-RU" sz="1400" dirty="0"/>
              <a:t> </a:t>
            </a:r>
            <a:r>
              <a:rPr lang="ru-RU" sz="1400" dirty="0" err="1"/>
              <a:t>extend</a:t>
            </a:r>
            <a:r>
              <a:rPr lang="ru-RU" sz="1400" dirty="0"/>
              <a:t> </a:t>
            </a:r>
            <a:r>
              <a:rPr lang="ru-RU" sz="1400" dirty="0" err="1"/>
              <a:t>Vehicle</a:t>
            </a:r>
            <a:endParaRPr sz="1400" dirty="0" err="1"/>
          </a:p>
          <a:p>
            <a:pPr>
              <a:lnSpc>
                <a:spcPct val="120000"/>
              </a:lnSpc>
            </a:pPr>
            <a:r>
              <a:rPr lang="ru-RU" sz="1400" dirty="0" err="1"/>
              <a:t>Vehicle</a:t>
            </a:r>
            <a:r>
              <a:rPr lang="ru-RU" sz="1400" dirty="0"/>
              <a:t> </a:t>
            </a:r>
            <a:r>
              <a:rPr lang="ru-RU" sz="1400" dirty="0" err="1"/>
              <a:t>provides</a:t>
            </a:r>
            <a:r>
              <a:rPr lang="ru-RU" sz="1400" dirty="0"/>
              <a:t> </a:t>
            </a:r>
            <a:r>
              <a:rPr lang="ru-RU" sz="1400" dirty="0" err="1"/>
              <a:t>info</a:t>
            </a:r>
            <a:r>
              <a:rPr lang="ru-RU" sz="1400" dirty="0"/>
              <a:t>: </a:t>
            </a:r>
            <a:r>
              <a:rPr lang="en-US" sz="1400" dirty="0"/>
              <a:t>name, max passengers number, </a:t>
            </a:r>
            <a:r>
              <a:rPr lang="ru-RU" sz="1400" dirty="0" err="1"/>
              <a:t>number</a:t>
            </a:r>
            <a:r>
              <a:rPr lang="ru-RU" sz="1400" dirty="0"/>
              <a:t> of </a:t>
            </a:r>
            <a:r>
              <a:rPr lang="ru-RU" sz="1400" dirty="0" err="1"/>
              <a:t>doors</a:t>
            </a:r>
            <a:endParaRPr lang="en-US" sz="1400" dirty="0"/>
          </a:p>
          <a:p>
            <a:pPr>
              <a:lnSpc>
                <a:spcPct val="120000"/>
              </a:lnSpc>
            </a:pPr>
            <a:r>
              <a:rPr lang="ru-RU" sz="1400" dirty="0" err="1"/>
              <a:t>Vehicle</a:t>
            </a:r>
            <a:r>
              <a:rPr lang="ru-RU" sz="1400" dirty="0"/>
              <a:t> </a:t>
            </a:r>
            <a:r>
              <a:rPr lang="ru-RU" sz="1400" dirty="0" err="1"/>
              <a:t>should</a:t>
            </a:r>
            <a:r>
              <a:rPr lang="ru-RU" sz="1400" dirty="0"/>
              <a:t> </a:t>
            </a:r>
            <a:r>
              <a:rPr lang="en-US" sz="1400" dirty="0"/>
              <a:t>implement</a:t>
            </a:r>
            <a:r>
              <a:rPr lang="ru-RU" sz="1400" dirty="0"/>
              <a:t> </a:t>
            </a:r>
            <a:r>
              <a:rPr lang="ru-RU" sz="1400" dirty="0" err="1"/>
              <a:t>Drivable</a:t>
            </a:r>
            <a:endParaRPr sz="1400" dirty="0" err="1"/>
          </a:p>
          <a:p>
            <a:pPr>
              <a:lnSpc>
                <a:spcPct val="120000"/>
              </a:lnSpc>
            </a:pPr>
            <a:r>
              <a:rPr lang="ru-RU" sz="1400" dirty="0" err="1"/>
              <a:t>Each</a:t>
            </a:r>
            <a:r>
              <a:rPr lang="ru-RU" sz="1400" dirty="0"/>
              <a:t> </a:t>
            </a:r>
            <a:r>
              <a:rPr lang="en-US" sz="1400" dirty="0"/>
              <a:t>Vehicle</a:t>
            </a:r>
            <a:r>
              <a:rPr lang="ru-RU" sz="1400" dirty="0"/>
              <a:t> </a:t>
            </a:r>
            <a:r>
              <a:rPr lang="ru-RU" sz="1400" dirty="0" err="1"/>
              <a:t>contains</a:t>
            </a:r>
            <a:r>
              <a:rPr lang="ru-RU" sz="1400" dirty="0"/>
              <a:t> </a:t>
            </a:r>
            <a:r>
              <a:rPr lang="ru-RU" sz="1400" dirty="0" err="1"/>
              <a:t>Accelerator</a:t>
            </a:r>
            <a:r>
              <a:rPr lang="ru-RU" sz="1400" dirty="0"/>
              <a:t>, </a:t>
            </a:r>
            <a:r>
              <a:rPr lang="ru-RU" sz="1400" dirty="0" err="1"/>
              <a:t>BrakePedal</a:t>
            </a:r>
            <a:r>
              <a:rPr lang="ru-RU" sz="1400" dirty="0"/>
              <a:t>,</a:t>
            </a:r>
            <a:r>
              <a:rPr lang="en-US" sz="1400" dirty="0"/>
              <a:t> </a:t>
            </a:r>
            <a:r>
              <a:rPr lang="ru-RU" sz="1400" dirty="0" err="1"/>
              <a:t>Engine</a:t>
            </a:r>
            <a:r>
              <a:rPr lang="ru-RU" sz="1400" dirty="0"/>
              <a:t>, </a:t>
            </a:r>
            <a:r>
              <a:rPr lang="en-US" sz="1400" dirty="0" err="1"/>
              <a:t>GasTank</a:t>
            </a:r>
            <a:r>
              <a:rPr lang="en-US" sz="1400" dirty="0"/>
              <a:t>, </a:t>
            </a:r>
            <a:r>
              <a:rPr lang="ru-RU" sz="1400" dirty="0" err="1"/>
              <a:t>SteeringWheel</a:t>
            </a:r>
            <a:endParaRPr lang="en-US" sz="1400" dirty="0"/>
          </a:p>
          <a:p>
            <a:pPr>
              <a:lnSpc>
                <a:spcPct val="120000"/>
              </a:lnSpc>
            </a:pPr>
            <a:r>
              <a:rPr lang="ru-RU" sz="1400" dirty="0" err="1"/>
              <a:t>Implement</a:t>
            </a:r>
            <a:r>
              <a:rPr lang="ru-RU" sz="1400" dirty="0"/>
              <a:t> </a:t>
            </a:r>
            <a:r>
              <a:rPr lang="ru-RU" sz="1400" dirty="0" err="1"/>
              <a:t>Accelerator</a:t>
            </a:r>
            <a:r>
              <a:rPr lang="ru-RU" sz="1400" dirty="0"/>
              <a:t>, </a:t>
            </a:r>
            <a:r>
              <a:rPr lang="ru-RU" sz="1400" dirty="0" err="1"/>
              <a:t>BrakePedal</a:t>
            </a:r>
            <a:r>
              <a:rPr lang="ru-RU" sz="1400" dirty="0"/>
              <a:t>, </a:t>
            </a:r>
            <a:r>
              <a:rPr lang="ru-RU" sz="1400" dirty="0" err="1"/>
              <a:t>Engine</a:t>
            </a:r>
            <a:r>
              <a:rPr lang="ru-RU" sz="1400" dirty="0"/>
              <a:t>, </a:t>
            </a:r>
            <a:r>
              <a:rPr lang="ru-RU" sz="1400" dirty="0" err="1"/>
              <a:t>GasTank</a:t>
            </a:r>
            <a:r>
              <a:rPr lang="ru-RU" sz="1400" dirty="0"/>
              <a:t>, </a:t>
            </a:r>
            <a:r>
              <a:rPr lang="ru-RU" sz="1400" dirty="0" err="1"/>
              <a:t>SteeringWheel</a:t>
            </a:r>
            <a:r>
              <a:rPr lang="ru-RU" sz="1400" dirty="0"/>
              <a:t> </a:t>
            </a:r>
            <a:r>
              <a:rPr lang="ru-RU" sz="1400" dirty="0" err="1"/>
              <a:t>according</a:t>
            </a:r>
            <a:r>
              <a:rPr lang="ru-RU" sz="1400" dirty="0"/>
              <a:t> </a:t>
            </a:r>
            <a:r>
              <a:rPr lang="ru-RU" sz="1400" dirty="0" err="1"/>
              <a:t>to</a:t>
            </a:r>
            <a:r>
              <a:rPr lang="ru-RU" sz="1400" dirty="0"/>
              <a:t> </a:t>
            </a:r>
            <a:r>
              <a:rPr lang="ru-RU" sz="1400" dirty="0" err="1"/>
              <a:t>their</a:t>
            </a:r>
            <a:r>
              <a:rPr lang="ru-RU" sz="1400" dirty="0"/>
              <a:t> </a:t>
            </a:r>
            <a:r>
              <a:rPr lang="ru-RU" sz="1400" dirty="0" err="1"/>
              <a:t>names</a:t>
            </a:r>
            <a:r>
              <a:rPr lang="en-US" sz="1400" dirty="0"/>
              <a:t>:</a:t>
            </a:r>
          </a:p>
          <a:p>
            <a:pPr lvl="1">
              <a:lnSpc>
                <a:spcPct val="120000"/>
              </a:lnSpc>
            </a:pPr>
            <a:r>
              <a:rPr lang="en-US" sz="1200" dirty="0"/>
              <a:t>Accelerator works 5 seconds (5 times) and speed-up the car for a some </a:t>
            </a:r>
            <a:r>
              <a:rPr lang="en-US" sz="1200" b="1" dirty="0" err="1"/>
              <a:t>accelerateStrength</a:t>
            </a:r>
            <a:endParaRPr lang="en-US" sz="1200" b="1" dirty="0"/>
          </a:p>
          <a:p>
            <a:pPr lvl="1">
              <a:lnSpc>
                <a:spcPct val="120000"/>
              </a:lnSpc>
            </a:pPr>
            <a:r>
              <a:rPr lang="en-US" sz="1200" dirty="0" err="1"/>
              <a:t>BrakePedal</a:t>
            </a:r>
            <a:r>
              <a:rPr lang="en-US" sz="1200" dirty="0"/>
              <a:t> slow down the car for a some </a:t>
            </a:r>
            <a:r>
              <a:rPr lang="en-US" sz="1200" b="1" dirty="0" err="1"/>
              <a:t>brakingStrength</a:t>
            </a:r>
            <a:endParaRPr lang="en-US" sz="1200" b="1" dirty="0"/>
          </a:p>
          <a:p>
            <a:pPr lvl="1">
              <a:lnSpc>
                <a:spcPct val="120000"/>
              </a:lnSpc>
            </a:pPr>
            <a:r>
              <a:rPr lang="en-US" sz="1200" dirty="0"/>
              <a:t>Engine hat it </a:t>
            </a:r>
            <a:r>
              <a:rPr lang="en-US" sz="1200" b="1" dirty="0"/>
              <a:t>capacity, max speed, </a:t>
            </a:r>
            <a:r>
              <a:rPr lang="en-US" sz="1200" dirty="0"/>
              <a:t>can be </a:t>
            </a:r>
            <a:r>
              <a:rPr lang="en-US" sz="1200" b="1" dirty="0"/>
              <a:t>started</a:t>
            </a:r>
            <a:r>
              <a:rPr lang="en-US" sz="1200" dirty="0"/>
              <a:t> or </a:t>
            </a:r>
            <a:r>
              <a:rPr lang="en-US" sz="1200" b="1" dirty="0"/>
              <a:t>stopped</a:t>
            </a:r>
            <a:r>
              <a:rPr lang="en-US" sz="1200" dirty="0"/>
              <a:t>, uses fuel from </a:t>
            </a:r>
            <a:r>
              <a:rPr lang="en-US" sz="1200" dirty="0" err="1"/>
              <a:t>GasTank</a:t>
            </a:r>
            <a:r>
              <a:rPr lang="en-US" sz="1200" dirty="0"/>
              <a:t> when work</a:t>
            </a:r>
          </a:p>
          <a:p>
            <a:pPr lvl="1">
              <a:lnSpc>
                <a:spcPct val="120000"/>
              </a:lnSpc>
            </a:pPr>
            <a:r>
              <a:rPr lang="en-US" sz="1200" dirty="0" err="1"/>
              <a:t>GasTank</a:t>
            </a:r>
            <a:r>
              <a:rPr lang="en-US" sz="1200" dirty="0"/>
              <a:t> has it </a:t>
            </a:r>
            <a:r>
              <a:rPr lang="en-US" sz="1200" b="1" dirty="0"/>
              <a:t>max</a:t>
            </a:r>
            <a:r>
              <a:rPr lang="en-US" sz="1200" dirty="0"/>
              <a:t> and </a:t>
            </a:r>
            <a:r>
              <a:rPr lang="en-US" sz="1200" b="1" dirty="0"/>
              <a:t>current volumes, </a:t>
            </a:r>
            <a:r>
              <a:rPr lang="en-US" sz="1200" dirty="0" err="1"/>
              <a:t>GasTank</a:t>
            </a:r>
            <a:r>
              <a:rPr lang="en-US" sz="1200" dirty="0"/>
              <a:t> can use fuel  or can be filled by it</a:t>
            </a:r>
          </a:p>
          <a:p>
            <a:pPr lvl="1">
              <a:lnSpc>
                <a:spcPct val="120000"/>
              </a:lnSpc>
            </a:pPr>
            <a:r>
              <a:rPr lang="en-US" sz="1200" dirty="0" err="1"/>
              <a:t>SteeringWheel</a:t>
            </a:r>
            <a:r>
              <a:rPr lang="en-US" sz="1200" dirty="0"/>
              <a:t> has it </a:t>
            </a:r>
            <a:r>
              <a:rPr lang="en-US" sz="1200" b="1" dirty="0"/>
              <a:t>max turn angle, current turn angle</a:t>
            </a:r>
            <a:r>
              <a:rPr lang="en-US" sz="1200" dirty="0"/>
              <a:t> and </a:t>
            </a:r>
            <a:r>
              <a:rPr lang="en-US" sz="1200" b="1" dirty="0"/>
              <a:t>step</a:t>
            </a:r>
            <a:r>
              <a:rPr lang="en-US" sz="1200" dirty="0"/>
              <a:t> (one turn changes the current angle for this value), </a:t>
            </a:r>
            <a:r>
              <a:rPr lang="en-US" sz="1200" dirty="0" err="1"/>
              <a:t>SteeringWheel</a:t>
            </a:r>
            <a:r>
              <a:rPr lang="en-US" sz="1200" dirty="0"/>
              <a:t> can be turned left or right</a:t>
            </a:r>
          </a:p>
          <a:p>
            <a:pPr>
              <a:lnSpc>
                <a:spcPct val="120000"/>
              </a:lnSpc>
            </a:pPr>
            <a:r>
              <a:rPr lang="en-US" sz="1400" dirty="0"/>
              <a:t>Verify all properties of each car part they cannot be greater than some max value and less than some min value (see tests); speed, volume cannot be negative or greater than max speed and/or volume</a:t>
            </a:r>
            <a:endParaRPr sz="1400" dirty="0"/>
          </a:p>
          <a:p>
            <a:pPr>
              <a:lnSpc>
                <a:spcPct val="120000"/>
              </a:lnSpc>
            </a:pPr>
            <a:r>
              <a:rPr lang="ru-RU" sz="1400" dirty="0" err="1"/>
              <a:t>Engine</a:t>
            </a:r>
            <a:r>
              <a:rPr lang="ru-RU" sz="1400" dirty="0"/>
              <a:t>, </a:t>
            </a:r>
            <a:r>
              <a:rPr lang="ru-RU" sz="1400" dirty="0" err="1"/>
              <a:t>GasTank</a:t>
            </a:r>
            <a:r>
              <a:rPr lang="ru-RU" sz="1400" dirty="0"/>
              <a:t>, </a:t>
            </a:r>
            <a:r>
              <a:rPr lang="ru-RU" sz="1400" dirty="0" err="1"/>
              <a:t>SteeringWheel</a:t>
            </a:r>
            <a:r>
              <a:rPr lang="ru-RU" sz="1400" dirty="0"/>
              <a:t> </a:t>
            </a:r>
            <a:r>
              <a:rPr lang="ru-RU" sz="1400" dirty="0" err="1"/>
              <a:t>should</a:t>
            </a:r>
            <a:r>
              <a:rPr lang="ru-RU" sz="1400" dirty="0"/>
              <a:t> </a:t>
            </a:r>
            <a:r>
              <a:rPr lang="ru-RU" sz="1400" dirty="0" err="1"/>
              <a:t>implement</a:t>
            </a:r>
            <a:r>
              <a:rPr lang="ru-RU" sz="1400" dirty="0"/>
              <a:t> </a:t>
            </a:r>
            <a:r>
              <a:rPr lang="ru-RU" sz="1400" dirty="0" err="1"/>
              <a:t>interface</a:t>
            </a:r>
            <a:r>
              <a:rPr lang="ru-RU" sz="1400" dirty="0"/>
              <a:t> </a:t>
            </a:r>
            <a:r>
              <a:rPr lang="ru-RU" sz="1400" dirty="0" err="1"/>
              <a:t>StatusAware</a:t>
            </a:r>
            <a:endParaRPr lang="en-US" sz="1400" dirty="0"/>
          </a:p>
          <a:p>
            <a:pPr>
              <a:lnSpc>
                <a:spcPct val="120000"/>
              </a:lnSpc>
            </a:pPr>
            <a:r>
              <a:rPr lang="ru-RU" sz="1400" dirty="0" err="1"/>
              <a:t>Create</a:t>
            </a:r>
            <a:r>
              <a:rPr lang="ru-RU" sz="1400" dirty="0"/>
              <a:t> </a:t>
            </a:r>
            <a:r>
              <a:rPr lang="ru-RU" sz="1400" dirty="0" err="1"/>
              <a:t>class</a:t>
            </a:r>
            <a:r>
              <a:rPr lang="ru-RU" sz="1400" dirty="0"/>
              <a:t> </a:t>
            </a:r>
            <a:r>
              <a:rPr lang="ru-RU" sz="1400" dirty="0" err="1"/>
              <a:t>ControlPanel</a:t>
            </a:r>
            <a:r>
              <a:rPr lang="en-US" sz="1400" dirty="0"/>
              <a:t> that </a:t>
            </a:r>
            <a:r>
              <a:rPr lang="ru-RU" sz="1400" dirty="0" err="1"/>
              <a:t>must</a:t>
            </a:r>
            <a:r>
              <a:rPr lang="ru-RU" sz="1400" dirty="0"/>
              <a:t> </a:t>
            </a:r>
            <a:r>
              <a:rPr lang="ru-RU" sz="1400" dirty="0" err="1"/>
              <a:t>control</a:t>
            </a:r>
            <a:r>
              <a:rPr lang="ru-RU" sz="1400" dirty="0"/>
              <a:t> </a:t>
            </a:r>
            <a:r>
              <a:rPr lang="ru-RU" sz="1400" dirty="0" err="1"/>
              <a:t>the</a:t>
            </a:r>
            <a:r>
              <a:rPr lang="ru-RU" sz="1400" dirty="0"/>
              <a:t> </a:t>
            </a:r>
            <a:r>
              <a:rPr lang="ru-RU" sz="1400" dirty="0" err="1"/>
              <a:t>Drivable</a:t>
            </a:r>
            <a:r>
              <a:rPr lang="ru-RU" sz="1400" dirty="0"/>
              <a:t> </a:t>
            </a:r>
            <a:r>
              <a:rPr lang="ru-RU" sz="1400" dirty="0" err="1"/>
              <a:t>regardless</a:t>
            </a:r>
            <a:r>
              <a:rPr lang="ru-RU" sz="1400" dirty="0"/>
              <a:t> of </a:t>
            </a:r>
            <a:r>
              <a:rPr lang="ru-RU" sz="1400" dirty="0" err="1"/>
              <a:t>what</a:t>
            </a:r>
            <a:r>
              <a:rPr lang="ru-RU" sz="1400" dirty="0"/>
              <a:t> </a:t>
            </a:r>
            <a:r>
              <a:rPr lang="ru-RU" sz="1400" dirty="0" err="1"/>
              <a:t>type</a:t>
            </a:r>
            <a:r>
              <a:rPr lang="ru-RU" sz="1400" dirty="0"/>
              <a:t> of </a:t>
            </a:r>
            <a:r>
              <a:rPr lang="ru-RU" sz="1400" dirty="0" err="1"/>
              <a:t>vehicle</a:t>
            </a:r>
            <a:r>
              <a:rPr lang="ru-RU" sz="1400" dirty="0"/>
              <a:t> </a:t>
            </a:r>
            <a:r>
              <a:rPr lang="ru-RU" sz="1400" dirty="0" err="1"/>
              <a:t>it</a:t>
            </a:r>
            <a:r>
              <a:rPr lang="ru-RU" sz="1400" dirty="0"/>
              <a:t> </a:t>
            </a:r>
            <a:r>
              <a:rPr lang="ru-RU" sz="1400" dirty="0" err="1"/>
              <a:t>is</a:t>
            </a:r>
            <a:r>
              <a:rPr lang="ru-RU" sz="1400" dirty="0"/>
              <a:t> </a:t>
            </a:r>
            <a:r>
              <a:rPr lang="ru-RU" sz="1400" dirty="0" err="1"/>
              <a:t>transmitted</a:t>
            </a:r>
            <a:endParaRPr sz="1400" dirty="0" err="1"/>
          </a:p>
        </p:txBody>
      </p:sp>
      <p:pic>
        <p:nvPicPr>
          <p:cNvPr id="4" name="Рисунок 3">
            <a:extLst>
              <a:ext uri="{FF2B5EF4-FFF2-40B4-BE49-F238E27FC236}">
                <a16:creationId xmlns:a16="http://schemas.microsoft.com/office/drawing/2014/main" id="{288A2F5A-2957-47A5-835A-464AA6A5DE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34C61910-416D-4DE1-9F0D-15A767FD93C2}"/>
              </a:ext>
            </a:extLst>
          </p:cNvPr>
          <p:cNvSpPr>
            <a:spLocks noGrp="1"/>
          </p:cNvSpPr>
          <p:nvPr>
            <p:ph type="sldNum" sz="quarter" idx="12"/>
          </p:nvPr>
        </p:nvSpPr>
        <p:spPr/>
        <p:txBody>
          <a:bodyPr/>
          <a:lstStyle/>
          <a:p>
            <a:fld id="{1953C272-8C72-41F6-9C12-11750B48D95E}" type="slidenum">
              <a:rPr lang="ru-RU" smtClean="0"/>
              <a:t>45</a:t>
            </a:fld>
            <a:endParaRPr lang="ru-RU"/>
          </a:p>
        </p:txBody>
      </p:sp>
    </p:spTree>
    <p:extLst>
      <p:ext uri="{BB962C8B-B14F-4D97-AF65-F5344CB8AC3E}">
        <p14:creationId xmlns:p14="http://schemas.microsoft.com/office/powerpoint/2010/main" val="3174905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6255BD6-4E8E-485B-9B50-061E5BE1D0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2" name="Місце для номера слайда 1">
            <a:extLst>
              <a:ext uri="{FF2B5EF4-FFF2-40B4-BE49-F238E27FC236}">
                <a16:creationId xmlns:a16="http://schemas.microsoft.com/office/drawing/2014/main" id="{2882DB3F-9993-4D8A-B683-AC70F5E7023A}"/>
              </a:ext>
            </a:extLst>
          </p:cNvPr>
          <p:cNvSpPr>
            <a:spLocks noGrp="1"/>
          </p:cNvSpPr>
          <p:nvPr>
            <p:ph type="sldNum" sz="quarter" idx="12"/>
          </p:nvPr>
        </p:nvSpPr>
        <p:spPr/>
        <p:txBody>
          <a:bodyPr/>
          <a:lstStyle/>
          <a:p>
            <a:fld id="{1953C272-8C72-41F6-9C12-11750B48D95E}" type="slidenum">
              <a:rPr lang="ru-RU" smtClean="0"/>
              <a:t>46</a:t>
            </a:fld>
            <a:endParaRPr lang="ru-RU"/>
          </a:p>
        </p:txBody>
      </p:sp>
      <p:pic>
        <p:nvPicPr>
          <p:cNvPr id="10" name="Місце для вмісту 9">
            <a:extLst>
              <a:ext uri="{FF2B5EF4-FFF2-40B4-BE49-F238E27FC236}">
                <a16:creationId xmlns:a16="http://schemas.microsoft.com/office/drawing/2014/main" id="{84AA12C4-0887-4BD8-BC13-36155CA8BC99}"/>
              </a:ext>
            </a:extLst>
          </p:cNvPr>
          <p:cNvPicPr>
            <a:picLocks noGrp="1" noChangeAspect="1"/>
          </p:cNvPicPr>
          <p:nvPr>
            <p:ph idx="1"/>
          </p:nvPr>
        </p:nvPicPr>
        <p:blipFill>
          <a:blip r:embed="rId3"/>
          <a:stretch>
            <a:fillRect/>
          </a:stretch>
        </p:blipFill>
        <p:spPr>
          <a:xfrm>
            <a:off x="838200" y="2051438"/>
            <a:ext cx="10515600" cy="3899712"/>
          </a:xfrm>
          <a:prstGeom prst="rect">
            <a:avLst/>
          </a:prstGeom>
        </p:spPr>
      </p:pic>
    </p:spTree>
    <p:extLst>
      <p:ext uri="{BB962C8B-B14F-4D97-AF65-F5344CB8AC3E}">
        <p14:creationId xmlns:p14="http://schemas.microsoft.com/office/powerpoint/2010/main" val="62563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Method vs Constructor</a:t>
            </a:r>
            <a:endParaRPr lang="ru-RU" b="1" dirty="0"/>
          </a:p>
        </p:txBody>
      </p:sp>
      <p:sp>
        <p:nvSpPr>
          <p:cNvPr id="4" name="Rectangle 1"/>
          <p:cNvSpPr>
            <a:spLocks noGrp="1" noChangeArrowheads="1"/>
          </p:cNvSpPr>
          <p:nvPr>
            <p:ph idx="1"/>
          </p:nvPr>
        </p:nvSpPr>
        <p:spPr bwMode="auto">
          <a:xfrm>
            <a:off x="838200" y="2154980"/>
            <a:ext cx="11163300" cy="39035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ru-RU" dirty="0"/>
              <a:t>Method describes behavior</a:t>
            </a:r>
          </a:p>
          <a:p>
            <a:pPr marL="0" marR="0" lvl="0" indent="0" algn="l" defTabSz="914400" rtl="0" eaLnBrk="0" fontAlgn="base" latinLnBrk="0" hangingPunct="0">
              <a:lnSpc>
                <a:spcPct val="150000"/>
              </a:lnSpc>
              <a:spcBef>
                <a:spcPct val="0"/>
              </a:spcBef>
              <a:spcAft>
                <a:spcPct val="0"/>
              </a:spcAft>
              <a:buClrTx/>
              <a:buSzTx/>
              <a:buFontTx/>
              <a:buNone/>
              <a:tabLst/>
            </a:pPr>
            <a:r>
              <a:rPr lang="en-US" altLang="ru-RU" dirty="0"/>
              <a:t>Method signature:</a:t>
            </a:r>
          </a:p>
          <a:p>
            <a:pPr marL="0" marR="0" lvl="0" indent="0" algn="l" defTabSz="914400" rtl="0" eaLnBrk="0" fontAlgn="base" latinLnBrk="0" hangingPunct="0">
              <a:lnSpc>
                <a:spcPct val="150000"/>
              </a:lnSpc>
              <a:spcBef>
                <a:spcPct val="0"/>
              </a:spcBef>
              <a:spcAft>
                <a:spcPct val="0"/>
              </a:spcAft>
              <a:buClrTx/>
              <a:buSzTx/>
              <a:buFontTx/>
              <a:buNone/>
              <a:tabLst/>
            </a:pPr>
            <a:r>
              <a:rPr lang="en-US" altLang="ru-RU" dirty="0"/>
              <a:t>	 - name</a:t>
            </a:r>
          </a:p>
          <a:p>
            <a:pPr marL="0" marR="0" lvl="0" indent="0" algn="l" defTabSz="914400" rtl="0" eaLnBrk="0" fontAlgn="base" latinLnBrk="0" hangingPunct="0">
              <a:lnSpc>
                <a:spcPct val="150000"/>
              </a:lnSpc>
              <a:spcBef>
                <a:spcPct val="0"/>
              </a:spcBef>
              <a:spcAft>
                <a:spcPct val="0"/>
              </a:spcAft>
              <a:buClrTx/>
              <a:buSzTx/>
              <a:buFontTx/>
              <a:buNone/>
              <a:tabLst/>
            </a:pPr>
            <a:r>
              <a:rPr lang="en-US" altLang="ru-RU" dirty="0"/>
              <a:t>	 - arguments (including order)</a:t>
            </a:r>
          </a:p>
          <a:p>
            <a:pPr marL="0" indent="0" eaLnBrk="0" fontAlgn="base" hangingPunct="0">
              <a:lnSpc>
                <a:spcPct val="150000"/>
              </a:lnSpc>
              <a:spcBef>
                <a:spcPct val="0"/>
              </a:spcBef>
              <a:spcAft>
                <a:spcPct val="0"/>
              </a:spcAft>
              <a:buNone/>
            </a:pPr>
            <a:r>
              <a:rPr lang="en-US" altLang="ru-RU" dirty="0"/>
              <a:t>Specific method with the same to class name and without return statement called Constructor</a:t>
            </a:r>
            <a:endParaRPr lang="ru-RU" altLang="ru-RU" dirty="0"/>
          </a:p>
        </p:txBody>
      </p:sp>
      <p:pic>
        <p:nvPicPr>
          <p:cNvPr id="5" name="Рисунок 4">
            <a:extLst>
              <a:ext uri="{FF2B5EF4-FFF2-40B4-BE49-F238E27FC236}">
                <a16:creationId xmlns:a16="http://schemas.microsoft.com/office/drawing/2014/main" id="{3CF99C5D-4EBC-4ADB-BA63-AAB0ABCB49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D8C74933-5AAC-4D33-A458-17FEF7828BD0}"/>
              </a:ext>
            </a:extLst>
          </p:cNvPr>
          <p:cNvSpPr>
            <a:spLocks noGrp="1"/>
          </p:cNvSpPr>
          <p:nvPr>
            <p:ph type="sldNum" sz="quarter" idx="12"/>
          </p:nvPr>
        </p:nvSpPr>
        <p:spPr/>
        <p:txBody>
          <a:bodyPr/>
          <a:lstStyle/>
          <a:p>
            <a:fld id="{1953C272-8C72-41F6-9C12-11750B48D95E}" type="slidenum">
              <a:rPr lang="ru-RU" smtClean="0"/>
              <a:t>5</a:t>
            </a:fld>
            <a:endParaRPr lang="ru-RU"/>
          </a:p>
        </p:txBody>
      </p:sp>
    </p:spTree>
    <p:extLst>
      <p:ext uri="{BB962C8B-B14F-4D97-AF65-F5344CB8AC3E}">
        <p14:creationId xmlns:p14="http://schemas.microsoft.com/office/powerpoint/2010/main" val="172284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Constructor</a:t>
            </a:r>
            <a:endParaRPr lang="ru-RU" b="1" dirty="0"/>
          </a:p>
        </p:txBody>
      </p:sp>
      <p:sp>
        <p:nvSpPr>
          <p:cNvPr id="4" name="Rectangle 1"/>
          <p:cNvSpPr>
            <a:spLocks noGrp="1" noChangeArrowheads="1"/>
          </p:cNvSpPr>
          <p:nvPr>
            <p:ph idx="1"/>
          </p:nvPr>
        </p:nvSpPr>
        <p:spPr bwMode="auto">
          <a:xfrm>
            <a:off x="838200" y="1486067"/>
            <a:ext cx="6250429"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Animal</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name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ru-RU" sz="1800" dirty="0">
                <a:solidFill>
                  <a:srgbClr val="000000"/>
                </a:solidFill>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Animal</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No-Name</a:t>
            </a:r>
            <a:r>
              <a:rPr kumimoji="0" lang="ru-RU" altLang="ru-RU"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Animal</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800" dirty="0">
              <a:solidFill>
                <a:srgbClr val="000000"/>
              </a:solidFill>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b="1" dirty="0" err="1">
                <a:solidFill>
                  <a:srgbClr val="000080"/>
                </a:solidFill>
                <a:latin typeface="Courier New" panose="02070309020205020404" pitchFamily="49" charset="0"/>
                <a:cs typeface="Courier New" panose="02070309020205020404" pitchFamily="49" charset="0"/>
              </a:rPr>
              <a:t>class</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Main</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public</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static</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void</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main</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String</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args</a:t>
            </a: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en-US" altLang="ru-RU" sz="1800" dirty="0">
                <a:solidFill>
                  <a:srgbClr val="00000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println</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b="1" dirty="0" err="1">
                <a:solidFill>
                  <a:srgbClr val="000080"/>
                </a:solidFill>
                <a:latin typeface="Courier New" panose="02070309020205020404" pitchFamily="49" charset="0"/>
                <a:cs typeface="Courier New" panose="02070309020205020404" pitchFamily="49" charset="0"/>
              </a:rPr>
              <a:t>new</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Monkey</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en-US" altLang="ru-RU" sz="1800" dirty="0">
                <a:solidFill>
                  <a:srgbClr val="00000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println</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b="1" dirty="0" err="1">
                <a:solidFill>
                  <a:srgbClr val="000080"/>
                </a:solidFill>
                <a:latin typeface="Courier New" panose="02070309020205020404" pitchFamily="49" charset="0"/>
                <a:cs typeface="Courier New" panose="02070309020205020404" pitchFamily="49" charset="0"/>
              </a:rPr>
              <a:t>new</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Monkey</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a:solidFill>
                  <a:srgbClr val="0000FF"/>
                </a:solidFill>
                <a:latin typeface="Courier New" panose="02070309020205020404" pitchFamily="49" charset="0"/>
                <a:cs typeface="Courier New" panose="02070309020205020404" pitchFamily="49" charset="0"/>
              </a:rPr>
              <a:t>2</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5"/>
          <p:cNvSpPr/>
          <p:nvPr/>
        </p:nvSpPr>
        <p:spPr>
          <a:xfrm>
            <a:off x="7309757" y="962438"/>
            <a:ext cx="7707086" cy="5909310"/>
          </a:xfrm>
          <a:prstGeom prst="rect">
            <a:avLst/>
          </a:prstGeom>
        </p:spPr>
        <p:txBody>
          <a:bodyPr wrap="square">
            <a:spAutoFit/>
          </a:bodyPr>
          <a:lstStyle/>
          <a:p>
            <a:pPr lvl="0" eaLnBrk="0" fontAlgn="base" hangingPunct="0">
              <a:spcBef>
                <a:spcPct val="0"/>
              </a:spcBef>
              <a:spcAft>
                <a:spcPct val="0"/>
              </a:spcAft>
            </a:pPr>
            <a:r>
              <a:rPr lang="ru-RU" altLang="ru-RU" b="1" dirty="0" err="1">
                <a:solidFill>
                  <a:srgbClr val="000080"/>
                </a:solidFill>
                <a:latin typeface="Courier New" panose="02070309020205020404" pitchFamily="49" charset="0"/>
                <a:cs typeface="Courier New" panose="02070309020205020404" pitchFamily="49" charset="0"/>
              </a:rPr>
              <a:t>class</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Monkey</a:t>
            </a:r>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extends</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Animal</a:t>
            </a: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int</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b="1" dirty="0" err="1">
                <a:solidFill>
                  <a:srgbClr val="660E7A"/>
                </a:solidFill>
                <a:latin typeface="Courier New" panose="02070309020205020404" pitchFamily="49" charset="0"/>
                <a:cs typeface="Courier New" panose="02070309020205020404" pitchFamily="49" charset="0"/>
              </a:rPr>
              <a:t>paws</a:t>
            </a: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public</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Monkey</a:t>
            </a: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super</a:t>
            </a:r>
            <a:r>
              <a:rPr lang="ru-RU" altLang="ru-RU" dirty="0">
                <a:solidFill>
                  <a:srgbClr val="000000"/>
                </a:solidFill>
                <a:latin typeface="Courier New" panose="02070309020205020404" pitchFamily="49" charset="0"/>
                <a:cs typeface="Courier New" panose="02070309020205020404" pitchFamily="49" charset="0"/>
              </a:rPr>
              <a:t>(); </a:t>
            </a:r>
            <a:r>
              <a:rPr lang="ru-RU" altLang="ru-RU" i="1" dirty="0">
                <a:solidFill>
                  <a:srgbClr val="808080"/>
                </a:solidFill>
                <a:latin typeface="Courier New" panose="02070309020205020404" pitchFamily="49" charset="0"/>
                <a:cs typeface="Courier New" panose="02070309020205020404" pitchFamily="49" charset="0"/>
              </a:rPr>
              <a:t>// </a:t>
            </a:r>
            <a:r>
              <a:rPr lang="ru-RU" altLang="ru-RU" i="1" dirty="0" err="1">
                <a:solidFill>
                  <a:srgbClr val="808080"/>
                </a:solidFill>
                <a:latin typeface="Courier New" panose="02070309020205020404" pitchFamily="49" charset="0"/>
                <a:cs typeface="Courier New" panose="02070309020205020404" pitchFamily="49" charset="0"/>
              </a:rPr>
              <a:t>not</a:t>
            </a:r>
            <a:r>
              <a:rPr lang="ru-RU" altLang="ru-RU" i="1" dirty="0">
                <a:solidFill>
                  <a:srgbClr val="808080"/>
                </a:solidFill>
                <a:latin typeface="Courier New" panose="02070309020205020404" pitchFamily="49" charset="0"/>
                <a:cs typeface="Courier New" panose="02070309020205020404" pitchFamily="49" charset="0"/>
              </a:rPr>
              <a:t> </a:t>
            </a:r>
            <a:r>
              <a:rPr lang="ru-RU" altLang="ru-RU" i="1" dirty="0" err="1">
                <a:solidFill>
                  <a:srgbClr val="808080"/>
                </a:solidFill>
                <a:latin typeface="Courier New" panose="02070309020205020404" pitchFamily="49" charset="0"/>
                <a:cs typeface="Courier New" panose="02070309020205020404" pitchFamily="49" charset="0"/>
              </a:rPr>
              <a:t>necessary</a:t>
            </a:r>
            <a:br>
              <a:rPr lang="ru-RU" altLang="ru-RU" i="1" dirty="0">
                <a:solidFill>
                  <a:srgbClr val="808080"/>
                </a:solidFill>
                <a:latin typeface="Courier New" panose="02070309020205020404" pitchFamily="49" charset="0"/>
                <a:cs typeface="Courier New" panose="02070309020205020404" pitchFamily="49" charset="0"/>
              </a:rPr>
            </a:br>
            <a:r>
              <a:rPr lang="ru-RU" altLang="ru-RU" i="1" dirty="0">
                <a:solidFill>
                  <a:srgbClr val="808080"/>
                </a:solidFill>
                <a:latin typeface="Courier New" panose="02070309020205020404" pitchFamily="49" charset="0"/>
                <a:cs typeface="Courier New" panose="02070309020205020404" pitchFamily="49" charset="0"/>
              </a:rPr>
              <a:t>    </a:t>
            </a: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Monkey</a:t>
            </a:r>
            <a:r>
              <a:rPr lang="ru-RU" altLang="ru-RU" dirty="0">
                <a:solidFill>
                  <a:srgbClr val="000000"/>
                </a:solidFill>
                <a:latin typeface="Courier New" panose="02070309020205020404" pitchFamily="49" charset="0"/>
                <a:cs typeface="Courier New" panose="02070309020205020404" pitchFamily="49" charset="0"/>
              </a:rPr>
              <a:t>(</a:t>
            </a:r>
            <a:r>
              <a:rPr lang="ru-RU" altLang="ru-RU" b="1" dirty="0" err="1">
                <a:solidFill>
                  <a:srgbClr val="000080"/>
                </a:solidFill>
                <a:latin typeface="Courier New" panose="02070309020205020404" pitchFamily="49" charset="0"/>
                <a:cs typeface="Courier New" panose="02070309020205020404" pitchFamily="49" charset="0"/>
              </a:rPr>
              <a:t>int</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paws</a:t>
            </a: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super</a:t>
            </a:r>
            <a:r>
              <a:rPr lang="ru-RU" altLang="ru-RU" dirty="0">
                <a:solidFill>
                  <a:srgbClr val="000000"/>
                </a:solidFill>
                <a:latin typeface="Courier New" panose="02070309020205020404" pitchFamily="49" charset="0"/>
                <a:cs typeface="Courier New" panose="02070309020205020404" pitchFamily="49" charset="0"/>
              </a:rPr>
              <a:t>(</a:t>
            </a:r>
            <a:r>
              <a:rPr lang="ru-RU" altLang="ru-RU" b="1" dirty="0">
                <a:solidFill>
                  <a:srgbClr val="008000"/>
                </a:solidFill>
                <a:latin typeface="Courier New" panose="02070309020205020404" pitchFamily="49" charset="0"/>
                <a:cs typeface="Courier New" panose="02070309020205020404" pitchFamily="49" charset="0"/>
              </a:rPr>
              <a:t>"</a:t>
            </a:r>
            <a:r>
              <a:rPr lang="en-US" i="1" dirty="0"/>
              <a:t>Bandar-log</a:t>
            </a:r>
            <a:r>
              <a:rPr lang="ru-RU" altLang="ru-RU" b="1" dirty="0">
                <a:solidFill>
                  <a:srgbClr val="008000"/>
                </a:solidFill>
                <a:latin typeface="Courier New" panose="02070309020205020404" pitchFamily="49" charset="0"/>
                <a:cs typeface="Courier New" panose="02070309020205020404" pitchFamily="49" charset="0"/>
              </a:rPr>
              <a:t>"</a:t>
            </a:r>
            <a:r>
              <a:rPr lang="ru-RU" altLang="ru-RU" dirty="0">
                <a:solidFill>
                  <a:srgbClr val="000000"/>
                </a:solidFill>
                <a:latin typeface="Courier New" panose="02070309020205020404" pitchFamily="49" charset="0"/>
                <a:cs typeface="Courier New" panose="02070309020205020404" pitchFamily="49" charset="0"/>
              </a:rPr>
              <a:t>);</a:t>
            </a:r>
            <a:endParaRPr lang="en-US" altLang="ru-RU"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ru-RU" b="1" dirty="0">
                <a:solidFill>
                  <a:srgbClr val="660E7A"/>
                </a:solidFill>
                <a:latin typeface="Courier New" panose="02070309020205020404" pitchFamily="49" charset="0"/>
                <a:cs typeface="Courier New" panose="02070309020205020404" pitchFamily="49" charset="0"/>
              </a:rPr>
              <a:t>        </a:t>
            </a:r>
            <a:r>
              <a:rPr lang="ru-RU" altLang="ru-RU" b="1" dirty="0" err="1">
                <a:solidFill>
                  <a:srgbClr val="660E7A"/>
                </a:solidFill>
                <a:latin typeface="Courier New" panose="02070309020205020404" pitchFamily="49" charset="0"/>
                <a:cs typeface="Courier New" panose="02070309020205020404" pitchFamily="49" charset="0"/>
              </a:rPr>
              <a:t>paws</a:t>
            </a:r>
            <a:r>
              <a:rPr lang="ru-RU" altLang="ru-RU" b="1" dirty="0">
                <a:solidFill>
                  <a:srgbClr val="660E7A"/>
                </a:solidFill>
                <a:latin typeface="Courier New" panose="02070309020205020404" pitchFamily="49" charset="0"/>
                <a:cs typeface="Courier New" panose="02070309020205020404" pitchFamily="49" charset="0"/>
              </a:rPr>
              <a:t> </a:t>
            </a: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paws</a:t>
            </a:r>
            <a:r>
              <a:rPr lang="ru-RU" altLang="ru-RU" dirty="0">
                <a:solidFill>
                  <a:srgbClr val="000000"/>
                </a:solidFill>
                <a:latin typeface="Courier New" panose="02070309020205020404" pitchFamily="49" charset="0"/>
                <a:cs typeface="Courier New" panose="02070309020205020404" pitchFamily="49" charset="0"/>
              </a:rPr>
              <a:t>;</a:t>
            </a:r>
            <a:r>
              <a:rPr lang="en-US" altLang="ru-RU" dirty="0">
                <a:solidFill>
                  <a:srgbClr val="000000"/>
                </a:solidFill>
                <a:latin typeface="Courier New" panose="02070309020205020404" pitchFamily="49" charset="0"/>
                <a:cs typeface="Courier New" panose="02070309020205020404" pitchFamily="49" charset="0"/>
              </a:rPr>
              <a:t> 	</a:t>
            </a:r>
            <a:r>
              <a:rPr lang="en-US" altLang="ru-RU" dirty="0">
                <a:solidFill>
                  <a:srgbClr val="FF0000"/>
                </a:solidFill>
                <a:latin typeface="Courier New" panose="02070309020205020404" pitchFamily="49" charset="0"/>
                <a:cs typeface="Courier New" panose="02070309020205020404" pitchFamily="49" charset="0"/>
              </a:rPr>
              <a:t>// BAD</a:t>
            </a:r>
            <a:br>
              <a:rPr lang="ru-RU" altLang="ru-RU" dirty="0">
                <a:solidFill>
                  <a:srgbClr val="FF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this</a:t>
            </a:r>
            <a:r>
              <a:rPr lang="ru-RU" altLang="ru-RU" dirty="0" err="1">
                <a:solidFill>
                  <a:srgbClr val="000000"/>
                </a:solidFill>
                <a:latin typeface="Courier New" panose="02070309020205020404" pitchFamily="49" charset="0"/>
                <a:cs typeface="Courier New" panose="02070309020205020404" pitchFamily="49" charset="0"/>
              </a:rPr>
              <a:t>.</a:t>
            </a:r>
            <a:r>
              <a:rPr lang="ru-RU" altLang="ru-RU" b="1" dirty="0" err="1">
                <a:solidFill>
                  <a:srgbClr val="660E7A"/>
                </a:solidFill>
                <a:latin typeface="Courier New" panose="02070309020205020404" pitchFamily="49" charset="0"/>
                <a:cs typeface="Courier New" panose="02070309020205020404" pitchFamily="49" charset="0"/>
              </a:rPr>
              <a:t>paws</a:t>
            </a:r>
            <a:r>
              <a:rPr lang="ru-RU" altLang="ru-RU" b="1" dirty="0">
                <a:solidFill>
                  <a:srgbClr val="660E7A"/>
                </a:solidFill>
                <a:latin typeface="Courier New" panose="02070309020205020404" pitchFamily="49" charset="0"/>
                <a:cs typeface="Courier New" panose="02070309020205020404" pitchFamily="49" charset="0"/>
              </a:rPr>
              <a:t> </a:t>
            </a: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paws</a:t>
            </a: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public</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void</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Monkey</a:t>
            </a: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i="1" dirty="0">
                <a:solidFill>
                  <a:srgbClr val="808080"/>
                </a:solidFill>
                <a:latin typeface="Courier New" panose="02070309020205020404" pitchFamily="49" charset="0"/>
                <a:cs typeface="Courier New" panose="02070309020205020404" pitchFamily="49" charset="0"/>
              </a:rPr>
              <a:t>// </a:t>
            </a:r>
            <a:r>
              <a:rPr lang="ru-RU" altLang="ru-RU" i="1" dirty="0" err="1">
                <a:solidFill>
                  <a:srgbClr val="808080"/>
                </a:solidFill>
                <a:latin typeface="Courier New" panose="02070309020205020404" pitchFamily="49" charset="0"/>
                <a:cs typeface="Courier New" panose="02070309020205020404" pitchFamily="49" charset="0"/>
              </a:rPr>
              <a:t>this</a:t>
            </a:r>
            <a:r>
              <a:rPr lang="ru-RU" altLang="ru-RU" i="1" dirty="0">
                <a:solidFill>
                  <a:srgbClr val="808080"/>
                </a:solidFill>
                <a:latin typeface="Courier New" panose="02070309020205020404" pitchFamily="49" charset="0"/>
                <a:cs typeface="Courier New" panose="02070309020205020404" pitchFamily="49" charset="0"/>
              </a:rPr>
              <a:t>(3); </a:t>
            </a:r>
            <a:r>
              <a:rPr lang="en-US" altLang="ru-RU" i="1" dirty="0">
                <a:solidFill>
                  <a:srgbClr val="808080"/>
                </a:solidFill>
                <a:latin typeface="Courier New" panose="02070309020205020404" pitchFamily="49" charset="0"/>
                <a:cs typeface="Courier New" panose="02070309020205020404" pitchFamily="49" charset="0"/>
              </a:rPr>
              <a:t>		</a:t>
            </a:r>
            <a:r>
              <a:rPr lang="en-US" altLang="ru-RU" dirty="0">
                <a:solidFill>
                  <a:srgbClr val="FF0000"/>
                </a:solidFill>
                <a:latin typeface="Courier New" panose="02070309020205020404" pitchFamily="49" charset="0"/>
                <a:cs typeface="Courier New" panose="02070309020205020404" pitchFamily="49" charset="0"/>
              </a:rPr>
              <a:t>// BAD</a:t>
            </a:r>
            <a:br>
              <a:rPr lang="ru-RU" altLang="ru-RU" i="1" dirty="0">
                <a:solidFill>
                  <a:srgbClr val="808080"/>
                </a:solidFill>
                <a:latin typeface="Courier New" panose="02070309020205020404" pitchFamily="49" charset="0"/>
                <a:cs typeface="Courier New" panose="02070309020205020404" pitchFamily="49" charset="0"/>
              </a:rPr>
            </a:br>
            <a:r>
              <a:rPr lang="ru-RU" altLang="ru-RU" i="1" dirty="0">
                <a:solidFill>
                  <a:srgbClr val="808080"/>
                </a:solidFill>
                <a:latin typeface="Courier New" panose="02070309020205020404" pitchFamily="49" charset="0"/>
                <a:cs typeface="Courier New" panose="02070309020205020404" pitchFamily="49" charset="0"/>
              </a:rPr>
              <a:t>    </a:t>
            </a: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public</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void</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Monkey</a:t>
            </a:r>
            <a:r>
              <a:rPr lang="ru-RU" altLang="ru-RU" dirty="0">
                <a:solidFill>
                  <a:srgbClr val="000000"/>
                </a:solidFill>
                <a:latin typeface="Courier New" panose="02070309020205020404" pitchFamily="49" charset="0"/>
                <a:cs typeface="Courier New" panose="02070309020205020404" pitchFamily="49" charset="0"/>
              </a:rPr>
              <a:t>(</a:t>
            </a:r>
            <a:r>
              <a:rPr lang="ru-RU" altLang="ru-RU" b="1" dirty="0" err="1">
                <a:solidFill>
                  <a:srgbClr val="000080"/>
                </a:solidFill>
                <a:latin typeface="Courier New" panose="02070309020205020404" pitchFamily="49" charset="0"/>
                <a:cs typeface="Courier New" panose="02070309020205020404" pitchFamily="49" charset="0"/>
              </a:rPr>
              <a:t>int</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a:solidFill>
                  <a:srgbClr val="000000"/>
                </a:solidFill>
                <a:latin typeface="Courier New" panose="02070309020205020404" pitchFamily="49" charset="0"/>
                <a:cs typeface="Courier New" panose="02070309020205020404" pitchFamily="49" charset="0"/>
              </a:rPr>
              <a:t>i)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System.</a:t>
            </a:r>
            <a:r>
              <a:rPr lang="ru-RU" altLang="ru-RU" b="1" i="1" dirty="0" err="1">
                <a:solidFill>
                  <a:srgbClr val="660E7A"/>
                </a:solidFill>
                <a:latin typeface="Courier New" panose="02070309020205020404" pitchFamily="49" charset="0"/>
                <a:cs typeface="Courier New" panose="02070309020205020404" pitchFamily="49" charset="0"/>
              </a:rPr>
              <a:t>out</a:t>
            </a:r>
            <a:r>
              <a:rPr lang="ru-RU" altLang="ru-RU" dirty="0" err="1">
                <a:solidFill>
                  <a:srgbClr val="000000"/>
                </a:solidFill>
                <a:latin typeface="Courier New" panose="02070309020205020404" pitchFamily="49" charset="0"/>
                <a:cs typeface="Courier New" panose="02070309020205020404" pitchFamily="49" charset="0"/>
              </a:rPr>
              <a:t>.println</a:t>
            </a:r>
            <a:r>
              <a:rPr lang="ru-RU" altLang="ru-RU" dirty="0">
                <a:solidFill>
                  <a:srgbClr val="000000"/>
                </a:solidFill>
                <a:latin typeface="Courier New" panose="02070309020205020404" pitchFamily="49" charset="0"/>
                <a:cs typeface="Courier New" panose="02070309020205020404" pitchFamily="49" charset="0"/>
              </a:rPr>
              <a:t>(</a:t>
            </a:r>
            <a:r>
              <a:rPr lang="en-US" altLang="ru-RU" dirty="0">
                <a:solidFill>
                  <a:srgbClr val="000000"/>
                </a:solidFill>
                <a:latin typeface="Courier New" panose="02070309020205020404" pitchFamily="49" charset="0"/>
                <a:cs typeface="Courier New" panose="02070309020205020404" pitchFamily="49" charset="0"/>
              </a:rPr>
              <a:t>“OMG”</a:t>
            </a: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endParaRPr lang="en-US" altLang="ru-RU"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ru-RU" altLang="ru-RU" dirty="0">
                <a:solidFill>
                  <a:srgbClr val="000000"/>
                </a:solidFill>
                <a:latin typeface="Courier New" panose="02070309020205020404" pitchFamily="49" charset="0"/>
                <a:cs typeface="Courier New" panose="02070309020205020404" pitchFamily="49" charset="0"/>
              </a:rPr>
              <a:t>}</a:t>
            </a:r>
            <a:endParaRPr lang="en-US" altLang="ru-RU" dirty="0">
              <a:solidFill>
                <a:srgbClr val="000000"/>
              </a:solidFill>
              <a:latin typeface="Courier New" panose="02070309020205020404" pitchFamily="49" charset="0"/>
              <a:cs typeface="Courier New" panose="02070309020205020404" pitchFamily="49" charset="0"/>
            </a:endParaRPr>
          </a:p>
        </p:txBody>
      </p:sp>
      <p:sp>
        <p:nvSpPr>
          <p:cNvPr id="8"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cxnSp>
        <p:nvCxnSpPr>
          <p:cNvPr id="10" name="Прямая соединительная линия 9"/>
          <p:cNvCxnSpPr/>
          <p:nvPr/>
        </p:nvCxnSpPr>
        <p:spPr>
          <a:xfrm>
            <a:off x="7309757" y="1161717"/>
            <a:ext cx="0" cy="5710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flipV="1">
            <a:off x="419100" y="4864100"/>
            <a:ext cx="6890657" cy="1270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Рисунок 8">
            <a:extLst>
              <a:ext uri="{FF2B5EF4-FFF2-40B4-BE49-F238E27FC236}">
                <a16:creationId xmlns:a16="http://schemas.microsoft.com/office/drawing/2014/main" id="{104BF41C-C4D8-4AED-BF82-9446A0A8B4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3" name="Місце для номера слайда 2">
            <a:extLst>
              <a:ext uri="{FF2B5EF4-FFF2-40B4-BE49-F238E27FC236}">
                <a16:creationId xmlns:a16="http://schemas.microsoft.com/office/drawing/2014/main" id="{1AF75F0D-D0A6-4A98-BBBB-F238A51A77B7}"/>
              </a:ext>
            </a:extLst>
          </p:cNvPr>
          <p:cNvSpPr>
            <a:spLocks noGrp="1"/>
          </p:cNvSpPr>
          <p:nvPr>
            <p:ph type="sldNum" sz="quarter" idx="12"/>
          </p:nvPr>
        </p:nvSpPr>
        <p:spPr/>
        <p:txBody>
          <a:bodyPr/>
          <a:lstStyle/>
          <a:p>
            <a:fld id="{1953C272-8C72-41F6-9C12-11750B48D95E}" type="slidenum">
              <a:rPr lang="ru-RU" smtClean="0"/>
              <a:t>6</a:t>
            </a:fld>
            <a:endParaRPr lang="ru-RU"/>
          </a:p>
        </p:txBody>
      </p:sp>
    </p:spTree>
    <p:extLst>
      <p:ext uri="{BB962C8B-B14F-4D97-AF65-F5344CB8AC3E}">
        <p14:creationId xmlns:p14="http://schemas.microsoft.com/office/powerpoint/2010/main" val="245356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Overloading and Overriding</a:t>
            </a:r>
            <a:endParaRPr lang="ru-RU" b="1" dirty="0"/>
          </a:p>
        </p:txBody>
      </p:sp>
      <p:sp>
        <p:nvSpPr>
          <p:cNvPr id="4" name="Rectangle 1"/>
          <p:cNvSpPr>
            <a:spLocks noGrp="1" noChangeArrowheads="1"/>
          </p:cNvSpPr>
          <p:nvPr>
            <p:ph idx="1"/>
          </p:nvPr>
        </p:nvSpPr>
        <p:spPr bwMode="auto">
          <a:xfrm>
            <a:off x="838200" y="3553807"/>
            <a:ext cx="3906839"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ru-RU" altLang="ru-RU"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Game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play</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ru-RU" sz="1800" b="0" i="1" u="none" strike="noStrike" cap="none" normalizeH="0" dirty="0">
                <a:ln>
                  <a:noFill/>
                </a:ln>
                <a:solidFill>
                  <a:srgbClr val="808080"/>
                </a:solidFill>
                <a:effectLst/>
                <a:latin typeface="Courier New" panose="02070309020205020404" pitchFamily="49" charset="0"/>
                <a:cs typeface="Courier New" panose="02070309020205020404" pitchFamily="49" charset="0"/>
              </a:rPr>
              <a:t> move to the left</a:t>
            </a:r>
            <a:b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sp>
        <p:nvSpPr>
          <p:cNvPr id="3" name="Прямоугольник 2"/>
          <p:cNvSpPr/>
          <p:nvPr/>
        </p:nvSpPr>
        <p:spPr>
          <a:xfrm>
            <a:off x="5067300" y="2307312"/>
            <a:ext cx="7772400" cy="3970318"/>
          </a:xfrm>
          <a:prstGeom prst="rect">
            <a:avLst/>
          </a:prstGeom>
        </p:spPr>
        <p:txBody>
          <a:bodyPr wrap="square">
            <a:spAutoFit/>
          </a:bodyPr>
          <a:lstStyle/>
          <a:p>
            <a:pPr lvl="0" eaLnBrk="0" fontAlgn="base" hangingPunct="0">
              <a:spcBef>
                <a:spcPct val="0"/>
              </a:spcBef>
              <a:spcAft>
                <a:spcPct val="0"/>
              </a:spcAft>
            </a:pPr>
            <a:r>
              <a:rPr lang="ru-RU" altLang="ru-RU" b="1" dirty="0" err="1">
                <a:solidFill>
                  <a:srgbClr val="000080"/>
                </a:solidFill>
                <a:latin typeface="Courier New" panose="02070309020205020404" pitchFamily="49" charset="0"/>
                <a:cs typeface="Courier New" panose="02070309020205020404" pitchFamily="49" charset="0"/>
              </a:rPr>
              <a:t>class</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Mario</a:t>
            </a:r>
            <a:r>
              <a:rPr lang="ru-RU"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extends</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Game</a:t>
            </a:r>
            <a:r>
              <a:rPr lang="ru-RU" altLang="ru-RU" dirty="0">
                <a:solidFill>
                  <a:srgbClr val="000000"/>
                </a:solidFill>
                <a:latin typeface="Courier New" panose="02070309020205020404" pitchFamily="49" charset="0"/>
                <a:cs typeface="Courier New" panose="02070309020205020404" pitchFamily="49" charset="0"/>
              </a:rPr>
              <a:t> {</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    </a:t>
            </a:r>
            <a:r>
              <a:rPr lang="ru-RU" altLang="ru-RU" dirty="0">
                <a:solidFill>
                  <a:srgbClr val="808000"/>
                </a:solidFill>
                <a:latin typeface="Courier New" panose="02070309020205020404" pitchFamily="49" charset="0"/>
                <a:cs typeface="Courier New" panose="02070309020205020404" pitchFamily="49" charset="0"/>
              </a:rPr>
              <a:t>@</a:t>
            </a:r>
            <a:r>
              <a:rPr lang="ru-RU" altLang="ru-RU" dirty="0" err="1">
                <a:solidFill>
                  <a:srgbClr val="808000"/>
                </a:solidFill>
                <a:latin typeface="Courier New" panose="02070309020205020404" pitchFamily="49" charset="0"/>
                <a:cs typeface="Courier New" panose="02070309020205020404" pitchFamily="49" charset="0"/>
              </a:rPr>
              <a:t>Override</a:t>
            </a:r>
            <a:br>
              <a:rPr lang="ru-RU" altLang="ru-RU" dirty="0">
                <a:solidFill>
                  <a:srgbClr val="808000"/>
                </a:solidFill>
                <a:latin typeface="Courier New" panose="02070309020205020404" pitchFamily="49" charset="0"/>
                <a:cs typeface="Courier New" panose="02070309020205020404" pitchFamily="49" charset="0"/>
              </a:rPr>
            </a:br>
            <a:r>
              <a:rPr lang="en-US" altLang="ru-RU" b="1" dirty="0">
                <a:solidFill>
                  <a:srgbClr val="000080"/>
                </a:solidFill>
                <a:latin typeface="Courier New" panose="02070309020205020404" pitchFamily="49" charset="0"/>
                <a:cs typeface="Courier New" panose="02070309020205020404" pitchFamily="49" charset="0"/>
              </a:rPr>
              <a:t>    public v</a:t>
            </a:r>
            <a:r>
              <a:rPr lang="ru-RU" altLang="ru-RU" b="1" dirty="0" err="1">
                <a:solidFill>
                  <a:srgbClr val="000080"/>
                </a:solidFill>
                <a:latin typeface="Courier New" panose="02070309020205020404" pitchFamily="49" charset="0"/>
                <a:cs typeface="Courier New" panose="02070309020205020404" pitchFamily="49" charset="0"/>
              </a:rPr>
              <a:t>oid</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play</a:t>
            </a:r>
            <a:r>
              <a:rPr lang="ru-RU" altLang="ru-RU" dirty="0">
                <a:solidFill>
                  <a:srgbClr val="000000"/>
                </a:solidFill>
                <a:latin typeface="Courier New" panose="02070309020205020404" pitchFamily="49" charset="0"/>
                <a:cs typeface="Courier New" panose="02070309020205020404" pitchFamily="49" charset="0"/>
              </a:rPr>
              <a:t>() { </a:t>
            </a:r>
            <a:r>
              <a:rPr lang="ru-RU" altLang="ru-RU" i="1" dirty="0">
                <a:solidFill>
                  <a:srgbClr val="808080"/>
                </a:solidFill>
                <a:latin typeface="Courier New" panose="02070309020205020404" pitchFamily="49" charset="0"/>
                <a:cs typeface="Courier New" panose="02070309020205020404" pitchFamily="49" charset="0"/>
              </a:rPr>
              <a:t>// </a:t>
            </a:r>
            <a:r>
              <a:rPr lang="en-US" altLang="ru-RU" i="1" dirty="0">
                <a:solidFill>
                  <a:srgbClr val="808080"/>
                </a:solidFill>
                <a:latin typeface="Courier New" panose="02070309020205020404" pitchFamily="49" charset="0"/>
                <a:cs typeface="Courier New" panose="02070309020205020404" pitchFamily="49" charset="0"/>
              </a:rPr>
              <a:t>o</a:t>
            </a:r>
            <a:r>
              <a:rPr lang="ru-RU" altLang="ru-RU" i="1" dirty="0" err="1">
                <a:solidFill>
                  <a:srgbClr val="808080"/>
                </a:solidFill>
                <a:latin typeface="Courier New" panose="02070309020205020404" pitchFamily="49" charset="0"/>
                <a:cs typeface="Courier New" panose="02070309020205020404" pitchFamily="49" charset="0"/>
              </a:rPr>
              <a:t>verriding</a:t>
            </a:r>
            <a:br>
              <a:rPr lang="ru-RU" altLang="ru-RU" i="1" dirty="0">
                <a:solidFill>
                  <a:srgbClr val="808080"/>
                </a:solidFill>
                <a:latin typeface="Courier New" panose="02070309020205020404" pitchFamily="49" charset="0"/>
                <a:cs typeface="Courier New" panose="02070309020205020404" pitchFamily="49" charset="0"/>
              </a:rPr>
            </a:br>
            <a:r>
              <a:rPr lang="ru-RU" altLang="ru-RU" i="1" dirty="0">
                <a:solidFill>
                  <a:srgbClr val="808080"/>
                </a:solidFill>
                <a:latin typeface="Courier New" panose="02070309020205020404" pitchFamily="49" charset="0"/>
                <a:cs typeface="Courier New" panose="02070309020205020404" pitchFamily="49" charset="0"/>
              </a:rPr>
              <a:t>        </a:t>
            </a:r>
            <a:r>
              <a:rPr lang="ru-RU" altLang="ru-RU" dirty="0">
                <a:solidFill>
                  <a:srgbClr val="000000"/>
                </a:solidFill>
                <a:latin typeface="Courier New" panose="02070309020205020404" pitchFamily="49" charset="0"/>
                <a:cs typeface="Courier New" panose="02070309020205020404" pitchFamily="49" charset="0"/>
              </a:rPr>
              <a:t> </a:t>
            </a:r>
            <a:r>
              <a:rPr lang="ru-RU" altLang="ru-RU" i="1" dirty="0">
                <a:solidFill>
                  <a:srgbClr val="808080"/>
                </a:solidFill>
                <a:latin typeface="Courier New" panose="02070309020205020404" pitchFamily="49" charset="0"/>
                <a:cs typeface="Courier New" panose="02070309020205020404" pitchFamily="49" charset="0"/>
              </a:rPr>
              <a:t>//</a:t>
            </a:r>
            <a:r>
              <a:rPr lang="en-US" altLang="ru-RU" i="1" dirty="0">
                <a:solidFill>
                  <a:srgbClr val="808080"/>
                </a:solidFill>
                <a:latin typeface="Courier New" panose="02070309020205020404" pitchFamily="49" charset="0"/>
                <a:cs typeface="Courier New" panose="02070309020205020404" pitchFamily="49" charset="0"/>
              </a:rPr>
              <a:t> move to the left, move to the right</a:t>
            </a:r>
            <a:br>
              <a:rPr lang="ru-RU" altLang="ru-RU" i="1" dirty="0">
                <a:solidFill>
                  <a:srgbClr val="808080"/>
                </a:solidFill>
                <a:latin typeface="Courier New" panose="02070309020205020404" pitchFamily="49" charset="0"/>
                <a:cs typeface="Courier New" panose="02070309020205020404" pitchFamily="49" charset="0"/>
              </a:rPr>
            </a:br>
            <a:r>
              <a:rPr lang="ru-RU" altLang="ru-RU" i="1" dirty="0">
                <a:solidFill>
                  <a:srgbClr val="808080"/>
                </a:solidFill>
                <a:latin typeface="Courier New" panose="02070309020205020404" pitchFamily="49" charset="0"/>
                <a:cs typeface="Courier New" panose="02070309020205020404" pitchFamily="49" charset="0"/>
              </a:rPr>
              <a:t>    </a:t>
            </a: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br>
              <a:rPr lang="ru-RU" altLang="ru-RU" dirty="0">
                <a:solidFill>
                  <a:srgbClr val="000000"/>
                </a:solidFill>
                <a:latin typeface="Courier New" panose="02070309020205020404" pitchFamily="49" charset="0"/>
                <a:cs typeface="Courier New" panose="02070309020205020404" pitchFamily="49" charset="0"/>
              </a:rPr>
            </a:br>
            <a:r>
              <a:rPr lang="en-US" altLang="ru-RU" dirty="0">
                <a:solidFill>
                  <a:srgbClr val="000000"/>
                </a:solidFill>
                <a:latin typeface="Courier New" panose="02070309020205020404" pitchFamily="49" charset="0"/>
                <a:cs typeface="Courier New" panose="02070309020205020404" pitchFamily="49" charset="0"/>
              </a:rPr>
              <a:t>    </a:t>
            </a:r>
            <a:r>
              <a:rPr lang="ru-RU" altLang="ru-RU" b="1" dirty="0" err="1">
                <a:solidFill>
                  <a:srgbClr val="000080"/>
                </a:solidFill>
                <a:latin typeface="Courier New" panose="02070309020205020404" pitchFamily="49" charset="0"/>
                <a:cs typeface="Courier New" panose="02070309020205020404" pitchFamily="49" charset="0"/>
              </a:rPr>
              <a:t>void</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play</a:t>
            </a:r>
            <a:r>
              <a:rPr lang="ru-RU" altLang="ru-RU" dirty="0">
                <a:solidFill>
                  <a:srgbClr val="000000"/>
                </a:solidFill>
                <a:latin typeface="Courier New" panose="02070309020205020404" pitchFamily="49" charset="0"/>
                <a:cs typeface="Courier New" panose="02070309020205020404" pitchFamily="49" charset="0"/>
              </a:rPr>
              <a:t>(</a:t>
            </a:r>
            <a:r>
              <a:rPr lang="en-US" altLang="ru-RU" b="1" dirty="0">
                <a:solidFill>
                  <a:srgbClr val="000080"/>
                </a:solidFill>
                <a:latin typeface="Courier New" panose="02070309020205020404" pitchFamily="49" charset="0"/>
                <a:cs typeface="Courier New" panose="02070309020205020404" pitchFamily="49" charset="0"/>
              </a:rPr>
              <a:t>Character</a:t>
            </a:r>
            <a:r>
              <a:rPr lang="ru-RU" altLang="ru-RU" b="1" dirty="0">
                <a:solidFill>
                  <a:srgbClr val="000080"/>
                </a:solidFill>
                <a:latin typeface="Courier New" panose="02070309020205020404" pitchFamily="49" charset="0"/>
                <a:cs typeface="Courier New" panose="02070309020205020404" pitchFamily="49" charset="0"/>
              </a:rPr>
              <a:t> </a:t>
            </a:r>
            <a:r>
              <a:rPr lang="en-US" altLang="ru-RU" dirty="0">
                <a:solidFill>
                  <a:srgbClr val="000000"/>
                </a:solidFill>
                <a:latin typeface="Courier New" panose="02070309020205020404" pitchFamily="49" charset="0"/>
                <a:cs typeface="Courier New" panose="02070309020205020404" pitchFamily="49" charset="0"/>
              </a:rPr>
              <a:t>character</a:t>
            </a:r>
            <a:r>
              <a:rPr lang="ru-RU" altLang="ru-RU" dirty="0">
                <a:solidFill>
                  <a:srgbClr val="000000"/>
                </a:solidFill>
                <a:latin typeface="Courier New" panose="02070309020205020404" pitchFamily="49" charset="0"/>
                <a:cs typeface="Courier New" panose="02070309020205020404" pitchFamily="49" charset="0"/>
              </a:rPr>
              <a:t>) { </a:t>
            </a:r>
            <a:r>
              <a:rPr lang="ru-RU" altLang="ru-RU" i="1" dirty="0">
                <a:solidFill>
                  <a:srgbClr val="808080"/>
                </a:solidFill>
                <a:latin typeface="Courier New" panose="02070309020205020404" pitchFamily="49" charset="0"/>
                <a:cs typeface="Courier New" panose="02070309020205020404" pitchFamily="49" charset="0"/>
              </a:rPr>
              <a:t>// </a:t>
            </a:r>
            <a:r>
              <a:rPr lang="en-US" altLang="ru-RU" i="1" dirty="0">
                <a:solidFill>
                  <a:srgbClr val="808080"/>
                </a:solidFill>
                <a:latin typeface="Courier New" panose="02070309020205020404" pitchFamily="49" charset="0"/>
                <a:cs typeface="Courier New" panose="02070309020205020404" pitchFamily="49" charset="0"/>
              </a:rPr>
              <a:t>o</a:t>
            </a:r>
            <a:r>
              <a:rPr lang="ru-RU" altLang="ru-RU" i="1" dirty="0" err="1">
                <a:solidFill>
                  <a:srgbClr val="808080"/>
                </a:solidFill>
                <a:latin typeface="Courier New" panose="02070309020205020404" pitchFamily="49" charset="0"/>
                <a:cs typeface="Courier New" panose="02070309020205020404" pitchFamily="49" charset="0"/>
              </a:rPr>
              <a:t>verloading</a:t>
            </a:r>
            <a:br>
              <a:rPr lang="ru-RU" altLang="ru-RU" i="1" dirty="0">
                <a:solidFill>
                  <a:srgbClr val="808080"/>
                </a:solidFill>
                <a:latin typeface="Courier New" panose="02070309020205020404" pitchFamily="49" charset="0"/>
                <a:cs typeface="Courier New" panose="02070309020205020404" pitchFamily="49" charset="0"/>
              </a:rPr>
            </a:br>
            <a:r>
              <a:rPr lang="ru-RU" altLang="ru-RU" i="1" dirty="0">
                <a:solidFill>
                  <a:srgbClr val="808080"/>
                </a:solidFill>
                <a:latin typeface="Courier New" panose="02070309020205020404" pitchFamily="49" charset="0"/>
                <a:cs typeface="Courier New" panose="02070309020205020404" pitchFamily="49" charset="0"/>
              </a:rPr>
              <a:t>        // </a:t>
            </a:r>
            <a:r>
              <a:rPr lang="en-US" altLang="ru-RU" i="1" dirty="0">
                <a:solidFill>
                  <a:srgbClr val="808080"/>
                </a:solidFill>
                <a:latin typeface="Courier New" panose="02070309020205020404" pitchFamily="49" charset="0"/>
                <a:cs typeface="Courier New" panose="02070309020205020404" pitchFamily="49" charset="0"/>
              </a:rPr>
              <a:t>omg, I’m chicken </a:t>
            </a:r>
            <a:br>
              <a:rPr lang="ru-RU" altLang="ru-RU" i="1" dirty="0">
                <a:solidFill>
                  <a:srgbClr val="808080"/>
                </a:solidFill>
                <a:latin typeface="Courier New" panose="02070309020205020404" pitchFamily="49" charset="0"/>
                <a:cs typeface="Courier New" panose="02070309020205020404" pitchFamily="49" charset="0"/>
              </a:rPr>
            </a:br>
            <a:r>
              <a:rPr lang="ru-RU" altLang="ru-RU" i="1" dirty="0">
                <a:solidFill>
                  <a:srgbClr val="808080"/>
                </a:solidFill>
                <a:latin typeface="Courier New" panose="02070309020205020404" pitchFamily="49" charset="0"/>
                <a:cs typeface="Courier New" panose="02070309020205020404" pitchFamily="49" charset="0"/>
              </a:rPr>
              <a:t>    </a:t>
            </a:r>
            <a:r>
              <a:rPr lang="ru-RU" altLang="ru-RU" dirty="0">
                <a:solidFill>
                  <a:srgbClr val="000000"/>
                </a:solidFill>
                <a:latin typeface="Courier New" panose="02070309020205020404" pitchFamily="49" charset="0"/>
                <a:cs typeface="Courier New" panose="02070309020205020404" pitchFamily="49" charset="0"/>
              </a:rPr>
              <a:t>}</a:t>
            </a:r>
            <a:endParaRPr lang="en-US" altLang="ru-RU"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ru-RU"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ru-RU" b="1" dirty="0">
                <a:solidFill>
                  <a:srgbClr val="000080"/>
                </a:solidFill>
                <a:latin typeface="Courier New" panose="02070309020205020404" pitchFamily="49" charset="0"/>
                <a:cs typeface="Courier New" panose="02070309020205020404" pitchFamily="49" charset="0"/>
              </a:rPr>
              <a:t>    </a:t>
            </a:r>
            <a:r>
              <a:rPr lang="en-US" altLang="ru-RU" b="1" dirty="0" err="1">
                <a:solidFill>
                  <a:srgbClr val="000080"/>
                </a:solidFill>
                <a:latin typeface="Courier New" panose="02070309020205020404" pitchFamily="49" charset="0"/>
                <a:cs typeface="Courier New" panose="02070309020205020404" pitchFamily="49" charset="0"/>
              </a:rPr>
              <a:t>int</a:t>
            </a:r>
            <a:r>
              <a:rPr lang="ru-RU" altLang="ru-RU" b="1" dirty="0">
                <a:solidFill>
                  <a:srgbClr val="000080"/>
                </a:solidFill>
                <a:latin typeface="Courier New" panose="02070309020205020404" pitchFamily="49" charset="0"/>
                <a:cs typeface="Courier New" panose="02070309020205020404" pitchFamily="49" charset="0"/>
              </a:rPr>
              <a:t> </a:t>
            </a:r>
            <a:r>
              <a:rPr lang="ru-RU" altLang="ru-RU" dirty="0" err="1">
                <a:solidFill>
                  <a:srgbClr val="000000"/>
                </a:solidFill>
                <a:latin typeface="Courier New" panose="02070309020205020404" pitchFamily="49" charset="0"/>
                <a:cs typeface="Courier New" panose="02070309020205020404" pitchFamily="49" charset="0"/>
              </a:rPr>
              <a:t>play</a:t>
            </a:r>
            <a:r>
              <a:rPr lang="ru-RU" altLang="ru-RU" dirty="0">
                <a:solidFill>
                  <a:srgbClr val="000000"/>
                </a:solidFill>
                <a:latin typeface="Courier New" panose="02070309020205020404" pitchFamily="49" charset="0"/>
                <a:cs typeface="Courier New" panose="02070309020205020404" pitchFamily="49" charset="0"/>
              </a:rPr>
              <a:t>() { </a:t>
            </a:r>
            <a:r>
              <a:rPr lang="ru-RU" altLang="ru-RU" i="1" dirty="0">
                <a:solidFill>
                  <a:srgbClr val="808080"/>
                </a:solidFill>
                <a:latin typeface="Courier New" panose="02070309020205020404" pitchFamily="49" charset="0"/>
                <a:cs typeface="Courier New" panose="02070309020205020404" pitchFamily="49" charset="0"/>
              </a:rPr>
              <a:t>// </a:t>
            </a:r>
            <a:r>
              <a:rPr lang="en-US" altLang="ru-RU" i="1" dirty="0">
                <a:solidFill>
                  <a:srgbClr val="808080"/>
                </a:solidFill>
                <a:latin typeface="Courier New" panose="02070309020205020404" pitchFamily="49" charset="0"/>
                <a:cs typeface="Courier New" panose="02070309020205020404" pitchFamily="49" charset="0"/>
              </a:rPr>
              <a:t>will not compile</a:t>
            </a:r>
            <a:br>
              <a:rPr lang="ru-RU" altLang="ru-RU" i="1" dirty="0">
                <a:solidFill>
                  <a:srgbClr val="808080"/>
                </a:solidFill>
                <a:latin typeface="Courier New" panose="02070309020205020404" pitchFamily="49" charset="0"/>
                <a:cs typeface="Courier New" panose="02070309020205020404" pitchFamily="49" charset="0"/>
              </a:rPr>
            </a:br>
            <a:r>
              <a:rPr lang="ru-RU" altLang="ru-RU" i="1" dirty="0">
                <a:solidFill>
                  <a:srgbClr val="808080"/>
                </a:solidFill>
                <a:latin typeface="Courier New" panose="02070309020205020404" pitchFamily="49" charset="0"/>
                <a:cs typeface="Courier New" panose="02070309020205020404" pitchFamily="49" charset="0"/>
              </a:rPr>
              <a:t>        // </a:t>
            </a:r>
            <a:r>
              <a:rPr lang="en-US" altLang="ru-RU" i="1" dirty="0">
                <a:solidFill>
                  <a:srgbClr val="808080"/>
                </a:solidFill>
                <a:latin typeface="Courier New" panose="02070309020205020404" pitchFamily="49" charset="0"/>
                <a:cs typeface="Courier New" panose="02070309020205020404" pitchFamily="49" charset="0"/>
              </a:rPr>
              <a:t>lol</a:t>
            </a:r>
            <a:br>
              <a:rPr lang="ru-RU" altLang="ru-RU" i="1" dirty="0">
                <a:solidFill>
                  <a:srgbClr val="808080"/>
                </a:solidFill>
                <a:latin typeface="Courier New" panose="02070309020205020404" pitchFamily="49" charset="0"/>
                <a:cs typeface="Courier New" panose="02070309020205020404" pitchFamily="49" charset="0"/>
              </a:rPr>
            </a:br>
            <a:r>
              <a:rPr lang="ru-RU" altLang="ru-RU" i="1" dirty="0">
                <a:solidFill>
                  <a:srgbClr val="808080"/>
                </a:solidFill>
                <a:latin typeface="Courier New" panose="02070309020205020404" pitchFamily="49" charset="0"/>
                <a:cs typeface="Courier New" panose="02070309020205020404" pitchFamily="49" charset="0"/>
              </a:rPr>
              <a:t>    </a:t>
            </a:r>
            <a:r>
              <a:rPr lang="ru-RU" altLang="ru-RU" dirty="0">
                <a:solidFill>
                  <a:srgbClr val="000000"/>
                </a:solidFill>
                <a:latin typeface="Courier New" panose="02070309020205020404" pitchFamily="49" charset="0"/>
                <a:cs typeface="Courier New" panose="02070309020205020404" pitchFamily="49" charset="0"/>
              </a:rPr>
              <a:t>}</a:t>
            </a:r>
            <a:br>
              <a:rPr lang="ru-RU" altLang="ru-RU" dirty="0">
                <a:solidFill>
                  <a:srgbClr val="000000"/>
                </a:solidFill>
                <a:latin typeface="Courier New" panose="02070309020205020404" pitchFamily="49" charset="0"/>
                <a:cs typeface="Courier New" panose="02070309020205020404" pitchFamily="49" charset="0"/>
              </a:rPr>
            </a:br>
            <a:r>
              <a:rPr lang="ru-RU" altLang="ru-RU" dirty="0">
                <a:solidFill>
                  <a:srgbClr val="000000"/>
                </a:solidFill>
                <a:latin typeface="Courier New" panose="02070309020205020404" pitchFamily="49" charset="0"/>
                <a:cs typeface="Courier New" panose="02070309020205020404" pitchFamily="49" charset="0"/>
              </a:rPr>
              <a:t>}</a:t>
            </a:r>
            <a:endParaRPr lang="ru-RU" altLang="ru-RU" sz="4000" dirty="0">
              <a:latin typeface="Arial" panose="020B0604020202020204" pitchFamily="34" charset="0"/>
            </a:endParaRPr>
          </a:p>
        </p:txBody>
      </p:sp>
      <p:cxnSp>
        <p:nvCxnSpPr>
          <p:cNvPr id="6" name="Прямая соединительная линия 5"/>
          <p:cNvCxnSpPr/>
          <p:nvPr/>
        </p:nvCxnSpPr>
        <p:spPr>
          <a:xfrm>
            <a:off x="4770439" y="2160588"/>
            <a:ext cx="0" cy="458694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Рисунок 6">
            <a:extLst>
              <a:ext uri="{FF2B5EF4-FFF2-40B4-BE49-F238E27FC236}">
                <a16:creationId xmlns:a16="http://schemas.microsoft.com/office/drawing/2014/main" id="{9A680CE5-89E8-42AA-ADD1-84CDFE3129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E76DC522-6DA2-41F8-96CF-1F99AF2777C1}"/>
              </a:ext>
            </a:extLst>
          </p:cNvPr>
          <p:cNvSpPr>
            <a:spLocks noGrp="1"/>
          </p:cNvSpPr>
          <p:nvPr>
            <p:ph type="sldNum" sz="quarter" idx="12"/>
          </p:nvPr>
        </p:nvSpPr>
        <p:spPr/>
        <p:txBody>
          <a:bodyPr/>
          <a:lstStyle/>
          <a:p>
            <a:fld id="{1953C272-8C72-41F6-9C12-11750B48D95E}" type="slidenum">
              <a:rPr lang="ru-RU" smtClean="0"/>
              <a:t>7</a:t>
            </a:fld>
            <a:endParaRPr lang="ru-RU"/>
          </a:p>
        </p:txBody>
      </p:sp>
    </p:spTree>
    <p:extLst>
      <p:ext uri="{BB962C8B-B14F-4D97-AF65-F5344CB8AC3E}">
        <p14:creationId xmlns:p14="http://schemas.microsoft.com/office/powerpoint/2010/main" val="182081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Overriding rules</a:t>
            </a:r>
            <a:endParaRPr lang="ru-RU" b="1" dirty="0"/>
          </a:p>
        </p:txBody>
      </p:sp>
      <p:sp>
        <p:nvSpPr>
          <p:cNvPr id="3" name="Объект 2"/>
          <p:cNvSpPr>
            <a:spLocks noGrp="1"/>
          </p:cNvSpPr>
          <p:nvPr>
            <p:ph idx="1"/>
          </p:nvPr>
        </p:nvSpPr>
        <p:spPr>
          <a:xfrm>
            <a:off x="838200" y="1825624"/>
            <a:ext cx="10756900" cy="4943475"/>
          </a:xfrm>
        </p:spPr>
        <p:txBody>
          <a:bodyPr>
            <a:normAutofit fontScale="77500" lnSpcReduction="20000"/>
          </a:bodyPr>
          <a:lstStyle/>
          <a:p>
            <a:pPr>
              <a:lnSpc>
                <a:spcPct val="150000"/>
              </a:lnSpc>
            </a:pPr>
            <a:r>
              <a:rPr lang="en-US" dirty="0"/>
              <a:t>The access modifier must be the same or more accessible;</a:t>
            </a:r>
          </a:p>
          <a:p>
            <a:pPr>
              <a:lnSpc>
                <a:spcPct val="150000"/>
              </a:lnSpc>
            </a:pPr>
            <a:r>
              <a:rPr lang="en-US" dirty="0"/>
              <a:t>The return type must be the same or a more restrictive type, also known as covariant return types;</a:t>
            </a:r>
          </a:p>
          <a:p>
            <a:pPr>
              <a:lnSpc>
                <a:spcPct val="150000"/>
              </a:lnSpc>
            </a:pPr>
            <a:r>
              <a:rPr lang="en-US" dirty="0"/>
              <a:t>If any checked exceptions are thrown, only the same exceptions or subclasses of those exceptions are allowed to be thrown;</a:t>
            </a:r>
          </a:p>
          <a:p>
            <a:pPr>
              <a:lnSpc>
                <a:spcPct val="150000"/>
              </a:lnSpc>
            </a:pPr>
            <a:r>
              <a:rPr lang="en-US" dirty="0"/>
              <a:t>The methods must not be static. (If they are, the method is hidden and not overridden);</a:t>
            </a:r>
          </a:p>
          <a:p>
            <a:pPr>
              <a:lnSpc>
                <a:spcPct val="150000"/>
              </a:lnSpc>
            </a:pPr>
            <a:r>
              <a:rPr lang="ru-RU" altLang="ru-RU" sz="3200" dirty="0">
                <a:solidFill>
                  <a:srgbClr val="808000"/>
                </a:solidFill>
                <a:cs typeface="Courier New" panose="02070309020205020404" pitchFamily="49" charset="0"/>
              </a:rPr>
              <a:t>@</a:t>
            </a:r>
            <a:r>
              <a:rPr lang="ru-RU" altLang="ru-RU" sz="3200" dirty="0" err="1">
                <a:solidFill>
                  <a:srgbClr val="808000"/>
                </a:solidFill>
                <a:cs typeface="Courier New" panose="02070309020205020404" pitchFamily="49" charset="0"/>
              </a:rPr>
              <a:t>Override</a:t>
            </a:r>
            <a:r>
              <a:rPr lang="en-US" altLang="ru-RU" sz="3200" dirty="0"/>
              <a:t> - </a:t>
            </a:r>
            <a:r>
              <a:rPr lang="en-US" dirty="0"/>
              <a:t>It is a great idea to get in the habit of using it in order to avoid accidentally overloading a method</a:t>
            </a:r>
            <a:r>
              <a:rPr lang="en-US" sz="3200" dirty="0"/>
              <a:t>.</a:t>
            </a:r>
            <a:endParaRPr lang="ru-RU" altLang="ru-RU" sz="6000"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5" name="Рисунок 4">
            <a:extLst>
              <a:ext uri="{FF2B5EF4-FFF2-40B4-BE49-F238E27FC236}">
                <a16:creationId xmlns:a16="http://schemas.microsoft.com/office/drawing/2014/main" id="{B9F00856-423A-4E2D-B2C7-944B2E7E30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6" name="Місце для номера слайда 5">
            <a:extLst>
              <a:ext uri="{FF2B5EF4-FFF2-40B4-BE49-F238E27FC236}">
                <a16:creationId xmlns:a16="http://schemas.microsoft.com/office/drawing/2014/main" id="{DB040A17-090C-41B9-8925-CB98EC99BB9E}"/>
              </a:ext>
            </a:extLst>
          </p:cNvPr>
          <p:cNvSpPr>
            <a:spLocks noGrp="1"/>
          </p:cNvSpPr>
          <p:nvPr>
            <p:ph type="sldNum" sz="quarter" idx="12"/>
          </p:nvPr>
        </p:nvSpPr>
        <p:spPr/>
        <p:txBody>
          <a:bodyPr/>
          <a:lstStyle/>
          <a:p>
            <a:fld id="{1953C272-8C72-41F6-9C12-11750B48D95E}" type="slidenum">
              <a:rPr lang="ru-RU" smtClean="0"/>
              <a:t>8</a:t>
            </a:fld>
            <a:endParaRPr lang="ru-RU"/>
          </a:p>
        </p:txBody>
      </p:sp>
    </p:spTree>
    <p:extLst>
      <p:ext uri="{BB962C8B-B14F-4D97-AF65-F5344CB8AC3E}">
        <p14:creationId xmlns:p14="http://schemas.microsoft.com/office/powerpoint/2010/main" val="332306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Overloading precedence</a:t>
            </a:r>
            <a:endParaRPr lang="ru-RU" b="1" dirty="0"/>
          </a:p>
        </p:txBody>
      </p:sp>
      <p:sp>
        <p:nvSpPr>
          <p:cNvPr id="3" name="Объект 2"/>
          <p:cNvSpPr>
            <a:spLocks noGrp="1"/>
          </p:cNvSpPr>
          <p:nvPr>
            <p:ph idx="1"/>
          </p:nvPr>
        </p:nvSpPr>
        <p:spPr/>
        <p:txBody>
          <a:bodyPr/>
          <a:lstStyle/>
          <a:p>
            <a:pPr lvl="0">
              <a:lnSpc>
                <a:spcPct val="150000"/>
              </a:lnSpc>
            </a:pPr>
            <a:r>
              <a:rPr lang="en-US" dirty="0"/>
              <a:t>Exact match by type</a:t>
            </a:r>
          </a:p>
          <a:p>
            <a:pPr lvl="0">
              <a:lnSpc>
                <a:spcPct val="150000"/>
              </a:lnSpc>
            </a:pPr>
            <a:r>
              <a:rPr lang="en-US" dirty="0"/>
              <a:t>Matching a superclass type</a:t>
            </a:r>
          </a:p>
          <a:p>
            <a:pPr lvl="0">
              <a:lnSpc>
                <a:spcPct val="150000"/>
              </a:lnSpc>
            </a:pPr>
            <a:r>
              <a:rPr lang="en-US" dirty="0"/>
              <a:t>Converting to a larger primitive type</a:t>
            </a:r>
          </a:p>
          <a:p>
            <a:pPr lvl="0">
              <a:lnSpc>
                <a:spcPct val="150000"/>
              </a:lnSpc>
            </a:pPr>
            <a:r>
              <a:rPr lang="en-US" dirty="0"/>
              <a:t>Converting to an </a:t>
            </a:r>
            <a:r>
              <a:rPr lang="en-US" dirty="0" err="1"/>
              <a:t>autoboxed</a:t>
            </a:r>
            <a:r>
              <a:rPr lang="en-US" dirty="0"/>
              <a:t> type</a:t>
            </a:r>
          </a:p>
          <a:p>
            <a:pPr lvl="0">
              <a:lnSpc>
                <a:spcPct val="150000"/>
              </a:lnSpc>
            </a:pPr>
            <a:r>
              <a:rPr lang="en-US" dirty="0" err="1"/>
              <a:t>Varargs</a:t>
            </a:r>
            <a:endParaRPr lang="ru-RU" altLang="ru-RU" sz="5400" dirty="0"/>
          </a:p>
        </p:txBody>
      </p:sp>
      <p:pic>
        <p:nvPicPr>
          <p:cNvPr id="4" name="Рисунок 3">
            <a:extLst>
              <a:ext uri="{FF2B5EF4-FFF2-40B4-BE49-F238E27FC236}">
                <a16:creationId xmlns:a16="http://schemas.microsoft.com/office/drawing/2014/main" id="{4460212B-F0D5-42E2-9B1D-F28E755AE0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532" y="100154"/>
            <a:ext cx="622038" cy="1157146"/>
          </a:xfrm>
          <a:prstGeom prst="rect">
            <a:avLst/>
          </a:prstGeom>
        </p:spPr>
      </p:pic>
      <p:sp>
        <p:nvSpPr>
          <p:cNvPr id="5" name="Місце для номера слайда 4">
            <a:extLst>
              <a:ext uri="{FF2B5EF4-FFF2-40B4-BE49-F238E27FC236}">
                <a16:creationId xmlns:a16="http://schemas.microsoft.com/office/drawing/2014/main" id="{4419074B-2E78-4DA3-BF83-A3D6E39CC278}"/>
              </a:ext>
            </a:extLst>
          </p:cNvPr>
          <p:cNvSpPr>
            <a:spLocks noGrp="1"/>
          </p:cNvSpPr>
          <p:nvPr>
            <p:ph type="sldNum" sz="quarter" idx="12"/>
          </p:nvPr>
        </p:nvSpPr>
        <p:spPr/>
        <p:txBody>
          <a:bodyPr/>
          <a:lstStyle/>
          <a:p>
            <a:fld id="{1953C272-8C72-41F6-9C12-11750B48D95E}" type="slidenum">
              <a:rPr lang="ru-RU" smtClean="0"/>
              <a:t>9</a:t>
            </a:fld>
            <a:endParaRPr lang="ru-RU"/>
          </a:p>
        </p:txBody>
      </p:sp>
    </p:spTree>
    <p:extLst>
      <p:ext uri="{BB962C8B-B14F-4D97-AF65-F5344CB8AC3E}">
        <p14:creationId xmlns:p14="http://schemas.microsoft.com/office/powerpoint/2010/main" val="64174662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3038</TotalTime>
  <Words>1458</Words>
  <Application>Microsoft Office PowerPoint</Application>
  <PresentationFormat>Широкий екран</PresentationFormat>
  <Paragraphs>296</Paragraphs>
  <Slides>46</Slides>
  <Notes>30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46</vt:i4>
      </vt:variant>
    </vt:vector>
  </HeadingPairs>
  <TitlesOfParts>
    <vt:vector size="51" baseType="lpstr">
      <vt:lpstr>Arial</vt:lpstr>
      <vt:lpstr>Calibri</vt:lpstr>
      <vt:lpstr>Calibri Light</vt:lpstr>
      <vt:lpstr>Courier New</vt:lpstr>
      <vt:lpstr>Тема Office</vt:lpstr>
      <vt:lpstr>Java 4 WEB </vt:lpstr>
      <vt:lpstr>Lesson goals</vt:lpstr>
      <vt:lpstr>Object vs Class</vt:lpstr>
      <vt:lpstr>Abstract Classes</vt:lpstr>
      <vt:lpstr>Method vs Constructor</vt:lpstr>
      <vt:lpstr>Constructor</vt:lpstr>
      <vt:lpstr>Overloading and Overriding</vt:lpstr>
      <vt:lpstr>Overriding rules</vt:lpstr>
      <vt:lpstr>Overloading precedence</vt:lpstr>
      <vt:lpstr>Overloading precedence</vt:lpstr>
      <vt:lpstr>Interface</vt:lpstr>
      <vt:lpstr>Interface</vt:lpstr>
      <vt:lpstr>Interface</vt:lpstr>
      <vt:lpstr>Functional interface</vt:lpstr>
      <vt:lpstr>Nested Classes</vt:lpstr>
      <vt:lpstr>Nested Classes</vt:lpstr>
      <vt:lpstr>Member Inner Classes</vt:lpstr>
      <vt:lpstr>Local Inner Classes</vt:lpstr>
      <vt:lpstr>Anonymous Inner Classes</vt:lpstr>
      <vt:lpstr>Static Nested Classes</vt:lpstr>
      <vt:lpstr>Enum</vt:lpstr>
      <vt:lpstr>Enum</vt:lpstr>
      <vt:lpstr>Design principle</vt:lpstr>
      <vt:lpstr>Design principle</vt:lpstr>
      <vt:lpstr>OOP principles</vt:lpstr>
      <vt:lpstr>OOP principles</vt:lpstr>
      <vt:lpstr>Access modifiers</vt:lpstr>
      <vt:lpstr>Encapsulation</vt:lpstr>
      <vt:lpstr>Encapsulation</vt:lpstr>
      <vt:lpstr>Encapsulation</vt:lpstr>
      <vt:lpstr>Encasulation example</vt:lpstr>
      <vt:lpstr>Encapsulation. Java Beans</vt:lpstr>
      <vt:lpstr>Encapsulation. Java Beans</vt:lpstr>
      <vt:lpstr>Encapsulation. Java Beans</vt:lpstr>
      <vt:lpstr>Polymorphism</vt:lpstr>
      <vt:lpstr>Polymorphism</vt:lpstr>
      <vt:lpstr>Polymorphism</vt:lpstr>
      <vt:lpstr>Polymorphism</vt:lpstr>
      <vt:lpstr>Inheritance (is-a)</vt:lpstr>
      <vt:lpstr>Inheritance (is-a)</vt:lpstr>
      <vt:lpstr>Virtual methods invocation</vt:lpstr>
      <vt:lpstr>Composition (has-a)</vt:lpstr>
      <vt:lpstr>Composition (has-a)</vt:lpstr>
      <vt:lpstr>Literature</vt:lpstr>
      <vt:lpstr>Homework</vt:lpstr>
      <vt:lpstr>Презентація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John</dc:creator>
  <cp:lastModifiedBy>Oleksandr Kucher</cp:lastModifiedBy>
  <cp:revision>238</cp:revision>
  <dcterms:created xsi:type="dcterms:W3CDTF">2017-10-01T09:22:06Z</dcterms:created>
  <dcterms:modified xsi:type="dcterms:W3CDTF">2018-10-21T11:18:40Z</dcterms:modified>
</cp:coreProperties>
</file>