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905" autoAdjust="0"/>
  </p:normalViewPr>
  <p:slideViewPr>
    <p:cSldViewPr snapToGrid="0">
      <p:cViewPr varScale="1">
        <p:scale>
          <a:sx n="86" d="100"/>
          <a:sy n="86" d="100"/>
        </p:scale>
        <p:origin x="13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91F41-BED2-4745-A9AC-07868480C27D}"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004B-F1B8-497D-A355-1E86CB306191}" type="slidenum">
              <a:rPr lang="en-US" smtClean="0"/>
              <a:t>‹#›</a:t>
            </a:fld>
            <a:endParaRPr lang="en-US"/>
          </a:p>
        </p:txBody>
      </p:sp>
    </p:spTree>
    <p:extLst>
      <p:ext uri="{BB962C8B-B14F-4D97-AF65-F5344CB8AC3E}">
        <p14:creationId xmlns:p14="http://schemas.microsoft.com/office/powerpoint/2010/main" val="427848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3643199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41</a:t>
            </a:fld>
            <a:endParaRPr lang="ru-RU"/>
          </a:p>
        </p:txBody>
      </p:sp>
    </p:spTree>
    <p:extLst>
      <p:ext uri="{BB962C8B-B14F-4D97-AF65-F5344CB8AC3E}">
        <p14:creationId xmlns:p14="http://schemas.microsoft.com/office/powerpoint/2010/main" val="128451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42</a:t>
            </a:fld>
            <a:endParaRPr lang="ru-RU"/>
          </a:p>
        </p:txBody>
      </p:sp>
    </p:spTree>
    <p:extLst>
      <p:ext uri="{BB962C8B-B14F-4D97-AF65-F5344CB8AC3E}">
        <p14:creationId xmlns:p14="http://schemas.microsoft.com/office/powerpoint/2010/main" val="18137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43</a:t>
            </a:fld>
            <a:endParaRPr lang="ru-RU"/>
          </a:p>
        </p:txBody>
      </p:sp>
    </p:spTree>
    <p:extLst>
      <p:ext uri="{BB962C8B-B14F-4D97-AF65-F5344CB8AC3E}">
        <p14:creationId xmlns:p14="http://schemas.microsoft.com/office/powerpoint/2010/main" val="17626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3</a:t>
            </a:fld>
            <a:endParaRPr lang="en-US"/>
          </a:p>
        </p:txBody>
      </p:sp>
    </p:spTree>
    <p:extLst>
      <p:ext uri="{BB962C8B-B14F-4D97-AF65-F5344CB8AC3E}">
        <p14:creationId xmlns:p14="http://schemas.microsoft.com/office/powerpoint/2010/main" val="17204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6</a:t>
            </a:fld>
            <a:endParaRPr lang="en-US"/>
          </a:p>
        </p:txBody>
      </p:sp>
    </p:spTree>
    <p:extLst>
      <p:ext uri="{BB962C8B-B14F-4D97-AF65-F5344CB8AC3E}">
        <p14:creationId xmlns:p14="http://schemas.microsoft.com/office/powerpoint/2010/main" val="306211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I/O refers to the nature of how data is accessed, either by reading the data from a resource (input), or writing the data to a resource (output).</a:t>
            </a:r>
          </a:p>
          <a:p>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9</a:t>
            </a:fld>
            <a:endParaRPr lang="en-US"/>
          </a:p>
        </p:txBody>
      </p:sp>
    </p:spTree>
    <p:extLst>
      <p:ext uri="{BB962C8B-B14F-4D97-AF65-F5344CB8AC3E}">
        <p14:creationId xmlns:p14="http://schemas.microsoft.com/office/powerpoint/2010/main" val="219691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12</a:t>
            </a:fld>
            <a:endParaRPr lang="en-US"/>
          </a:p>
        </p:txBody>
      </p:sp>
    </p:spTree>
    <p:extLst>
      <p:ext uri="{BB962C8B-B14F-4D97-AF65-F5344CB8AC3E}">
        <p14:creationId xmlns:p14="http://schemas.microsoft.com/office/powerpoint/2010/main" val="26459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Multiple byte streams can be concatenated</a:t>
            </a:r>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15</a:t>
            </a:fld>
            <a:endParaRPr lang="en-US"/>
          </a:p>
        </p:txBody>
      </p:sp>
    </p:spTree>
    <p:extLst>
      <p:ext uri="{BB962C8B-B14F-4D97-AF65-F5344CB8AC3E}">
        <p14:creationId xmlns:p14="http://schemas.microsoft.com/office/powerpoint/2010/main" val="4112253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8004B-F1B8-497D-A355-1E86CB306191}" type="slidenum">
              <a:rPr lang="en-US" smtClean="0"/>
              <a:t>31</a:t>
            </a:fld>
            <a:endParaRPr lang="en-US"/>
          </a:p>
        </p:txBody>
      </p:sp>
    </p:spTree>
    <p:extLst>
      <p:ext uri="{BB962C8B-B14F-4D97-AF65-F5344CB8AC3E}">
        <p14:creationId xmlns:p14="http://schemas.microsoft.com/office/powerpoint/2010/main" val="19873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39</a:t>
            </a:fld>
            <a:endParaRPr lang="ru-RU"/>
          </a:p>
        </p:txBody>
      </p:sp>
    </p:spTree>
    <p:extLst>
      <p:ext uri="{BB962C8B-B14F-4D97-AF65-F5344CB8AC3E}">
        <p14:creationId xmlns:p14="http://schemas.microsoft.com/office/powerpoint/2010/main" val="36380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12D7E2C-03C1-4B92-BBE3-2FB5C5D5BF8B}" type="slidenum">
              <a:rPr lang="ru-RU" smtClean="0"/>
              <a:t>40</a:t>
            </a:fld>
            <a:endParaRPr lang="ru-RU"/>
          </a:p>
        </p:txBody>
      </p:sp>
    </p:spTree>
    <p:extLst>
      <p:ext uri="{BB962C8B-B14F-4D97-AF65-F5344CB8AC3E}">
        <p14:creationId xmlns:p14="http://schemas.microsoft.com/office/powerpoint/2010/main" val="399278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01AB7E-F60B-4C13-93C8-35B0F0A6FA87}"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260697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AB7E-F60B-4C13-93C8-35B0F0A6FA87}"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239844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AB7E-F60B-4C13-93C8-35B0F0A6FA87}"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86102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AB7E-F60B-4C13-93C8-35B0F0A6FA87}"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94231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01AB7E-F60B-4C13-93C8-35B0F0A6FA87}"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87044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1AB7E-F60B-4C13-93C8-35B0F0A6FA87}"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280845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1AB7E-F60B-4C13-93C8-35B0F0A6FA87}"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30414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01AB7E-F60B-4C13-93C8-35B0F0A6FA87}"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356027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1AB7E-F60B-4C13-93C8-35B0F0A6FA87}"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12574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01AB7E-F60B-4C13-93C8-35B0F0A6FA87}"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334389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01AB7E-F60B-4C13-93C8-35B0F0A6FA87}"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6DC0-E39D-4482-BB69-9E4BA1BC4CB4}" type="slidenum">
              <a:rPr lang="en-US" smtClean="0"/>
              <a:t>‹#›</a:t>
            </a:fld>
            <a:endParaRPr lang="en-US"/>
          </a:p>
        </p:txBody>
      </p:sp>
    </p:spTree>
    <p:extLst>
      <p:ext uri="{BB962C8B-B14F-4D97-AF65-F5344CB8AC3E}">
        <p14:creationId xmlns:p14="http://schemas.microsoft.com/office/powerpoint/2010/main" val="120226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1AB7E-F60B-4C13-93C8-35B0F0A6FA87}" type="datetimeFigureOut">
              <a:rPr lang="en-US" smtClean="0"/>
              <a:t>12/16/2018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86DC0-E39D-4482-BB69-9E4BA1BC4CB4}" type="slidenum">
              <a:rPr lang="en-US" smtClean="0"/>
              <a:t>‹#›</a:t>
            </a:fld>
            <a:endParaRPr lang="en-US"/>
          </a:p>
        </p:txBody>
      </p:sp>
    </p:spTree>
    <p:extLst>
      <p:ext uri="{BB962C8B-B14F-4D97-AF65-F5344CB8AC3E}">
        <p14:creationId xmlns:p14="http://schemas.microsoft.com/office/powerpoint/2010/main" val="447023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oracle.com/javase/tutorial/essential/i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oracle.com/javase/7/docs/api/java/io/package-summary.html" TargetMode="External"/><Relationship Id="rId4" Type="http://schemas.openxmlformats.org/officeDocument/2006/relationships/hyperlink" Target="https://docs.oracle.com/javase/7/docs/api/java/nio/charset/Charset.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lab.com/olexandr.kucher/geekhub8/raw/prod/Lesson09/src/main/resources/users.zip?inline=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1drv.ms/u/s!AgE4_w9i77Ahh7MU8iyerDK9it9Ko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a:t>
            </a:r>
            <a:r>
              <a:rPr lang="en-US" dirty="0" smtClean="0"/>
              <a:t>10 - IO, NIO</a:t>
            </a:r>
            <a:endParaRPr lang="en-US" dirty="0"/>
          </a:p>
        </p:txBody>
      </p:sp>
    </p:spTree>
    <p:extLst>
      <p:ext uri="{BB962C8B-B14F-4D97-AF65-F5344CB8AC3E}">
        <p14:creationId xmlns:p14="http://schemas.microsoft.com/office/powerpoint/2010/main" val="221816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677163-3A83-4EED-B077-B7004C05B5D0}"/>
              </a:ext>
            </a:extLst>
          </p:cNvPr>
          <p:cNvSpPr>
            <a:spLocks noGrp="1"/>
          </p:cNvSpPr>
          <p:nvPr>
            <p:ph type="title"/>
          </p:nvPr>
        </p:nvSpPr>
        <p:spPr/>
        <p:txBody>
          <a:bodyPr/>
          <a:lstStyle/>
          <a:p>
            <a:r>
              <a:rPr lang="en-US" dirty="0"/>
              <a:t>Built-in streams</a:t>
            </a:r>
          </a:p>
        </p:txBody>
      </p:sp>
      <p:sp>
        <p:nvSpPr>
          <p:cNvPr id="3" name="Місце для вмісту 2">
            <a:extLst>
              <a:ext uri="{FF2B5EF4-FFF2-40B4-BE49-F238E27FC236}">
                <a16:creationId xmlns:a16="http://schemas.microsoft.com/office/drawing/2014/main" id="{7B691817-FDBC-4A03-B302-26B8FE4331F3}"/>
              </a:ext>
            </a:extLst>
          </p:cNvPr>
          <p:cNvSpPr>
            <a:spLocks noGrp="1"/>
          </p:cNvSpPr>
          <p:nvPr>
            <p:ph idx="1"/>
          </p:nvPr>
        </p:nvSpPr>
        <p:spPr/>
        <p:txBody>
          <a:bodyPr/>
          <a:lstStyle/>
          <a:p>
            <a:r>
              <a:rPr lang="en-US" dirty="0"/>
              <a:t>System.</a:t>
            </a:r>
            <a:r>
              <a:rPr lang="en-US" dirty="0">
                <a:solidFill>
                  <a:srgbClr val="7030A0"/>
                </a:solidFill>
              </a:rPr>
              <a:t>in</a:t>
            </a:r>
          </a:p>
          <a:p>
            <a:r>
              <a:rPr lang="en-US" dirty="0" err="1"/>
              <a:t>System.</a:t>
            </a:r>
            <a:r>
              <a:rPr lang="en-US" dirty="0" err="1">
                <a:solidFill>
                  <a:srgbClr val="7030A0"/>
                </a:solidFill>
              </a:rPr>
              <a:t>err</a:t>
            </a:r>
            <a:endParaRPr lang="en-US" dirty="0">
              <a:solidFill>
                <a:srgbClr val="7030A0"/>
              </a:solidFill>
            </a:endParaRPr>
          </a:p>
          <a:p>
            <a:r>
              <a:rPr lang="en-US" dirty="0" err="1"/>
              <a:t>System.</a:t>
            </a:r>
            <a:r>
              <a:rPr lang="en-US" dirty="0" err="1">
                <a:solidFill>
                  <a:srgbClr val="7030A0"/>
                </a:solidFill>
              </a:rPr>
              <a:t>out</a:t>
            </a:r>
            <a:endParaRPr lang="en-US" dirty="0">
              <a:solidFill>
                <a:srgbClr val="7030A0"/>
              </a:solidFill>
            </a:endParaRPr>
          </a:p>
        </p:txBody>
      </p:sp>
    </p:spTree>
    <p:extLst>
      <p:ext uri="{BB962C8B-B14F-4D97-AF65-F5344CB8AC3E}">
        <p14:creationId xmlns:p14="http://schemas.microsoft.com/office/powerpoint/2010/main" val="67259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8E7BB6-153D-4010-A244-A55CA4654337}"/>
              </a:ext>
            </a:extLst>
          </p:cNvPr>
          <p:cNvSpPr>
            <a:spLocks noGrp="1"/>
          </p:cNvSpPr>
          <p:nvPr>
            <p:ph type="title"/>
          </p:nvPr>
        </p:nvSpPr>
        <p:spPr/>
        <p:txBody>
          <a:bodyPr/>
          <a:lstStyle/>
          <a:p>
            <a:r>
              <a:rPr lang="en-US" dirty="0"/>
              <a:t>Stream types </a:t>
            </a:r>
            <a:r>
              <a:rPr lang="en-US" dirty="0" smtClean="0"/>
              <a:t>by direction</a:t>
            </a:r>
            <a:endParaRPr lang="en-US" dirty="0"/>
          </a:p>
        </p:txBody>
      </p:sp>
      <p:sp>
        <p:nvSpPr>
          <p:cNvPr id="3" name="Місце для вмісту 2">
            <a:extLst>
              <a:ext uri="{FF2B5EF4-FFF2-40B4-BE49-F238E27FC236}">
                <a16:creationId xmlns:a16="http://schemas.microsoft.com/office/drawing/2014/main" id="{9E568910-7C62-47F9-B4A0-C88B63DF1951}"/>
              </a:ext>
            </a:extLst>
          </p:cNvPr>
          <p:cNvSpPr>
            <a:spLocks noGrp="1"/>
          </p:cNvSpPr>
          <p:nvPr>
            <p:ph idx="1"/>
          </p:nvPr>
        </p:nvSpPr>
        <p:spPr/>
        <p:txBody>
          <a:bodyPr/>
          <a:lstStyle/>
          <a:p>
            <a:r>
              <a:rPr lang="en-US" dirty="0" smtClean="0"/>
              <a:t>Input</a:t>
            </a:r>
            <a:endParaRPr lang="en-US" dirty="0"/>
          </a:p>
          <a:p>
            <a:r>
              <a:rPr lang="en-US" dirty="0" smtClean="0"/>
              <a:t>Output</a:t>
            </a:r>
            <a:endParaRPr lang="en-US" dirty="0"/>
          </a:p>
        </p:txBody>
      </p:sp>
      <p:pic>
        <p:nvPicPr>
          <p:cNvPr id="4" name="Рисунок 3"/>
          <p:cNvPicPr>
            <a:picLocks noChangeAspect="1"/>
          </p:cNvPicPr>
          <p:nvPr/>
        </p:nvPicPr>
        <p:blipFill>
          <a:blip r:embed="rId2"/>
          <a:stretch>
            <a:fillRect/>
          </a:stretch>
        </p:blipFill>
        <p:spPr>
          <a:xfrm>
            <a:off x="836074" y="3818296"/>
            <a:ext cx="10519852" cy="3039704"/>
          </a:xfrm>
          <a:prstGeom prst="rect">
            <a:avLst/>
          </a:prstGeom>
        </p:spPr>
      </p:pic>
    </p:spTree>
    <p:extLst>
      <p:ext uri="{BB962C8B-B14F-4D97-AF65-F5344CB8AC3E}">
        <p14:creationId xmlns:p14="http://schemas.microsoft.com/office/powerpoint/2010/main" val="27526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8E7BB6-153D-4010-A244-A55CA4654337}"/>
              </a:ext>
            </a:extLst>
          </p:cNvPr>
          <p:cNvSpPr>
            <a:spLocks noGrp="1"/>
          </p:cNvSpPr>
          <p:nvPr>
            <p:ph type="title"/>
          </p:nvPr>
        </p:nvSpPr>
        <p:spPr/>
        <p:txBody>
          <a:bodyPr/>
          <a:lstStyle/>
          <a:p>
            <a:r>
              <a:rPr lang="en-US" dirty="0"/>
              <a:t>Stream types </a:t>
            </a:r>
            <a:r>
              <a:rPr lang="en-US" dirty="0" smtClean="0"/>
              <a:t>by content</a:t>
            </a:r>
            <a:endParaRPr lang="en-US" dirty="0"/>
          </a:p>
        </p:txBody>
      </p:sp>
      <p:sp>
        <p:nvSpPr>
          <p:cNvPr id="3" name="Місце для вмісту 2">
            <a:extLst>
              <a:ext uri="{FF2B5EF4-FFF2-40B4-BE49-F238E27FC236}">
                <a16:creationId xmlns:a16="http://schemas.microsoft.com/office/drawing/2014/main" id="{9E568910-7C62-47F9-B4A0-C88B63DF1951}"/>
              </a:ext>
            </a:extLst>
          </p:cNvPr>
          <p:cNvSpPr>
            <a:spLocks noGrp="1"/>
          </p:cNvSpPr>
          <p:nvPr>
            <p:ph idx="1"/>
          </p:nvPr>
        </p:nvSpPr>
        <p:spPr/>
        <p:txBody>
          <a:bodyPr>
            <a:normAutofit/>
          </a:bodyPr>
          <a:lstStyle/>
          <a:p>
            <a:r>
              <a:rPr lang="en-US" dirty="0"/>
              <a:t>Byte Streams (</a:t>
            </a:r>
            <a:r>
              <a:rPr lang="en-US" dirty="0" err="1" smtClean="0"/>
              <a:t>InputStream</a:t>
            </a:r>
            <a:r>
              <a:rPr lang="en-US" dirty="0" smtClean="0"/>
              <a:t>/</a:t>
            </a:r>
            <a:r>
              <a:rPr lang="en-US" dirty="0" err="1" smtClean="0"/>
              <a:t>OutputStream</a:t>
            </a:r>
            <a:r>
              <a:rPr lang="en-US" dirty="0" smtClean="0"/>
              <a:t>)</a:t>
            </a:r>
          </a:p>
          <a:p>
            <a:r>
              <a:rPr lang="en-US" dirty="0" smtClean="0"/>
              <a:t>Character Streams (Reader/Writer)</a:t>
            </a:r>
            <a:endParaRPr lang="en-US" dirty="0"/>
          </a:p>
        </p:txBody>
      </p:sp>
      <p:pic>
        <p:nvPicPr>
          <p:cNvPr id="4" name="Рисунок 3"/>
          <p:cNvPicPr>
            <a:picLocks noChangeAspect="1"/>
          </p:cNvPicPr>
          <p:nvPr/>
        </p:nvPicPr>
        <p:blipFill>
          <a:blip r:embed="rId3"/>
          <a:stretch>
            <a:fillRect/>
          </a:stretch>
        </p:blipFill>
        <p:spPr>
          <a:xfrm>
            <a:off x="836074" y="3818296"/>
            <a:ext cx="10519852" cy="3039704"/>
          </a:xfrm>
          <a:prstGeom prst="rect">
            <a:avLst/>
          </a:prstGeom>
        </p:spPr>
      </p:pic>
    </p:spTree>
    <p:extLst>
      <p:ext uri="{BB962C8B-B14F-4D97-AF65-F5344CB8AC3E}">
        <p14:creationId xmlns:p14="http://schemas.microsoft.com/office/powerpoint/2010/main" val="30040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8E7BB6-153D-4010-A244-A55CA4654337}"/>
              </a:ext>
            </a:extLst>
          </p:cNvPr>
          <p:cNvSpPr>
            <a:spLocks noGrp="1"/>
          </p:cNvSpPr>
          <p:nvPr>
            <p:ph type="title"/>
          </p:nvPr>
        </p:nvSpPr>
        <p:spPr/>
        <p:txBody>
          <a:bodyPr/>
          <a:lstStyle/>
          <a:p>
            <a:r>
              <a:rPr lang="en-US" dirty="0"/>
              <a:t>Stream types </a:t>
            </a:r>
            <a:r>
              <a:rPr lang="en-US" dirty="0" smtClean="0"/>
              <a:t>by </a:t>
            </a:r>
            <a:r>
              <a:rPr lang="en-US" dirty="0"/>
              <a:t>abstraction </a:t>
            </a:r>
            <a:r>
              <a:rPr lang="en-US" dirty="0" smtClean="0"/>
              <a:t>level</a:t>
            </a:r>
            <a:endParaRPr lang="en-US" dirty="0"/>
          </a:p>
        </p:txBody>
      </p:sp>
      <p:sp>
        <p:nvSpPr>
          <p:cNvPr id="3" name="Місце для вмісту 2">
            <a:extLst>
              <a:ext uri="{FF2B5EF4-FFF2-40B4-BE49-F238E27FC236}">
                <a16:creationId xmlns:a16="http://schemas.microsoft.com/office/drawing/2014/main" id="{9E568910-7C62-47F9-B4A0-C88B63DF1951}"/>
              </a:ext>
            </a:extLst>
          </p:cNvPr>
          <p:cNvSpPr>
            <a:spLocks noGrp="1"/>
          </p:cNvSpPr>
          <p:nvPr>
            <p:ph idx="1"/>
          </p:nvPr>
        </p:nvSpPr>
        <p:spPr>
          <a:xfrm>
            <a:off x="838200" y="1825624"/>
            <a:ext cx="10515600" cy="4922905"/>
          </a:xfrm>
        </p:spPr>
        <p:txBody>
          <a:bodyPr>
            <a:normAutofit/>
          </a:bodyPr>
          <a:lstStyle/>
          <a:p>
            <a:r>
              <a:rPr lang="en-US" dirty="0"/>
              <a:t>low-level stream</a:t>
            </a:r>
          </a:p>
          <a:p>
            <a:r>
              <a:rPr lang="en-US" dirty="0"/>
              <a:t>high-level stream (wrapper)</a:t>
            </a:r>
          </a:p>
          <a:p>
            <a:endParaRPr lang="en-US" sz="1800" dirty="0"/>
          </a:p>
          <a:p>
            <a:endParaRPr lang="en-US" sz="1800" dirty="0"/>
          </a:p>
          <a:p>
            <a:endParaRPr lang="en-US" sz="1800" dirty="0"/>
          </a:p>
          <a:p>
            <a:endParaRPr lang="en-US" sz="1800" dirty="0"/>
          </a:p>
          <a:p>
            <a:endParaRPr lang="en-US" sz="1800" dirty="0"/>
          </a:p>
          <a:p>
            <a:endParaRPr lang="en-US" sz="1800" dirty="0"/>
          </a:p>
          <a:p>
            <a:pPr marL="0" lvl="0" indent="0">
              <a:buNone/>
            </a:pPr>
            <a:r>
              <a:rPr lang="uk-UA" altLang="uk-UA" sz="1800" b="1" dirty="0" err="1">
                <a:solidFill>
                  <a:srgbClr val="000080"/>
                </a:solidFill>
                <a:latin typeface="Courier New" panose="02070309020205020404" pitchFamily="49" charset="0"/>
                <a:cs typeface="Courier New" panose="02070309020205020404" pitchFamily="49" charset="0"/>
              </a:rPr>
              <a:t>try</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FileInputStream</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fis</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FileInputStream</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a:solidFill>
                  <a:srgbClr val="008000"/>
                </a:solidFill>
                <a:latin typeface="Courier New" panose="02070309020205020404" pitchFamily="49" charset="0"/>
                <a:cs typeface="Courier New" panose="02070309020205020404" pitchFamily="49" charset="0"/>
              </a:rPr>
              <a:t>"</a:t>
            </a:r>
            <a:r>
              <a:rPr lang="uk-UA" altLang="uk-UA" sz="1800" b="1" dirty="0" err="1">
                <a:solidFill>
                  <a:srgbClr val="008000"/>
                </a:solidFill>
                <a:latin typeface="Courier New" panose="02070309020205020404" pitchFamily="49" charset="0"/>
                <a:cs typeface="Courier New" panose="02070309020205020404" pitchFamily="49" charset="0"/>
              </a:rPr>
              <a:t>users</a:t>
            </a:r>
            <a:r>
              <a:rPr lang="uk-UA" altLang="uk-UA" sz="1800" b="1" dirty="0">
                <a:solidFill>
                  <a:srgbClr val="008000"/>
                </a:solidFill>
                <a:latin typeface="Courier New" panose="02070309020205020404" pitchFamily="49" charset="0"/>
                <a:cs typeface="Courier New" panose="02070309020205020404" pitchFamily="49" charset="0"/>
              </a:rPr>
              <a:t>.</a:t>
            </a:r>
            <a:r>
              <a:rPr lang="en-US" altLang="uk-UA" sz="1800" b="1" dirty="0" err="1">
                <a:solidFill>
                  <a:srgbClr val="008000"/>
                </a:solidFill>
                <a:latin typeface="Courier New" panose="02070309020205020404" pitchFamily="49" charset="0"/>
                <a:cs typeface="Courier New" panose="02070309020205020404" pitchFamily="49" charset="0"/>
              </a:rPr>
              <a:t>dat</a:t>
            </a:r>
            <a:r>
              <a:rPr lang="uk-UA" altLang="uk-UA" sz="1800" b="1" dirty="0">
                <a:solidFill>
                  <a:srgbClr val="008000"/>
                </a:solidFill>
                <a:latin typeface="Courier New" panose="02070309020205020404" pitchFamily="49" charset="0"/>
                <a:cs typeface="Courier New" panose="02070309020205020404" pitchFamily="49" charset="0"/>
              </a:rPr>
              <a:t>"</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BufferedInputStream</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bfis</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BufferedInputStream</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fis</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ObjectInputStream</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objectStream</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ObjectInputStream</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bfis</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System.</a:t>
            </a:r>
            <a:r>
              <a:rPr lang="uk-UA" altLang="uk-UA" sz="1800" b="1" i="1" dirty="0" err="1">
                <a:solidFill>
                  <a:srgbClr val="660E7A"/>
                </a:solidFill>
                <a:latin typeface="Courier New" panose="02070309020205020404" pitchFamily="49" charset="0"/>
                <a:cs typeface="Courier New" panose="02070309020205020404" pitchFamily="49" charset="0"/>
              </a:rPr>
              <a:t>out</a:t>
            </a:r>
            <a:r>
              <a:rPr lang="uk-UA" altLang="uk-UA" sz="1800" dirty="0" err="1">
                <a:solidFill>
                  <a:srgbClr val="000000"/>
                </a:solidFill>
                <a:latin typeface="Courier New" panose="02070309020205020404" pitchFamily="49" charset="0"/>
                <a:cs typeface="Courier New" panose="02070309020205020404" pitchFamily="49" charset="0"/>
              </a:rPr>
              <a:t>.println</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objectStream.readObject</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a:t>
            </a:r>
            <a:endParaRPr lang="uk-UA" altLang="uk-UA" sz="4000" dirty="0">
              <a:latin typeface="Arial" panose="020B0604020202020204" pitchFamily="34" charset="0"/>
            </a:endParaRPr>
          </a:p>
          <a:p>
            <a:pPr marL="0" indent="0">
              <a:buNone/>
            </a:pPr>
            <a:endParaRPr lang="en-US" sz="180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6096000" y="1567124"/>
            <a:ext cx="5004069" cy="3231327"/>
          </a:xfrm>
          <a:prstGeom prst="rect">
            <a:avLst/>
          </a:prstGeom>
        </p:spPr>
      </p:pic>
    </p:spTree>
    <p:extLst>
      <p:ext uri="{BB962C8B-B14F-4D97-AF65-F5344CB8AC3E}">
        <p14:creationId xmlns:p14="http://schemas.microsoft.com/office/powerpoint/2010/main" val="83137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1D079C-E252-42E9-9758-B6B22558425D}"/>
              </a:ext>
            </a:extLst>
          </p:cNvPr>
          <p:cNvSpPr>
            <a:spLocks noGrp="1"/>
          </p:cNvSpPr>
          <p:nvPr>
            <p:ph type="title"/>
          </p:nvPr>
        </p:nvSpPr>
        <p:spPr/>
        <p:txBody>
          <a:bodyPr/>
          <a:lstStyle/>
          <a:p>
            <a:r>
              <a:rPr lang="en-US" dirty="0"/>
              <a:t>Examples</a:t>
            </a:r>
          </a:p>
        </p:txBody>
      </p:sp>
      <p:graphicFrame>
        <p:nvGraphicFramePr>
          <p:cNvPr id="4" name="Объект 3"/>
          <p:cNvGraphicFramePr>
            <a:graphicFrameLocks noGrp="1"/>
          </p:cNvGraphicFramePr>
          <p:nvPr>
            <p:ph idx="1"/>
            <p:extLst/>
          </p:nvPr>
        </p:nvGraphicFramePr>
        <p:xfrm>
          <a:off x="838200" y="1825625"/>
          <a:ext cx="10515600" cy="4668520"/>
        </p:xfrm>
        <a:graphic>
          <a:graphicData uri="http://schemas.openxmlformats.org/drawingml/2006/table">
            <a:tbl>
              <a:tblPr firstRow="1" bandRow="1">
                <a:tableStyleId>{93296810-A885-4BE3-A3E7-6D5BEEA58F35}</a:tableStyleId>
              </a:tblPr>
              <a:tblGrid>
                <a:gridCol w="2079567">
                  <a:extLst>
                    <a:ext uri="{9D8B030D-6E8A-4147-A177-3AD203B41FA5}">
                      <a16:colId xmlns:a16="http://schemas.microsoft.com/office/drawing/2014/main" val="4106201295"/>
                    </a:ext>
                  </a:extLst>
                </a:gridCol>
                <a:gridCol w="1529542">
                  <a:extLst>
                    <a:ext uri="{9D8B030D-6E8A-4147-A177-3AD203B41FA5}">
                      <a16:colId xmlns:a16="http://schemas.microsoft.com/office/drawing/2014/main" val="3267953912"/>
                    </a:ext>
                  </a:extLst>
                </a:gridCol>
                <a:gridCol w="6906491">
                  <a:extLst>
                    <a:ext uri="{9D8B030D-6E8A-4147-A177-3AD203B41FA5}">
                      <a16:colId xmlns:a16="http://schemas.microsoft.com/office/drawing/2014/main" val="1685405284"/>
                    </a:ext>
                  </a:extLst>
                </a:gridCol>
              </a:tblGrid>
              <a:tr h="370840">
                <a:tc>
                  <a:txBody>
                    <a:bodyPr/>
                    <a:lstStyle/>
                    <a:p>
                      <a:pPr algn="ctr"/>
                      <a:r>
                        <a:rPr lang="en-US" sz="1400" dirty="0"/>
                        <a:t>Class Name</a:t>
                      </a:r>
                      <a:endParaRPr lang="uk-UA" sz="1400" dirty="0"/>
                    </a:p>
                  </a:txBody>
                  <a:tcPr/>
                </a:tc>
                <a:tc>
                  <a:txBody>
                    <a:bodyPr/>
                    <a:lstStyle/>
                    <a:p>
                      <a:pPr algn="ctr"/>
                      <a:r>
                        <a:rPr lang="en-US" sz="1400" dirty="0"/>
                        <a:t>Low/High Level</a:t>
                      </a:r>
                      <a:endParaRPr lang="uk-UA" sz="1400" dirty="0"/>
                    </a:p>
                  </a:txBody>
                  <a:tcPr/>
                </a:tc>
                <a:tc>
                  <a:txBody>
                    <a:bodyPr/>
                    <a:lstStyle/>
                    <a:p>
                      <a:pPr algn="ctr"/>
                      <a:r>
                        <a:rPr lang="en-US" sz="1400" dirty="0"/>
                        <a:t>Description</a:t>
                      </a:r>
                      <a:endParaRPr lang="uk-UA" sz="1400" dirty="0"/>
                    </a:p>
                  </a:txBody>
                  <a:tcPr/>
                </a:tc>
                <a:extLst>
                  <a:ext uri="{0D108BD9-81ED-4DB2-BD59-A6C34878D82A}">
                    <a16:rowId xmlns:a16="http://schemas.microsoft.com/office/drawing/2014/main" val="3734722291"/>
                  </a:ext>
                </a:extLst>
              </a:tr>
              <a:tr h="0">
                <a:tc>
                  <a:txBody>
                    <a:bodyPr/>
                    <a:lstStyle/>
                    <a:p>
                      <a:r>
                        <a:rPr lang="en-US" sz="1400" dirty="0" err="1"/>
                        <a:t>FileInputStream</a:t>
                      </a:r>
                      <a:endParaRPr lang="uk-UA" sz="1400" dirty="0"/>
                    </a:p>
                  </a:txBody>
                  <a:tcPr/>
                </a:tc>
                <a:tc>
                  <a:txBody>
                    <a:bodyPr/>
                    <a:lstStyle/>
                    <a:p>
                      <a:r>
                        <a:rPr lang="en-US" sz="1400" dirty="0"/>
                        <a:t>Low</a:t>
                      </a:r>
                      <a:endParaRPr lang="uk-U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Reads file data as bytes</a:t>
                      </a:r>
                      <a:endParaRPr lang="uk-UA" sz="1400" dirty="0"/>
                    </a:p>
                  </a:txBody>
                  <a:tcPr/>
                </a:tc>
                <a:extLst>
                  <a:ext uri="{0D108BD9-81ED-4DB2-BD59-A6C34878D82A}">
                    <a16:rowId xmlns:a16="http://schemas.microsoft.com/office/drawing/2014/main" val="2684275943"/>
                  </a:ext>
                </a:extLst>
              </a:tr>
              <a:tr h="0">
                <a:tc>
                  <a:txBody>
                    <a:bodyPr/>
                    <a:lstStyle/>
                    <a:p>
                      <a:r>
                        <a:rPr lang="en-US" sz="1400" dirty="0" err="1"/>
                        <a:t>FileOutputStream</a:t>
                      </a:r>
                      <a:endParaRPr lang="uk-UA" sz="1400" dirty="0"/>
                    </a:p>
                  </a:txBody>
                  <a:tcPr/>
                </a:tc>
                <a:tc>
                  <a:txBody>
                    <a:bodyPr/>
                    <a:lstStyle/>
                    <a:p>
                      <a:r>
                        <a:rPr lang="en-US" sz="1400" dirty="0"/>
                        <a:t>Low</a:t>
                      </a:r>
                      <a:endParaRPr lang="uk-UA" sz="1400" dirty="0"/>
                    </a:p>
                  </a:txBody>
                  <a:tcPr/>
                </a:tc>
                <a:tc>
                  <a:txBody>
                    <a:bodyPr/>
                    <a:lstStyle/>
                    <a:p>
                      <a:r>
                        <a:rPr lang="en-US" sz="1400" dirty="0"/>
                        <a:t>Writes file data as bytes</a:t>
                      </a:r>
                      <a:endParaRPr lang="uk-UA" sz="1400" dirty="0"/>
                    </a:p>
                  </a:txBody>
                  <a:tcPr/>
                </a:tc>
                <a:extLst>
                  <a:ext uri="{0D108BD9-81ED-4DB2-BD59-A6C34878D82A}">
                    <a16:rowId xmlns:a16="http://schemas.microsoft.com/office/drawing/2014/main" val="3031833467"/>
                  </a:ext>
                </a:extLst>
              </a:tr>
              <a:tr h="0">
                <a:tc>
                  <a:txBody>
                    <a:bodyPr/>
                    <a:lstStyle/>
                    <a:p>
                      <a:r>
                        <a:rPr lang="en-US" sz="1400" dirty="0" err="1"/>
                        <a:t>FileReader</a:t>
                      </a:r>
                      <a:endParaRPr lang="uk-UA" sz="1400" dirty="0"/>
                    </a:p>
                  </a:txBody>
                  <a:tcPr/>
                </a:tc>
                <a:tc>
                  <a:txBody>
                    <a:bodyPr/>
                    <a:lstStyle/>
                    <a:p>
                      <a:r>
                        <a:rPr lang="en-US" sz="1400" dirty="0"/>
                        <a:t>Low</a:t>
                      </a:r>
                      <a:endParaRPr lang="uk-UA" sz="1400" dirty="0"/>
                    </a:p>
                  </a:txBody>
                  <a:tcPr/>
                </a:tc>
                <a:tc>
                  <a:txBody>
                    <a:bodyPr/>
                    <a:lstStyle/>
                    <a:p>
                      <a:r>
                        <a:rPr lang="en-US" sz="1400" dirty="0"/>
                        <a:t>Reads file data as characters</a:t>
                      </a:r>
                      <a:endParaRPr lang="uk-UA" sz="1400" dirty="0"/>
                    </a:p>
                  </a:txBody>
                  <a:tcPr/>
                </a:tc>
                <a:extLst>
                  <a:ext uri="{0D108BD9-81ED-4DB2-BD59-A6C34878D82A}">
                    <a16:rowId xmlns:a16="http://schemas.microsoft.com/office/drawing/2014/main" val="535495637"/>
                  </a:ext>
                </a:extLst>
              </a:tr>
              <a:tr h="0">
                <a:tc>
                  <a:txBody>
                    <a:bodyPr/>
                    <a:lstStyle/>
                    <a:p>
                      <a:r>
                        <a:rPr lang="en-US" sz="1400" dirty="0" err="1"/>
                        <a:t>FileWriter</a:t>
                      </a:r>
                      <a:endParaRPr lang="uk-UA" sz="1400" dirty="0"/>
                    </a:p>
                  </a:txBody>
                  <a:tcPr/>
                </a:tc>
                <a:tc>
                  <a:txBody>
                    <a:bodyPr/>
                    <a:lstStyle/>
                    <a:p>
                      <a:r>
                        <a:rPr lang="en-US" sz="1400" dirty="0"/>
                        <a:t>Low</a:t>
                      </a:r>
                      <a:endParaRPr lang="uk-UA" sz="1400" dirty="0"/>
                    </a:p>
                  </a:txBody>
                  <a:tcPr/>
                </a:tc>
                <a:tc>
                  <a:txBody>
                    <a:bodyPr/>
                    <a:lstStyle/>
                    <a:p>
                      <a:r>
                        <a:rPr lang="en-US" sz="1400" dirty="0"/>
                        <a:t>Writes file data as characters</a:t>
                      </a:r>
                      <a:endParaRPr lang="uk-UA" sz="1400" dirty="0"/>
                    </a:p>
                  </a:txBody>
                  <a:tcPr/>
                </a:tc>
                <a:extLst>
                  <a:ext uri="{0D108BD9-81ED-4DB2-BD59-A6C34878D82A}">
                    <a16:rowId xmlns:a16="http://schemas.microsoft.com/office/drawing/2014/main" val="1073014285"/>
                  </a:ext>
                </a:extLst>
              </a:tr>
              <a:tr h="0">
                <a:tc>
                  <a:txBody>
                    <a:bodyPr/>
                    <a:lstStyle/>
                    <a:p>
                      <a:r>
                        <a:rPr lang="en-US" sz="1400" dirty="0" err="1"/>
                        <a:t>BufferedReader</a:t>
                      </a:r>
                      <a:endParaRPr lang="uk-UA" sz="1400" dirty="0"/>
                    </a:p>
                  </a:txBody>
                  <a:tcPr/>
                </a:tc>
                <a:tc>
                  <a:txBody>
                    <a:bodyPr/>
                    <a:lstStyle/>
                    <a:p>
                      <a:r>
                        <a:rPr lang="en-US" sz="1400" dirty="0"/>
                        <a:t>High</a:t>
                      </a:r>
                      <a:endParaRPr lang="uk-UA" sz="1400" dirty="0"/>
                    </a:p>
                  </a:txBody>
                  <a:tcPr/>
                </a:tc>
                <a:tc>
                  <a:txBody>
                    <a:bodyPr/>
                    <a:lstStyle/>
                    <a:p>
                      <a:r>
                        <a:rPr lang="en-US" sz="1400" dirty="0"/>
                        <a:t>Reads character data from an existing Reader in a buffered manner, which improves efficiency and performance</a:t>
                      </a:r>
                      <a:endParaRPr lang="uk-UA" sz="1400" dirty="0"/>
                    </a:p>
                  </a:txBody>
                  <a:tcPr/>
                </a:tc>
                <a:extLst>
                  <a:ext uri="{0D108BD9-81ED-4DB2-BD59-A6C34878D82A}">
                    <a16:rowId xmlns:a16="http://schemas.microsoft.com/office/drawing/2014/main" val="813173646"/>
                  </a:ext>
                </a:extLst>
              </a:tr>
              <a:tr h="0">
                <a:tc>
                  <a:txBody>
                    <a:bodyPr/>
                    <a:lstStyle/>
                    <a:p>
                      <a:r>
                        <a:rPr lang="en-US" sz="1400" dirty="0" err="1"/>
                        <a:t>BufferedWriter</a:t>
                      </a:r>
                      <a:endParaRPr lang="uk-UA" sz="1400" dirty="0"/>
                    </a:p>
                  </a:txBody>
                  <a:tcPr/>
                </a:tc>
                <a:tc>
                  <a:txBody>
                    <a:bodyPr/>
                    <a:lstStyle/>
                    <a:p>
                      <a:r>
                        <a:rPr lang="en-US" sz="1400" dirty="0"/>
                        <a:t>High</a:t>
                      </a:r>
                      <a:endParaRPr lang="uk-UA" sz="1400" dirty="0"/>
                    </a:p>
                  </a:txBody>
                  <a:tcPr/>
                </a:tc>
                <a:tc>
                  <a:txBody>
                    <a:bodyPr/>
                    <a:lstStyle/>
                    <a:p>
                      <a:r>
                        <a:rPr lang="en-US" sz="1400" dirty="0"/>
                        <a:t>Writes character data to an existing Writer in a buffered manner, which improves efficiency and performance</a:t>
                      </a:r>
                      <a:endParaRPr lang="uk-UA" sz="1400" dirty="0"/>
                    </a:p>
                  </a:txBody>
                  <a:tcPr/>
                </a:tc>
                <a:extLst>
                  <a:ext uri="{0D108BD9-81ED-4DB2-BD59-A6C34878D82A}">
                    <a16:rowId xmlns:a16="http://schemas.microsoft.com/office/drawing/2014/main" val="500607886"/>
                  </a:ext>
                </a:extLst>
              </a:tr>
              <a:tr h="0">
                <a:tc>
                  <a:txBody>
                    <a:bodyPr/>
                    <a:lstStyle/>
                    <a:p>
                      <a:r>
                        <a:rPr lang="en-US" sz="1400" dirty="0" err="1"/>
                        <a:t>ObjectInputStream</a:t>
                      </a:r>
                      <a:endParaRPr lang="en-US" sz="1400" dirty="0"/>
                    </a:p>
                  </a:txBody>
                  <a:tcPr/>
                </a:tc>
                <a:tc>
                  <a:txBody>
                    <a:bodyPr/>
                    <a:lstStyle/>
                    <a:p>
                      <a:r>
                        <a:rPr lang="en-US" sz="1400" dirty="0"/>
                        <a:t>High</a:t>
                      </a:r>
                      <a:endParaRPr lang="uk-UA" sz="1400" dirty="0"/>
                    </a:p>
                  </a:txBody>
                  <a:tcPr/>
                </a:tc>
                <a:tc>
                  <a:txBody>
                    <a:bodyPr/>
                    <a:lstStyle/>
                    <a:p>
                      <a:r>
                        <a:rPr lang="en-US" sz="1400" dirty="0" err="1"/>
                        <a:t>Deserializes</a:t>
                      </a:r>
                      <a:r>
                        <a:rPr lang="en-US" sz="1400" dirty="0"/>
                        <a:t> primitive Java data types and graphs of Java objects from an existing </a:t>
                      </a:r>
                      <a:r>
                        <a:rPr lang="en-US" sz="1400" dirty="0" err="1"/>
                        <a:t>InputStream</a:t>
                      </a:r>
                      <a:endParaRPr lang="uk-UA" sz="1400" dirty="0"/>
                    </a:p>
                  </a:txBody>
                  <a:tcPr/>
                </a:tc>
                <a:extLst>
                  <a:ext uri="{0D108BD9-81ED-4DB2-BD59-A6C34878D82A}">
                    <a16:rowId xmlns:a16="http://schemas.microsoft.com/office/drawing/2014/main" val="271459343"/>
                  </a:ext>
                </a:extLst>
              </a:tr>
              <a:tr h="0">
                <a:tc>
                  <a:txBody>
                    <a:bodyPr/>
                    <a:lstStyle/>
                    <a:p>
                      <a:r>
                        <a:rPr lang="en-US" sz="1400" dirty="0" err="1"/>
                        <a:t>ObjectOutputStream</a:t>
                      </a:r>
                      <a:endParaRPr lang="en-US" sz="1400" dirty="0"/>
                    </a:p>
                  </a:txBody>
                  <a:tcPr/>
                </a:tc>
                <a:tc>
                  <a:txBody>
                    <a:bodyPr/>
                    <a:lstStyle/>
                    <a:p>
                      <a:r>
                        <a:rPr lang="en-US" sz="1400" dirty="0"/>
                        <a:t>High</a:t>
                      </a:r>
                      <a:endParaRPr lang="uk-UA" sz="1400" dirty="0"/>
                    </a:p>
                  </a:txBody>
                  <a:tcPr/>
                </a:tc>
                <a:tc>
                  <a:txBody>
                    <a:bodyPr/>
                    <a:lstStyle/>
                    <a:p>
                      <a:r>
                        <a:rPr lang="en-US" sz="1400" dirty="0"/>
                        <a:t>Serializes primitive Java data types and graphs of Java objects to an existing </a:t>
                      </a:r>
                      <a:r>
                        <a:rPr lang="en-US" sz="1400" dirty="0" err="1"/>
                        <a:t>OutputStream</a:t>
                      </a:r>
                      <a:endParaRPr lang="uk-UA" sz="1400" dirty="0"/>
                    </a:p>
                  </a:txBody>
                  <a:tcPr/>
                </a:tc>
                <a:extLst>
                  <a:ext uri="{0D108BD9-81ED-4DB2-BD59-A6C34878D82A}">
                    <a16:rowId xmlns:a16="http://schemas.microsoft.com/office/drawing/2014/main" val="2463338418"/>
                  </a:ext>
                </a:extLst>
              </a:tr>
              <a:tr h="0">
                <a:tc>
                  <a:txBody>
                    <a:bodyPr/>
                    <a:lstStyle/>
                    <a:p>
                      <a:r>
                        <a:rPr lang="en-US" sz="1400" dirty="0" err="1"/>
                        <a:t>InputStreamReader</a:t>
                      </a:r>
                      <a:endParaRPr lang="en-US" sz="1400" dirty="0"/>
                    </a:p>
                  </a:txBody>
                  <a:tcPr/>
                </a:tc>
                <a:tc>
                  <a:txBody>
                    <a:bodyPr/>
                    <a:lstStyle/>
                    <a:p>
                      <a:r>
                        <a:rPr lang="en-US" sz="1400" dirty="0"/>
                        <a:t>High</a:t>
                      </a:r>
                      <a:endParaRPr lang="uk-UA" sz="1400" dirty="0"/>
                    </a:p>
                  </a:txBody>
                  <a:tcPr/>
                </a:tc>
                <a:tc>
                  <a:txBody>
                    <a:bodyPr/>
                    <a:lstStyle/>
                    <a:p>
                      <a:r>
                        <a:rPr lang="en-US" sz="1400" dirty="0"/>
                        <a:t>Reads character data from an existing </a:t>
                      </a:r>
                      <a:r>
                        <a:rPr lang="en-US" sz="1400" dirty="0" err="1"/>
                        <a:t>InputStream</a:t>
                      </a:r>
                      <a:endParaRPr lang="uk-UA" sz="1400" dirty="0"/>
                    </a:p>
                  </a:txBody>
                  <a:tcPr/>
                </a:tc>
                <a:extLst>
                  <a:ext uri="{0D108BD9-81ED-4DB2-BD59-A6C34878D82A}">
                    <a16:rowId xmlns:a16="http://schemas.microsoft.com/office/drawing/2014/main" val="2973069943"/>
                  </a:ext>
                </a:extLst>
              </a:tr>
              <a:tr h="0">
                <a:tc>
                  <a:txBody>
                    <a:bodyPr/>
                    <a:lstStyle/>
                    <a:p>
                      <a:r>
                        <a:rPr lang="en-US" sz="1400" dirty="0" err="1"/>
                        <a:t>OutputStreamWriter</a:t>
                      </a:r>
                      <a:endParaRPr lang="en-US" sz="1400" dirty="0"/>
                    </a:p>
                  </a:txBody>
                  <a:tcPr/>
                </a:tc>
                <a:tc>
                  <a:txBody>
                    <a:bodyPr/>
                    <a:lstStyle/>
                    <a:p>
                      <a:r>
                        <a:rPr lang="en-US" sz="1400" dirty="0"/>
                        <a:t>High</a:t>
                      </a:r>
                      <a:endParaRPr lang="uk-UA" sz="1400" dirty="0"/>
                    </a:p>
                  </a:txBody>
                  <a:tcPr/>
                </a:tc>
                <a:tc>
                  <a:txBody>
                    <a:bodyPr/>
                    <a:lstStyle/>
                    <a:p>
                      <a:r>
                        <a:rPr lang="en-US" sz="1400" dirty="0"/>
                        <a:t>Writes character data to an existing </a:t>
                      </a:r>
                      <a:r>
                        <a:rPr lang="en-US" sz="1400" dirty="0" err="1"/>
                        <a:t>OutputStream</a:t>
                      </a:r>
                      <a:endParaRPr lang="uk-UA" sz="1400" dirty="0"/>
                    </a:p>
                  </a:txBody>
                  <a:tcPr/>
                </a:tc>
                <a:extLst>
                  <a:ext uri="{0D108BD9-81ED-4DB2-BD59-A6C34878D82A}">
                    <a16:rowId xmlns:a16="http://schemas.microsoft.com/office/drawing/2014/main" val="2089439712"/>
                  </a:ext>
                </a:extLst>
              </a:tr>
              <a:tr h="0">
                <a:tc>
                  <a:txBody>
                    <a:bodyPr/>
                    <a:lstStyle/>
                    <a:p>
                      <a:r>
                        <a:rPr lang="en-US" sz="1400" dirty="0" err="1"/>
                        <a:t>PrintStream</a:t>
                      </a:r>
                      <a:endParaRPr lang="en-US" sz="1400" dirty="0"/>
                    </a:p>
                  </a:txBody>
                  <a:tcPr/>
                </a:tc>
                <a:tc>
                  <a:txBody>
                    <a:bodyPr/>
                    <a:lstStyle/>
                    <a:p>
                      <a:r>
                        <a:rPr lang="en-US" sz="1400" dirty="0"/>
                        <a:t>High</a:t>
                      </a:r>
                      <a:endParaRPr lang="uk-UA" sz="1400" dirty="0"/>
                    </a:p>
                  </a:txBody>
                  <a:tcPr/>
                </a:tc>
                <a:tc>
                  <a:txBody>
                    <a:bodyPr/>
                    <a:lstStyle/>
                    <a:p>
                      <a:r>
                        <a:rPr lang="en-US" sz="1400" dirty="0"/>
                        <a:t>Writes formatted representations of Java objects to a binary stream</a:t>
                      </a:r>
                      <a:endParaRPr lang="uk-UA" sz="1400" dirty="0"/>
                    </a:p>
                  </a:txBody>
                  <a:tcPr/>
                </a:tc>
                <a:extLst>
                  <a:ext uri="{0D108BD9-81ED-4DB2-BD59-A6C34878D82A}">
                    <a16:rowId xmlns:a16="http://schemas.microsoft.com/office/drawing/2014/main" val="310611563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PrintWriter</a:t>
                      </a:r>
                      <a:endParaRPr lang="en-US" sz="1400" dirty="0"/>
                    </a:p>
                  </a:txBody>
                  <a:tcPr/>
                </a:tc>
                <a:tc>
                  <a:txBody>
                    <a:bodyPr/>
                    <a:lstStyle/>
                    <a:p>
                      <a:r>
                        <a:rPr lang="en-US" sz="1400" dirty="0"/>
                        <a:t>High</a:t>
                      </a:r>
                      <a:endParaRPr lang="uk-UA" sz="1400" dirty="0"/>
                    </a:p>
                  </a:txBody>
                  <a:tcPr/>
                </a:tc>
                <a:tc>
                  <a:txBody>
                    <a:bodyPr/>
                    <a:lstStyle/>
                    <a:p>
                      <a:r>
                        <a:rPr lang="en-US" sz="1400" dirty="0"/>
                        <a:t>Writes formatted representations of Java objects to a text-based output stream</a:t>
                      </a:r>
                      <a:endParaRPr lang="uk-UA" sz="1400" dirty="0"/>
                    </a:p>
                  </a:txBody>
                  <a:tcPr/>
                </a:tc>
                <a:extLst>
                  <a:ext uri="{0D108BD9-81ED-4DB2-BD59-A6C34878D82A}">
                    <a16:rowId xmlns:a16="http://schemas.microsoft.com/office/drawing/2014/main" val="2864963939"/>
                  </a:ext>
                </a:extLst>
              </a:tr>
            </a:tbl>
          </a:graphicData>
        </a:graphic>
      </p:graphicFrame>
    </p:spTree>
    <p:extLst>
      <p:ext uri="{BB962C8B-B14F-4D97-AF65-F5344CB8AC3E}">
        <p14:creationId xmlns:p14="http://schemas.microsoft.com/office/powerpoint/2010/main" val="370156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Most common Stream Operations</a:t>
            </a:r>
            <a:endParaRPr lang="uk-UA" dirty="0"/>
          </a:p>
        </p:txBody>
      </p:sp>
      <p:sp>
        <p:nvSpPr>
          <p:cNvPr id="3" name="Объект 2"/>
          <p:cNvSpPr>
            <a:spLocks noGrp="1"/>
          </p:cNvSpPr>
          <p:nvPr>
            <p:ph idx="1"/>
          </p:nvPr>
        </p:nvSpPr>
        <p:spPr>
          <a:xfrm>
            <a:off x="838200" y="1690687"/>
            <a:ext cx="10515600" cy="5042621"/>
          </a:xfrm>
        </p:spPr>
        <p:txBody>
          <a:bodyPr>
            <a:normAutofit fontScale="92500" lnSpcReduction="20000"/>
          </a:bodyPr>
          <a:lstStyle/>
          <a:p>
            <a:pPr>
              <a:lnSpc>
                <a:spcPct val="150000"/>
              </a:lnSpc>
            </a:pPr>
            <a:r>
              <a:rPr lang="en-US" sz="2000" dirty="0">
                <a:latin typeface="Courier New" panose="02070309020205020404" pitchFamily="49" charset="0"/>
                <a:cs typeface="Courier New" panose="02070309020205020404" pitchFamily="49" charset="0"/>
              </a:rPr>
              <a:t>read() </a:t>
            </a:r>
            <a:r>
              <a:rPr lang="en-US" sz="2000" dirty="0"/>
              <a:t>- </a:t>
            </a:r>
            <a:r>
              <a:rPr lang="en-US" sz="2000" dirty="0" err="1"/>
              <a:t>InputStream</a:t>
            </a:r>
            <a:endParaRPr lang="en-US" sz="2000" dirty="0"/>
          </a:p>
          <a:p>
            <a:pPr>
              <a:lnSpc>
                <a:spcPct val="150000"/>
              </a:lnSpc>
            </a:pPr>
            <a:r>
              <a:rPr lang="en-US" sz="2000" dirty="0">
                <a:latin typeface="Courier New" panose="02070309020205020404" pitchFamily="49" charset="0"/>
                <a:cs typeface="Courier New" panose="02070309020205020404" pitchFamily="49" charset="0"/>
              </a:rPr>
              <a:t>read(byte[] b) </a:t>
            </a:r>
            <a:r>
              <a:rPr lang="en-US" sz="2000" dirty="0"/>
              <a:t>– </a:t>
            </a:r>
            <a:r>
              <a:rPr lang="en-US" sz="2000" dirty="0" err="1"/>
              <a:t>InputStream</a:t>
            </a:r>
            <a:endParaRPr lang="en-US" sz="2000" dirty="0"/>
          </a:p>
          <a:p>
            <a:pPr>
              <a:lnSpc>
                <a:spcPct val="150000"/>
              </a:lnSpc>
            </a:pPr>
            <a:r>
              <a:rPr lang="en-US" sz="2000" dirty="0">
                <a:latin typeface="Courier New" panose="02070309020205020404" pitchFamily="49" charset="0"/>
                <a:cs typeface="Courier New" panose="02070309020205020404" pitchFamily="49" charset="0"/>
              </a:rPr>
              <a:t>read(byte[] b,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off,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 </a:t>
            </a:r>
            <a:r>
              <a:rPr lang="en-US" sz="2000" dirty="0"/>
              <a:t>- </a:t>
            </a:r>
            <a:r>
              <a:rPr lang="en-US" sz="2000" dirty="0" err="1"/>
              <a:t>InputStream</a:t>
            </a:r>
            <a:endParaRPr lang="en-US" sz="2000" dirty="0"/>
          </a:p>
          <a:p>
            <a:pPr>
              <a:lnSpc>
                <a:spcPct val="150000"/>
              </a:lnSpc>
            </a:pPr>
            <a:r>
              <a:rPr lang="en-US" sz="2000" dirty="0">
                <a:latin typeface="Courier New" panose="02070309020205020404" pitchFamily="49" charset="0"/>
                <a:cs typeface="Courier New" panose="02070309020205020404" pitchFamily="49" charset="0"/>
              </a:rPr>
              <a:t>write(…) </a:t>
            </a:r>
            <a:r>
              <a:rPr lang="en-US" sz="2000" dirty="0"/>
              <a:t>- </a:t>
            </a:r>
            <a:r>
              <a:rPr lang="en-US" sz="2000" dirty="0" err="1"/>
              <a:t>OutputStream</a:t>
            </a:r>
            <a:endParaRPr lang="en-US" sz="2000" dirty="0"/>
          </a:p>
          <a:p>
            <a:pPr>
              <a:lnSpc>
                <a:spcPct val="150000"/>
              </a:lnSpc>
            </a:pPr>
            <a:r>
              <a:rPr lang="en-US" sz="2000" dirty="0">
                <a:latin typeface="Courier New" panose="02070309020205020404" pitchFamily="49" charset="0"/>
                <a:cs typeface="Courier New" panose="02070309020205020404" pitchFamily="49" charset="0"/>
              </a:rPr>
              <a:t>close() </a:t>
            </a:r>
            <a:r>
              <a:rPr lang="en-US" sz="2000" dirty="0"/>
              <a:t>- </a:t>
            </a:r>
            <a:r>
              <a:rPr lang="en-US" sz="2000" dirty="0" err="1"/>
              <a:t>InputStream</a:t>
            </a:r>
            <a:r>
              <a:rPr lang="en-US" sz="2000" dirty="0"/>
              <a:t>, </a:t>
            </a:r>
            <a:r>
              <a:rPr lang="en-US" sz="2000" dirty="0" err="1"/>
              <a:t>OutputStream</a:t>
            </a:r>
            <a:r>
              <a:rPr lang="en-US" sz="2000" dirty="0"/>
              <a:t> (use automatic resource management, I/O stream) </a:t>
            </a:r>
          </a:p>
          <a:p>
            <a:pPr>
              <a:lnSpc>
                <a:spcPct val="150000"/>
              </a:lnSpc>
            </a:pPr>
            <a:r>
              <a:rPr lang="en-US" sz="2000" dirty="0">
                <a:latin typeface="Courier New" panose="02070309020205020404" pitchFamily="49" charset="0"/>
                <a:cs typeface="Courier New" panose="02070309020205020404" pitchFamily="49" charset="0"/>
              </a:rPr>
              <a:t>flush() </a:t>
            </a:r>
            <a:r>
              <a:rPr lang="en-US" sz="2000" dirty="0"/>
              <a:t>- </a:t>
            </a:r>
            <a:r>
              <a:rPr lang="en-US" sz="2000" dirty="0" err="1"/>
              <a:t>OutputStream</a:t>
            </a:r>
            <a:endParaRPr lang="en-US" sz="2000" dirty="0"/>
          </a:p>
          <a:p>
            <a:pPr>
              <a:lnSpc>
                <a:spcPct val="150000"/>
              </a:lnSpc>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markSupported</a:t>
            </a:r>
            <a:r>
              <a:rPr lang="en-US" sz="2000" dirty="0">
                <a:latin typeface="Courier New" panose="02070309020205020404" pitchFamily="49" charset="0"/>
                <a:cs typeface="Courier New" panose="02070309020205020404" pitchFamily="49" charset="0"/>
              </a:rPr>
              <a:t>() </a:t>
            </a:r>
            <a:r>
              <a:rPr lang="en-US" sz="2000" dirty="0"/>
              <a:t>- </a:t>
            </a:r>
            <a:r>
              <a:rPr lang="en-US" sz="2000" dirty="0" err="1"/>
              <a:t>InputStream</a:t>
            </a:r>
            <a:endParaRPr lang="en-US" sz="2000" dirty="0"/>
          </a:p>
          <a:p>
            <a:pPr>
              <a:lnSpc>
                <a:spcPct val="150000"/>
              </a:lnSpc>
            </a:pPr>
            <a:r>
              <a:rPr lang="en-US" sz="2000" dirty="0">
                <a:latin typeface="Courier New" panose="02070309020205020404" pitchFamily="49" charset="0"/>
                <a:cs typeface="Courier New" panose="02070309020205020404" pitchFamily="49" charset="0"/>
              </a:rPr>
              <a:t>mark(</a:t>
            </a:r>
            <a:r>
              <a:rPr lang="en-US" sz="2000" dirty="0" err="1">
                <a:latin typeface="Courier New" panose="02070309020205020404" pitchFamily="49" charset="0"/>
                <a:cs typeface="Courier New" panose="02070309020205020404" pitchFamily="49" charset="0"/>
              </a:rPr>
              <a:t>readlimit</a:t>
            </a:r>
            <a:r>
              <a:rPr lang="en-US" sz="2000" dirty="0">
                <a:latin typeface="Courier New" panose="02070309020205020404" pitchFamily="49" charset="0"/>
                <a:cs typeface="Courier New" panose="02070309020205020404" pitchFamily="49" charset="0"/>
              </a:rPr>
              <a:t>)/reset() </a:t>
            </a:r>
            <a:r>
              <a:rPr lang="en-US" sz="2000" dirty="0"/>
              <a:t>- </a:t>
            </a:r>
            <a:r>
              <a:rPr lang="en-US" sz="2000" dirty="0" err="1"/>
              <a:t>InputStream</a:t>
            </a:r>
            <a:r>
              <a:rPr lang="en-US" sz="2000" dirty="0"/>
              <a:t> (use </a:t>
            </a:r>
            <a:r>
              <a:rPr lang="en-US" sz="2000" dirty="0" err="1"/>
              <a:t>markSupported</a:t>
            </a:r>
            <a:r>
              <a:rPr lang="en-US" sz="2000" dirty="0"/>
              <a:t>() - before)</a:t>
            </a:r>
          </a:p>
          <a:p>
            <a:pPr>
              <a:lnSpc>
                <a:spcPct val="150000"/>
              </a:lnSpc>
            </a:pPr>
            <a:r>
              <a:rPr lang="en-US" sz="2000" dirty="0">
                <a:latin typeface="Courier New" panose="02070309020205020404" pitchFamily="49" charset="0"/>
                <a:cs typeface="Courier New" panose="02070309020205020404" pitchFamily="49" charset="0"/>
              </a:rPr>
              <a:t>skip(n) </a:t>
            </a:r>
            <a:r>
              <a:rPr lang="en-US" sz="2000" dirty="0"/>
              <a:t>- </a:t>
            </a:r>
            <a:r>
              <a:rPr lang="en-US" sz="2000" dirty="0" err="1"/>
              <a:t>InputStream</a:t>
            </a:r>
            <a:endParaRPr lang="en-US" sz="2000" dirty="0"/>
          </a:p>
          <a:p>
            <a:pPr>
              <a:lnSpc>
                <a:spcPct val="150000"/>
              </a:lnSpc>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available() </a:t>
            </a:r>
            <a:r>
              <a:rPr lang="en-US" sz="2000" dirty="0"/>
              <a:t>- </a:t>
            </a:r>
            <a:r>
              <a:rPr lang="en-US" sz="2000" dirty="0" err="1"/>
              <a:t>InputStream</a:t>
            </a:r>
            <a:endParaRPr lang="en-US" sz="2000" dirty="0"/>
          </a:p>
        </p:txBody>
      </p:sp>
    </p:spTree>
    <p:extLst>
      <p:ext uri="{BB962C8B-B14F-4D97-AF65-F5344CB8AC3E}">
        <p14:creationId xmlns:p14="http://schemas.microsoft.com/office/powerpoint/2010/main" val="412899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57141-0BDC-4434-8B46-27422BF559CA}"/>
              </a:ext>
            </a:extLst>
          </p:cNvPr>
          <p:cNvSpPr>
            <a:spLocks noGrp="1"/>
          </p:cNvSpPr>
          <p:nvPr>
            <p:ph type="title"/>
          </p:nvPr>
        </p:nvSpPr>
        <p:spPr/>
        <p:txBody>
          <a:bodyPr/>
          <a:lstStyle/>
          <a:p>
            <a:r>
              <a:rPr lang="en-US" dirty="0"/>
              <a:t>File </a:t>
            </a:r>
            <a:r>
              <a:rPr lang="en-US" dirty="0" err="1"/>
              <a:t>Input/Output</a:t>
            </a:r>
            <a:r>
              <a:rPr lang="en-US" dirty="0"/>
              <a:t> Stream</a:t>
            </a:r>
          </a:p>
        </p:txBody>
      </p:sp>
      <p:sp>
        <p:nvSpPr>
          <p:cNvPr id="4" name="Rectangle 1"/>
          <p:cNvSpPr>
            <a:spLocks noGrp="1" noChangeArrowheads="1"/>
          </p:cNvSpPr>
          <p:nvPr>
            <p:ph idx="1"/>
          </p:nvPr>
        </p:nvSpPr>
        <p:spPr bwMode="auto">
          <a:xfrm>
            <a:off x="838200" y="1721466"/>
            <a:ext cx="7713971"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copy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destination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throws</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try</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InputStream</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OutputStream</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FileOutputStream</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destination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uk-UA" altLang="uk-UA"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out.write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60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57141-0BDC-4434-8B46-27422BF559CA}"/>
              </a:ext>
            </a:extLst>
          </p:cNvPr>
          <p:cNvSpPr>
            <a:spLocks noGrp="1"/>
          </p:cNvSpPr>
          <p:nvPr>
            <p:ph type="title"/>
          </p:nvPr>
        </p:nvSpPr>
        <p:spPr/>
        <p:txBody>
          <a:bodyPr/>
          <a:lstStyle/>
          <a:p>
            <a:r>
              <a:rPr lang="en-US" dirty="0"/>
              <a:t>Buffered </a:t>
            </a:r>
            <a:r>
              <a:rPr lang="en-US" dirty="0" err="1"/>
              <a:t>Input/Output</a:t>
            </a:r>
            <a:r>
              <a:rPr lang="en-US" dirty="0"/>
              <a:t> Stream</a:t>
            </a:r>
          </a:p>
        </p:txBody>
      </p:sp>
      <p:sp>
        <p:nvSpPr>
          <p:cNvPr id="4" name="Rectangle 1"/>
          <p:cNvSpPr>
            <a:spLocks noGrp="1" noChangeArrowheads="1"/>
          </p:cNvSpPr>
          <p:nvPr>
            <p:ph idx="1"/>
          </p:nvPr>
        </p:nvSpPr>
        <p:spPr bwMode="auto">
          <a:xfrm>
            <a:off x="838200" y="1690688"/>
            <a:ext cx="10923183"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uk-UA" altLang="uk-UA" sz="1600" b="1" dirty="0" err="1">
                <a:solidFill>
                  <a:srgbClr val="000080"/>
                </a:solidFill>
                <a:latin typeface="Courier New" panose="02070309020205020404" pitchFamily="49" charset="0"/>
                <a:cs typeface="Courier New" panose="02070309020205020404" pitchFamily="49" charset="0"/>
              </a:rPr>
              <a:t>void</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copy</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File</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source</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File</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destination</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throws</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IOException</a:t>
            </a:r>
            <a:r>
              <a:rPr lang="uk-UA" altLang="uk-UA" sz="1600" dirty="0">
                <a:solidFill>
                  <a:srgbClr val="000000"/>
                </a:solidFill>
                <a:latin typeface="Courier New" panose="02070309020205020404" pitchFamily="49" charset="0"/>
                <a:cs typeface="Courier New" panose="02070309020205020404" pitchFamily="49" charset="0"/>
              </a:rPr>
              <a:t> {</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try</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InputStream</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in</a:t>
            </a:r>
            <a:r>
              <a:rPr lang="uk-UA" altLang="uk-UA" sz="1600" dirty="0">
                <a:solidFill>
                  <a:srgbClr val="000000"/>
                </a:solidFill>
                <a:latin typeface="Courier New" panose="02070309020205020404" pitchFamily="49" charset="0"/>
                <a:cs typeface="Courier New" panose="02070309020205020404" pitchFamily="49" charset="0"/>
              </a:rPr>
              <a:t> = </a:t>
            </a:r>
            <a:r>
              <a:rPr lang="uk-UA" altLang="uk-UA" sz="1600" b="1" dirty="0" err="1">
                <a:solidFill>
                  <a:srgbClr val="000080"/>
                </a:solidFill>
                <a:latin typeface="Courier New" panose="02070309020205020404" pitchFamily="49" charset="0"/>
                <a:cs typeface="Courier New" panose="02070309020205020404" pitchFamily="49" charset="0"/>
              </a:rPr>
              <a:t>new</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BufferedInputStream</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b="1" dirty="0" err="1">
                <a:solidFill>
                  <a:srgbClr val="000080"/>
                </a:solidFill>
                <a:latin typeface="Courier New" panose="02070309020205020404" pitchFamily="49" charset="0"/>
                <a:cs typeface="Courier New" panose="02070309020205020404" pitchFamily="49" charset="0"/>
              </a:rPr>
              <a:t>new</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FileInputStream</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source</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OutputStream</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out</a:t>
            </a:r>
            <a:r>
              <a:rPr lang="uk-UA" altLang="uk-UA" sz="1600" dirty="0">
                <a:solidFill>
                  <a:srgbClr val="000000"/>
                </a:solidFill>
                <a:latin typeface="Courier New" panose="02070309020205020404" pitchFamily="49" charset="0"/>
                <a:cs typeface="Courier New" panose="02070309020205020404" pitchFamily="49" charset="0"/>
              </a:rPr>
              <a:t> = </a:t>
            </a:r>
            <a:r>
              <a:rPr lang="uk-UA" altLang="uk-UA" sz="1600" b="1" dirty="0" err="1">
                <a:solidFill>
                  <a:srgbClr val="000080"/>
                </a:solidFill>
                <a:latin typeface="Courier New" panose="02070309020205020404" pitchFamily="49" charset="0"/>
                <a:cs typeface="Courier New" panose="02070309020205020404" pitchFamily="49" charset="0"/>
              </a:rPr>
              <a:t>new</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BufferedOutputStream</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b="1" dirty="0" err="1">
                <a:solidFill>
                  <a:srgbClr val="000080"/>
                </a:solidFill>
                <a:latin typeface="Courier New" panose="02070309020205020404" pitchFamily="49" charset="0"/>
                <a:cs typeface="Courier New" panose="02070309020205020404" pitchFamily="49" charset="0"/>
              </a:rPr>
              <a:t>new</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FileOutputStream</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destination</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 {</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byte</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buffer</a:t>
            </a:r>
            <a:r>
              <a:rPr lang="uk-UA" altLang="uk-UA" sz="1600" dirty="0">
                <a:solidFill>
                  <a:srgbClr val="000000"/>
                </a:solidFill>
                <a:latin typeface="Courier New" panose="02070309020205020404" pitchFamily="49" charset="0"/>
                <a:cs typeface="Courier New" panose="02070309020205020404" pitchFamily="49" charset="0"/>
              </a:rPr>
              <a:t> = </a:t>
            </a:r>
            <a:r>
              <a:rPr lang="uk-UA" altLang="uk-UA" sz="1600" b="1" dirty="0" err="1">
                <a:solidFill>
                  <a:srgbClr val="000080"/>
                </a:solidFill>
                <a:latin typeface="Courier New" panose="02070309020205020404" pitchFamily="49" charset="0"/>
                <a:cs typeface="Courier New" panose="02070309020205020404" pitchFamily="49" charset="0"/>
              </a:rPr>
              <a:t>new</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byte</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a:solidFill>
                  <a:srgbClr val="0000FF"/>
                </a:solidFill>
                <a:latin typeface="Courier New" panose="02070309020205020404" pitchFamily="49" charset="0"/>
                <a:cs typeface="Courier New" panose="02070309020205020404" pitchFamily="49" charset="0"/>
              </a:rPr>
              <a:t>1024</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int</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lengthRead</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b="1" dirty="0" err="1">
                <a:solidFill>
                  <a:srgbClr val="000080"/>
                </a:solidFill>
                <a:latin typeface="Courier New" panose="02070309020205020404" pitchFamily="49" charset="0"/>
                <a:cs typeface="Courier New" panose="02070309020205020404" pitchFamily="49" charset="0"/>
              </a:rPr>
              <a:t>while</a:t>
            </a:r>
            <a:r>
              <a:rPr lang="uk-UA" altLang="uk-UA" sz="1600" b="1" dirty="0">
                <a:solidFill>
                  <a:srgbClr val="000080"/>
                </a:solidFill>
                <a:latin typeface="Courier New" panose="02070309020205020404" pitchFamily="49" charset="0"/>
                <a:cs typeface="Courier New" panose="02070309020205020404" pitchFamily="49" charset="0"/>
              </a:rPr>
              <a:t> </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lengthRead</a:t>
            </a:r>
            <a:r>
              <a:rPr lang="uk-UA" altLang="uk-UA" sz="1600" dirty="0">
                <a:solidFill>
                  <a:srgbClr val="000000"/>
                </a:solidFill>
                <a:latin typeface="Courier New" panose="02070309020205020404" pitchFamily="49" charset="0"/>
                <a:cs typeface="Courier New" panose="02070309020205020404" pitchFamily="49" charset="0"/>
              </a:rPr>
              <a:t> = </a:t>
            </a:r>
            <a:r>
              <a:rPr lang="uk-UA" altLang="uk-UA" sz="1600" dirty="0" err="1">
                <a:solidFill>
                  <a:srgbClr val="000000"/>
                </a:solidFill>
                <a:latin typeface="Courier New" panose="02070309020205020404" pitchFamily="49" charset="0"/>
                <a:cs typeface="Courier New" panose="02070309020205020404" pitchFamily="49" charset="0"/>
              </a:rPr>
              <a:t>in.read</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buffer</a:t>
            </a:r>
            <a:r>
              <a:rPr lang="uk-UA" altLang="uk-UA" sz="1600" dirty="0">
                <a:solidFill>
                  <a:srgbClr val="000000"/>
                </a:solidFill>
                <a:latin typeface="Courier New" panose="02070309020205020404" pitchFamily="49" charset="0"/>
                <a:cs typeface="Courier New" panose="02070309020205020404" pitchFamily="49" charset="0"/>
              </a:rPr>
              <a:t>)) &gt; </a:t>
            </a:r>
            <a:r>
              <a:rPr lang="uk-UA" altLang="uk-UA" sz="1600" dirty="0">
                <a:solidFill>
                  <a:srgbClr val="0000FF"/>
                </a:solidFill>
                <a:latin typeface="Courier New" panose="02070309020205020404" pitchFamily="49" charset="0"/>
                <a:cs typeface="Courier New" panose="02070309020205020404" pitchFamily="49" charset="0"/>
              </a:rPr>
              <a:t>0</a:t>
            </a:r>
            <a:r>
              <a:rPr lang="uk-UA" altLang="uk-UA" sz="1600" dirty="0">
                <a:solidFill>
                  <a:srgbClr val="000000"/>
                </a:solidFill>
                <a:latin typeface="Courier New" panose="02070309020205020404" pitchFamily="49" charset="0"/>
                <a:cs typeface="Courier New" panose="02070309020205020404" pitchFamily="49" charset="0"/>
              </a:rPr>
              <a:t>) {</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out.write</a:t>
            </a:r>
            <a:r>
              <a:rPr lang="uk-UA" altLang="uk-UA" sz="1600" dirty="0">
                <a:solidFill>
                  <a:srgbClr val="000000"/>
                </a:solidFill>
                <a:latin typeface="Courier New" panose="02070309020205020404" pitchFamily="49" charset="0"/>
                <a:cs typeface="Courier New" panose="02070309020205020404" pitchFamily="49" charset="0"/>
              </a:rPr>
              <a:t>(</a:t>
            </a:r>
            <a:r>
              <a:rPr lang="uk-UA" altLang="uk-UA" sz="1600" dirty="0" err="1">
                <a:solidFill>
                  <a:srgbClr val="000000"/>
                </a:solidFill>
                <a:latin typeface="Courier New" panose="02070309020205020404" pitchFamily="49" charset="0"/>
                <a:cs typeface="Courier New" panose="02070309020205020404" pitchFamily="49" charset="0"/>
              </a:rPr>
              <a:t>buffer</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a:solidFill>
                  <a:srgbClr val="0000FF"/>
                </a:solidFill>
                <a:latin typeface="Courier New" panose="02070309020205020404" pitchFamily="49" charset="0"/>
                <a:cs typeface="Courier New" panose="02070309020205020404" pitchFamily="49" charset="0"/>
              </a:rPr>
              <a:t>0</a:t>
            </a: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lengthRead</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r>
              <a:rPr lang="uk-UA" altLang="uk-UA" sz="1600" dirty="0" err="1">
                <a:solidFill>
                  <a:srgbClr val="000000"/>
                </a:solidFill>
                <a:latin typeface="Courier New" panose="02070309020205020404" pitchFamily="49" charset="0"/>
                <a:cs typeface="Courier New" panose="02070309020205020404" pitchFamily="49" charset="0"/>
              </a:rPr>
              <a:t>out.flush</a:t>
            </a:r>
            <a:r>
              <a:rPr lang="uk-UA" altLang="uk-UA" sz="1600" dirty="0">
                <a:solidFill>
                  <a:srgbClr val="000000"/>
                </a:solidFill>
                <a:latin typeface="Courier New" panose="02070309020205020404" pitchFamily="49" charset="0"/>
                <a:cs typeface="Courier New" panose="02070309020205020404" pitchFamily="49" charset="0"/>
              </a:rPr>
              <a:t>();</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    }</a:t>
            </a:r>
            <a:br>
              <a:rPr lang="uk-UA" altLang="uk-UA" sz="1600" dirty="0">
                <a:solidFill>
                  <a:srgbClr val="000000"/>
                </a:solidFill>
                <a:latin typeface="Courier New" panose="02070309020205020404" pitchFamily="49" charset="0"/>
                <a:cs typeface="Courier New" panose="02070309020205020404" pitchFamily="49" charset="0"/>
              </a:rPr>
            </a:br>
            <a:r>
              <a:rPr lang="uk-UA" altLang="uk-UA" sz="1600" dirty="0">
                <a:solidFill>
                  <a:srgbClr val="000000"/>
                </a:solidFill>
                <a:latin typeface="Courier New" panose="02070309020205020404" pitchFamily="49" charset="0"/>
                <a:cs typeface="Courier New" panose="02070309020205020404" pitchFamily="49" charset="0"/>
              </a:rPr>
              <a:t>}</a:t>
            </a:r>
            <a:endParaRPr lang="uk-UA" altLang="uk-UA" sz="3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8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932C84-A741-4EEB-A9D3-EF7EE96E46F0}"/>
              </a:ext>
            </a:extLst>
          </p:cNvPr>
          <p:cNvSpPr>
            <a:spLocks noGrp="1"/>
          </p:cNvSpPr>
          <p:nvPr>
            <p:ph type="title"/>
          </p:nvPr>
        </p:nvSpPr>
        <p:spPr/>
        <p:txBody>
          <a:bodyPr/>
          <a:lstStyle/>
          <a:p>
            <a:r>
              <a:rPr lang="en-US" dirty="0"/>
              <a:t>Object serialization\deserialization</a:t>
            </a:r>
          </a:p>
        </p:txBody>
      </p:sp>
      <p:sp>
        <p:nvSpPr>
          <p:cNvPr id="3" name="Місце для вмісту 2">
            <a:extLst>
              <a:ext uri="{FF2B5EF4-FFF2-40B4-BE49-F238E27FC236}">
                <a16:creationId xmlns:a16="http://schemas.microsoft.com/office/drawing/2014/main" id="{6C3A3977-7A8D-4D53-A3CB-C567E6940FE8}"/>
              </a:ext>
            </a:extLst>
          </p:cNvPr>
          <p:cNvSpPr>
            <a:spLocks noGrp="1"/>
          </p:cNvSpPr>
          <p:nvPr>
            <p:ph idx="1"/>
          </p:nvPr>
        </p:nvSpPr>
        <p:spPr>
          <a:xfrm>
            <a:off x="838200" y="1825625"/>
            <a:ext cx="11572702" cy="4351338"/>
          </a:xfrm>
        </p:spPr>
        <p:txBody>
          <a:bodyPr>
            <a:normAutofit/>
          </a:bodyPr>
          <a:lstStyle/>
          <a:p>
            <a:pPr>
              <a:lnSpc>
                <a:spcPct val="150000"/>
              </a:lnSpc>
            </a:pPr>
            <a:r>
              <a:rPr lang="en-US" sz="1800" dirty="0"/>
              <a:t>Implement the </a:t>
            </a:r>
            <a:r>
              <a:rPr lang="en-US" sz="1800" dirty="0" err="1"/>
              <a:t>java.io.Serializable</a:t>
            </a:r>
            <a:r>
              <a:rPr lang="en-US" sz="1800" dirty="0"/>
              <a:t> interface (not all built-in classes are serializable)</a:t>
            </a:r>
          </a:p>
          <a:p>
            <a:pPr lvl="0">
              <a:lnSpc>
                <a:spcPct val="150000"/>
              </a:lnSpc>
            </a:pPr>
            <a:r>
              <a:rPr lang="en-US" sz="1800" dirty="0"/>
              <a:t>Add </a:t>
            </a:r>
            <a:r>
              <a:rPr lang="uk-UA" altLang="uk-UA" sz="1800" b="1" i="1" dirty="0" err="1">
                <a:solidFill>
                  <a:srgbClr val="660E7A"/>
                </a:solidFill>
                <a:latin typeface="Courier New" panose="02070309020205020404" pitchFamily="49" charset="0"/>
                <a:cs typeface="Courier New" panose="02070309020205020404" pitchFamily="49" charset="0"/>
              </a:rPr>
              <a:t>serialVersionUID</a:t>
            </a:r>
            <a:endParaRPr lang="uk-UA" altLang="uk-UA" sz="1800" dirty="0">
              <a:latin typeface="Arial" panose="020B0604020202020204" pitchFamily="34" charset="0"/>
            </a:endParaRPr>
          </a:p>
          <a:p>
            <a:pPr>
              <a:lnSpc>
                <a:spcPct val="150000"/>
              </a:lnSpc>
            </a:pPr>
            <a:r>
              <a:rPr lang="en-US" sz="1800" dirty="0" err="1"/>
              <a:t>NotSerializableException</a:t>
            </a:r>
            <a:endParaRPr lang="en-US" sz="1800" dirty="0"/>
          </a:p>
          <a:p>
            <a:pPr>
              <a:lnSpc>
                <a:spcPct val="150000"/>
              </a:lnSpc>
            </a:pPr>
            <a:endParaRPr lang="en-US" sz="1800" dirty="0"/>
          </a:p>
          <a:p>
            <a:pPr marL="0" lvl="0" indent="0">
              <a:lnSpc>
                <a:spcPct val="150000"/>
              </a:lnSpc>
              <a:buNone/>
            </a:pPr>
            <a:r>
              <a:rPr lang="uk-UA" altLang="uk-UA" sz="1800" b="1" dirty="0" err="1">
                <a:solidFill>
                  <a:srgbClr val="000080"/>
                </a:solidFill>
                <a:latin typeface="Courier New" panose="02070309020205020404" pitchFamily="49" charset="0"/>
                <a:cs typeface="Courier New" panose="02070309020205020404" pitchFamily="49" charset="0"/>
              </a:rPr>
              <a:t>public</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static</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void</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main</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String</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args</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throws</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Exception</a:t>
            </a: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usersStore</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a:solidFill>
                  <a:srgbClr val="008000"/>
                </a:solidFill>
                <a:latin typeface="Courier New" panose="02070309020205020404" pitchFamily="49" charset="0"/>
                <a:cs typeface="Courier New" panose="02070309020205020404" pitchFamily="49" charset="0"/>
              </a:rPr>
              <a:t>"users.dat"</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i="1" dirty="0" err="1">
                <a:solidFill>
                  <a:srgbClr val="000000"/>
                </a:solidFill>
                <a:latin typeface="Courier New" panose="02070309020205020404" pitchFamily="49" charset="0"/>
                <a:cs typeface="Courier New" panose="02070309020205020404" pitchFamily="49" charset="0"/>
              </a:rPr>
              <a:t>writeUsers</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Arrays.</a:t>
            </a:r>
            <a:r>
              <a:rPr lang="uk-UA" altLang="uk-UA" sz="1800" i="1" dirty="0" err="1">
                <a:solidFill>
                  <a:srgbClr val="000000"/>
                </a:solidFill>
                <a:latin typeface="Courier New" panose="02070309020205020404" pitchFamily="49" charset="0"/>
                <a:cs typeface="Courier New" panose="02070309020205020404" pitchFamily="49" charset="0"/>
              </a:rPr>
              <a:t>asList</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User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a:solidFill>
                  <a:srgbClr val="008000"/>
                </a:solidFill>
                <a:latin typeface="Courier New" panose="02070309020205020404" pitchFamily="49" charset="0"/>
                <a:cs typeface="Courier New" panose="02070309020205020404" pitchFamily="49" charset="0"/>
              </a:rPr>
              <a:t>"</a:t>
            </a:r>
            <a:r>
              <a:rPr lang="uk-UA" altLang="uk-UA" sz="1800" b="1" dirty="0" err="1">
                <a:solidFill>
                  <a:srgbClr val="008000"/>
                </a:solidFill>
                <a:latin typeface="Courier New" panose="02070309020205020404" pitchFamily="49" charset="0"/>
                <a:cs typeface="Courier New" panose="02070309020205020404" pitchFamily="49" charset="0"/>
              </a:rPr>
              <a:t>Simon</a:t>
            </a:r>
            <a:r>
              <a:rPr lang="uk-UA" altLang="uk-UA" sz="1800" b="1" dirty="0">
                <a:solidFill>
                  <a:srgbClr val="008000"/>
                </a:solidFill>
                <a:latin typeface="Courier New" panose="02070309020205020404" pitchFamily="49" charset="0"/>
                <a:cs typeface="Courier New" panose="02070309020205020404" pitchFamily="49" charset="0"/>
              </a:rPr>
              <a:t>"</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a:solidFill>
                  <a:srgbClr val="0000FF"/>
                </a:solidFill>
                <a:latin typeface="Courier New" panose="02070309020205020404" pitchFamily="49" charset="0"/>
                <a:cs typeface="Courier New" panose="02070309020205020404" pitchFamily="49" charset="0"/>
              </a:rPr>
              <a:t>12</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a:solidFill>
                  <a:srgbClr val="0000FF"/>
                </a:solidFill>
                <a:latin typeface="Courier New" panose="02070309020205020404" pitchFamily="49" charset="0"/>
                <a:cs typeface="Courier New" panose="02070309020205020404" pitchFamily="49" charset="0"/>
              </a:rPr>
              <a:t>3</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usersStore</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System.</a:t>
            </a:r>
            <a:r>
              <a:rPr lang="uk-UA" altLang="uk-UA" sz="1800" b="1" i="1" dirty="0" err="1">
                <a:solidFill>
                  <a:srgbClr val="660E7A"/>
                </a:solidFill>
                <a:latin typeface="Courier New" panose="02070309020205020404" pitchFamily="49" charset="0"/>
                <a:cs typeface="Courier New" panose="02070309020205020404" pitchFamily="49" charset="0"/>
              </a:rPr>
              <a:t>out</a:t>
            </a:r>
            <a:r>
              <a:rPr lang="uk-UA" altLang="uk-UA" sz="1800" dirty="0" err="1">
                <a:solidFill>
                  <a:srgbClr val="000000"/>
                </a:solidFill>
                <a:latin typeface="Courier New" panose="02070309020205020404" pitchFamily="49" charset="0"/>
                <a:cs typeface="Courier New" panose="02070309020205020404" pitchFamily="49" charset="0"/>
              </a:rPr>
              <a:t>.println</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i="1" dirty="0" err="1">
                <a:solidFill>
                  <a:srgbClr val="000000"/>
                </a:solidFill>
                <a:latin typeface="Courier New" panose="02070309020205020404" pitchFamily="49" charset="0"/>
                <a:cs typeface="Courier New" panose="02070309020205020404" pitchFamily="49" charset="0"/>
              </a:rPr>
              <a:t>getUsers</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usersStore</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a:t>
            </a:r>
            <a:endParaRPr lang="en-US" sz="1800"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35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 serialization\deserialization</a:t>
            </a:r>
            <a:endParaRPr lang="uk-UA" dirty="0"/>
          </a:p>
        </p:txBody>
      </p:sp>
      <p:sp>
        <p:nvSpPr>
          <p:cNvPr id="4" name="Rectangle 1"/>
          <p:cNvSpPr>
            <a:spLocks noGrp="1" noChangeArrowheads="1"/>
          </p:cNvSpPr>
          <p:nvPr>
            <p:ph idx="1"/>
          </p:nvPr>
        </p:nvSpPr>
        <p:spPr bwMode="auto">
          <a:xfrm>
            <a:off x="838200" y="1690688"/>
            <a:ext cx="9834744"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implements</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Serializable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static</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final</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long</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serialVersionUID</a:t>
            </a:r>
            <a:r>
              <a:rPr kumimoji="0" lang="uk-UA" altLang="uk-UA" sz="18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1864942621136349408L</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name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a:t>
            </a:r>
            <a:r>
              <a:rPr kumimoji="0" lang="en-US"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ge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transient</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badHabbits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badHabbits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a:t>
            </a:r>
            <a:r>
              <a:rPr kumimoji="0" lang="en-US"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ge</a:t>
            </a:r>
            <a:r>
              <a:rPr kumimoji="0" lang="uk-UA" altLang="uk-UA"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a:t>
            </a:r>
            <a:r>
              <a:rPr kumimoji="0" lang="en-US"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badHabbits</a:t>
            </a:r>
            <a:r>
              <a:rPr kumimoji="0" lang="uk-UA" altLang="uk-UA"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badHabbits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r>
              <a:rPr kumimoji="0" lang="uk-UA" altLang="uk-UA"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a:t>
            </a:r>
            <a:r>
              <a:rPr kumimoji="0" lang="uk-UA" altLang="uk-UA"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name</a:t>
            </a:r>
            <a:r>
              <a:rPr kumimoji="0" lang="uk-UA" altLang="uk-UA"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name</a:t>
            </a:r>
            <a:r>
              <a:rPr lang="uk-UA" altLang="uk-UA" sz="1800" b="1" dirty="0">
                <a:solidFill>
                  <a:srgbClr val="00800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 </a:t>
            </a:r>
            <a:r>
              <a:rPr kumimoji="0" lang="uk-UA" altLang="uk-UA"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376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a:bodyPr>
          <a:lstStyle/>
          <a:p>
            <a:r>
              <a:rPr lang="en-US" sz="3600" dirty="0" smtClean="0"/>
              <a:t>Data exchange with external resources</a:t>
            </a:r>
            <a:endParaRPr lang="en-US" sz="3600" dirty="0"/>
          </a:p>
          <a:p>
            <a:r>
              <a:rPr lang="en-US" sz="3600" dirty="0" smtClean="0"/>
              <a:t>java.io – I/O: </a:t>
            </a:r>
            <a:endParaRPr lang="en-US" sz="3600" dirty="0"/>
          </a:p>
          <a:p>
            <a:r>
              <a:rPr lang="en-US" sz="3600" dirty="0" err="1" smtClean="0"/>
              <a:t>java.nio</a:t>
            </a:r>
            <a:r>
              <a:rPr lang="en-US" sz="3600" dirty="0" smtClean="0"/>
              <a:t> – NI/O: Non-blocking I/O </a:t>
            </a:r>
            <a:r>
              <a:rPr lang="en-US" sz="3600" dirty="0" smtClean="0"/>
              <a:t>2,  </a:t>
            </a:r>
            <a:endParaRPr lang="en-US" sz="3600" dirty="0"/>
          </a:p>
          <a:p>
            <a:endParaRPr lang="en-US" sz="3600" dirty="0"/>
          </a:p>
          <a:p>
            <a:endParaRPr lang="en-US" sz="3600" dirty="0"/>
          </a:p>
        </p:txBody>
      </p:sp>
    </p:spTree>
    <p:extLst>
      <p:ext uri="{BB962C8B-B14F-4D97-AF65-F5344CB8AC3E}">
        <p14:creationId xmlns:p14="http://schemas.microsoft.com/office/powerpoint/2010/main" val="336146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932C84-A741-4EEB-A9D3-EF7EE96E46F0}"/>
              </a:ext>
            </a:extLst>
          </p:cNvPr>
          <p:cNvSpPr>
            <a:spLocks noGrp="1"/>
          </p:cNvSpPr>
          <p:nvPr>
            <p:ph type="title"/>
          </p:nvPr>
        </p:nvSpPr>
        <p:spPr/>
        <p:txBody>
          <a:bodyPr/>
          <a:lstStyle/>
          <a:p>
            <a:r>
              <a:rPr lang="en-US" dirty="0" err="1"/>
              <a:t>ObjectOutputStream</a:t>
            </a:r>
            <a:r>
              <a:rPr lang="en-US" dirty="0"/>
              <a:t> (serialization)</a:t>
            </a:r>
          </a:p>
        </p:txBody>
      </p:sp>
      <p:sp>
        <p:nvSpPr>
          <p:cNvPr id="5" name="Rectangle 2"/>
          <p:cNvSpPr>
            <a:spLocks noGrp="1" noChangeArrowheads="1"/>
          </p:cNvSpPr>
          <p:nvPr>
            <p:ph idx="1"/>
          </p:nvPr>
        </p:nvSpPr>
        <p:spPr bwMode="auto">
          <a:xfrm>
            <a:off x="838200" y="1690688"/>
            <a:ext cx="969688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throws</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try</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ObjectOutputStream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out.writeObject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1800" dirty="0">
                <a:solidFill>
                  <a:srgbClr val="000000"/>
                </a:solidFill>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3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DE1A9-A631-4702-9A83-A067CD4E0550}"/>
              </a:ext>
            </a:extLst>
          </p:cNvPr>
          <p:cNvSpPr>
            <a:spLocks noGrp="1"/>
          </p:cNvSpPr>
          <p:nvPr>
            <p:ph type="title"/>
          </p:nvPr>
        </p:nvSpPr>
        <p:spPr/>
        <p:txBody>
          <a:bodyPr/>
          <a:lstStyle/>
          <a:p>
            <a:r>
              <a:rPr lang="en-US" dirty="0" err="1"/>
              <a:t>ObjectInputStream</a:t>
            </a:r>
            <a:r>
              <a:rPr lang="en-US" dirty="0"/>
              <a:t> (deserialization)</a:t>
            </a:r>
          </a:p>
        </p:txBody>
      </p:sp>
      <p:sp>
        <p:nvSpPr>
          <p:cNvPr id="4" name="Rectangle 1"/>
          <p:cNvSpPr>
            <a:spLocks noGrp="1" noChangeArrowheads="1"/>
          </p:cNvSpPr>
          <p:nvPr>
            <p:ph idx="1"/>
          </p:nvPr>
        </p:nvSpPr>
        <p:spPr bwMode="auto">
          <a:xfrm>
            <a:off x="838200" y="1502688"/>
            <a:ext cx="11075468"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throws</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ClassNotFoundException</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try</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dataFile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ObjectInputStream</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true</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in.readObject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instanceof</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users.add</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1800" dirty="0">
                <a:solidFill>
                  <a:srgbClr val="000000"/>
                </a:solidFill>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catch</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EOFException</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File</a:t>
            </a:r>
            <a: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end</a:t>
            </a:r>
            <a: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reached</a:t>
            </a:r>
            <a: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return</a:t>
            </a:r>
            <a:r>
              <a:rPr kumimoji="0" lang="uk-UA" altLang="uk-UA"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a:t>
            </a: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795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57141-0BDC-4434-8B46-27422BF559CA}"/>
              </a:ext>
            </a:extLst>
          </p:cNvPr>
          <p:cNvSpPr>
            <a:spLocks noGrp="1"/>
          </p:cNvSpPr>
          <p:nvPr>
            <p:ph type="title"/>
          </p:nvPr>
        </p:nvSpPr>
        <p:spPr/>
        <p:txBody>
          <a:bodyPr/>
          <a:lstStyle/>
          <a:p>
            <a:r>
              <a:rPr lang="en-US" dirty="0"/>
              <a:t>File Reader/Writer</a:t>
            </a:r>
          </a:p>
        </p:txBody>
      </p:sp>
      <p:sp>
        <p:nvSpPr>
          <p:cNvPr id="4" name="Rectangle 1"/>
          <p:cNvSpPr>
            <a:spLocks noGrp="1" noChangeArrowheads="1"/>
          </p:cNvSpPr>
          <p:nvPr>
            <p:ph idx="1"/>
          </p:nvPr>
        </p:nvSpPr>
        <p:spPr bwMode="auto">
          <a:xfrm>
            <a:off x="838200" y="1690688"/>
            <a:ext cx="859401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uk-UA" altLang="uk-UA" sz="1800" b="1" dirty="0" err="1">
                <a:solidFill>
                  <a:srgbClr val="000080"/>
                </a:solidFill>
                <a:latin typeface="Courier New" panose="02070309020205020404" pitchFamily="49" charset="0"/>
                <a:cs typeface="Courier New" panose="02070309020205020404" pitchFamily="49" charset="0"/>
              </a:rPr>
              <a:t>void</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copy</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source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destination</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throws</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IOException</a:t>
            </a: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try</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Reader</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reader</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FileReader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source</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FileWriter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destination</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int</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c;</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while</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((c = </a:t>
            </a:r>
            <a:r>
              <a:rPr lang="uk-UA" altLang="uk-UA" sz="1800" dirty="0" err="1">
                <a:solidFill>
                  <a:srgbClr val="000000"/>
                </a:solidFill>
                <a:latin typeface="Courier New" panose="02070309020205020404" pitchFamily="49" charset="0"/>
                <a:cs typeface="Courier New" panose="02070309020205020404" pitchFamily="49" charset="0"/>
              </a:rPr>
              <a:t>reader.read</a:t>
            </a:r>
            <a:r>
              <a:rPr lang="uk-UA" altLang="uk-UA" sz="1800" dirty="0">
                <a:solidFill>
                  <a:srgbClr val="000000"/>
                </a:solidFill>
                <a:latin typeface="Courier New" panose="02070309020205020404" pitchFamily="49" charset="0"/>
                <a:cs typeface="Courier New" panose="02070309020205020404" pitchFamily="49" charset="0"/>
              </a:rPr>
              <a:t>()) &gt; -</a:t>
            </a:r>
            <a:r>
              <a:rPr lang="uk-UA" altLang="uk-UA" sz="1800" dirty="0">
                <a:solidFill>
                  <a:srgbClr val="0000FF"/>
                </a:solidFill>
                <a:latin typeface="Courier New" panose="02070309020205020404" pitchFamily="49" charset="0"/>
                <a:cs typeface="Courier New" panose="02070309020205020404" pitchFamily="49" charset="0"/>
              </a:rPr>
              <a:t>1</a:t>
            </a: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writer.write</a:t>
            </a:r>
            <a:r>
              <a:rPr lang="uk-UA" altLang="uk-UA" sz="1800" dirty="0">
                <a:solidFill>
                  <a:srgbClr val="000000"/>
                </a:solidFill>
                <a:latin typeface="Courier New" panose="02070309020205020404" pitchFamily="49" charset="0"/>
                <a:cs typeface="Courier New" panose="02070309020205020404" pitchFamily="49" charset="0"/>
              </a:rPr>
              <a:t>(c);</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a:t>
            </a:r>
            <a:endParaRPr lang="uk-UA" altLang="uk-UA" sz="4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399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57141-0BDC-4434-8B46-27422BF559CA}"/>
              </a:ext>
            </a:extLst>
          </p:cNvPr>
          <p:cNvSpPr>
            <a:spLocks noGrp="1"/>
          </p:cNvSpPr>
          <p:nvPr>
            <p:ph type="title"/>
          </p:nvPr>
        </p:nvSpPr>
        <p:spPr/>
        <p:txBody>
          <a:bodyPr/>
          <a:lstStyle/>
          <a:p>
            <a:r>
              <a:rPr lang="en-US" dirty="0"/>
              <a:t>Buffered File Reader/Writer</a:t>
            </a:r>
          </a:p>
        </p:txBody>
      </p:sp>
      <p:sp>
        <p:nvSpPr>
          <p:cNvPr id="4" name="Rectangle 1"/>
          <p:cNvSpPr>
            <a:spLocks noGrp="1" noChangeArrowheads="1"/>
          </p:cNvSpPr>
          <p:nvPr>
            <p:ph idx="1"/>
          </p:nvPr>
        </p:nvSpPr>
        <p:spPr bwMode="auto">
          <a:xfrm>
            <a:off x="838200" y="1690688"/>
            <a:ext cx="1121332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uk-UA" altLang="uk-UA" sz="1800" b="1" dirty="0" err="1">
                <a:solidFill>
                  <a:srgbClr val="000080"/>
                </a:solidFill>
                <a:latin typeface="Courier New" panose="02070309020205020404" pitchFamily="49" charset="0"/>
                <a:cs typeface="Courier New" panose="02070309020205020404" pitchFamily="49" charset="0"/>
              </a:rPr>
              <a:t>void</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copy</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source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destination</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throws</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IOException</a:t>
            </a: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try</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BufferedReader</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reader</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BufferedReader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FileReader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source</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BufferedWriter</a:t>
            </a: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BufferedWriter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b="1" dirty="0" err="1">
                <a:solidFill>
                  <a:srgbClr val="000080"/>
                </a:solidFill>
                <a:latin typeface="Courier New" panose="02070309020205020404" pitchFamily="49" charset="0"/>
                <a:cs typeface="Courier New" panose="02070309020205020404" pitchFamily="49" charset="0"/>
              </a:rPr>
              <a:t>new</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FileWriter</a:t>
            </a:r>
            <a:r>
              <a:rPr lang="uk-UA" altLang="uk-UA" sz="1800" dirty="0">
                <a:solidFill>
                  <a:srgbClr val="000000"/>
                </a:solidFill>
                <a:latin typeface="Courier New" panose="02070309020205020404" pitchFamily="49" charset="0"/>
                <a:cs typeface="Courier New" panose="02070309020205020404" pitchFamily="49" charset="0"/>
              </a:rPr>
              <a:t>(</a:t>
            </a:r>
            <a:r>
              <a:rPr lang="uk-UA" altLang="uk-UA" sz="1800" dirty="0" err="1">
                <a:solidFill>
                  <a:srgbClr val="000000"/>
                </a:solidFill>
                <a:latin typeface="Courier New" panose="02070309020205020404" pitchFamily="49" charset="0"/>
                <a:cs typeface="Courier New" panose="02070309020205020404" pitchFamily="49" charset="0"/>
              </a:rPr>
              <a:t>destination</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String</a:t>
            </a:r>
            <a:r>
              <a:rPr lang="uk-UA" altLang="uk-UA" sz="1800" dirty="0">
                <a:solidFill>
                  <a:srgbClr val="000000"/>
                </a:solidFill>
                <a:latin typeface="Courier New" panose="02070309020205020404" pitchFamily="49" charset="0"/>
                <a:cs typeface="Courier New" panose="02070309020205020404" pitchFamily="49" charset="0"/>
              </a:rPr>
              <a:t> s;</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b="1" dirty="0" err="1">
                <a:solidFill>
                  <a:srgbClr val="000080"/>
                </a:solidFill>
                <a:latin typeface="Courier New" panose="02070309020205020404" pitchFamily="49" charset="0"/>
                <a:cs typeface="Courier New" panose="02070309020205020404" pitchFamily="49" charset="0"/>
              </a:rPr>
              <a:t>while</a:t>
            </a:r>
            <a:r>
              <a:rPr lang="uk-UA" altLang="uk-UA" sz="1800" b="1" dirty="0">
                <a:solidFill>
                  <a:srgbClr val="000080"/>
                </a:solidFill>
                <a:latin typeface="Courier New" panose="02070309020205020404" pitchFamily="49" charset="0"/>
                <a:cs typeface="Courier New" panose="02070309020205020404" pitchFamily="49" charset="0"/>
              </a:rPr>
              <a:t> </a:t>
            </a:r>
            <a:r>
              <a:rPr lang="uk-UA" altLang="uk-UA" sz="1800" dirty="0">
                <a:solidFill>
                  <a:srgbClr val="000000"/>
                </a:solidFill>
                <a:latin typeface="Courier New" panose="02070309020205020404" pitchFamily="49" charset="0"/>
                <a:cs typeface="Courier New" panose="02070309020205020404" pitchFamily="49" charset="0"/>
              </a:rPr>
              <a:t>((s = </a:t>
            </a:r>
            <a:r>
              <a:rPr lang="uk-UA" altLang="uk-UA" sz="1800" dirty="0" err="1">
                <a:solidFill>
                  <a:srgbClr val="000000"/>
                </a:solidFill>
                <a:latin typeface="Courier New" panose="02070309020205020404" pitchFamily="49" charset="0"/>
                <a:cs typeface="Courier New" panose="02070309020205020404" pitchFamily="49" charset="0"/>
              </a:rPr>
              <a:t>reader.readLine</a:t>
            </a:r>
            <a:r>
              <a:rPr lang="uk-UA" altLang="uk-UA" sz="1800" dirty="0">
                <a:solidFill>
                  <a:srgbClr val="000000"/>
                </a:solidFill>
                <a:latin typeface="Courier New" panose="02070309020205020404" pitchFamily="49" charset="0"/>
                <a:cs typeface="Courier New" panose="02070309020205020404" pitchFamily="49" charset="0"/>
              </a:rPr>
              <a:t>()) != </a:t>
            </a:r>
            <a:r>
              <a:rPr lang="uk-UA" altLang="uk-UA" sz="1800" b="1" dirty="0" err="1">
                <a:solidFill>
                  <a:srgbClr val="000080"/>
                </a:solidFill>
                <a:latin typeface="Courier New" panose="02070309020205020404" pitchFamily="49" charset="0"/>
                <a:cs typeface="Courier New" panose="02070309020205020404" pitchFamily="49" charset="0"/>
              </a:rPr>
              <a:t>null</a:t>
            </a: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writer.write</a:t>
            </a:r>
            <a:r>
              <a:rPr lang="uk-UA" altLang="uk-UA" sz="1800" dirty="0">
                <a:solidFill>
                  <a:srgbClr val="000000"/>
                </a:solidFill>
                <a:latin typeface="Courier New" panose="02070309020205020404" pitchFamily="49" charset="0"/>
                <a:cs typeface="Courier New" panose="02070309020205020404" pitchFamily="49" charset="0"/>
              </a:rPr>
              <a:t>(s);</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r>
              <a:rPr lang="uk-UA" altLang="uk-UA" sz="1800" dirty="0" err="1">
                <a:solidFill>
                  <a:srgbClr val="000000"/>
                </a:solidFill>
                <a:latin typeface="Courier New" panose="02070309020205020404" pitchFamily="49" charset="0"/>
                <a:cs typeface="Courier New" panose="02070309020205020404" pitchFamily="49" charset="0"/>
              </a:rPr>
              <a:t>writer.newLine</a:t>
            </a:r>
            <a:r>
              <a:rPr lang="uk-UA" altLang="uk-UA" sz="1800" dirty="0">
                <a:solidFill>
                  <a:srgbClr val="000000"/>
                </a:solidFill>
                <a:latin typeface="Courier New" panose="02070309020205020404" pitchFamily="49" charset="0"/>
                <a:cs typeface="Courier New" panose="02070309020205020404" pitchFamily="49" charset="0"/>
              </a:rPr>
              <a:t>();</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    }</a:t>
            </a:r>
            <a:br>
              <a:rPr lang="uk-UA" altLang="uk-UA" sz="1800" dirty="0">
                <a:solidFill>
                  <a:srgbClr val="000000"/>
                </a:solidFill>
                <a:latin typeface="Courier New" panose="02070309020205020404" pitchFamily="49" charset="0"/>
                <a:cs typeface="Courier New" panose="02070309020205020404" pitchFamily="49" charset="0"/>
              </a:rPr>
            </a:br>
            <a:r>
              <a:rPr lang="uk-UA" altLang="uk-UA" sz="1800" dirty="0">
                <a:solidFill>
                  <a:srgbClr val="000000"/>
                </a:solidFill>
                <a:latin typeface="Courier New" panose="02070309020205020404" pitchFamily="49" charset="0"/>
                <a:cs typeface="Courier New" panose="02070309020205020404" pitchFamily="49" charset="0"/>
              </a:rPr>
              <a:t>}</a:t>
            </a:r>
            <a:endParaRPr lang="uk-UA" altLang="uk-UA" sz="4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256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D5D38C-0533-4E37-96EF-7628B0C001EC}"/>
              </a:ext>
            </a:extLst>
          </p:cNvPr>
          <p:cNvSpPr>
            <a:spLocks noGrp="1"/>
          </p:cNvSpPr>
          <p:nvPr>
            <p:ph type="title"/>
          </p:nvPr>
        </p:nvSpPr>
        <p:spPr/>
        <p:txBody>
          <a:bodyPr/>
          <a:lstStyle/>
          <a:p>
            <a:r>
              <a:rPr lang="en-US" dirty="0"/>
              <a:t>Console</a:t>
            </a:r>
          </a:p>
        </p:txBody>
      </p:sp>
      <p:sp>
        <p:nvSpPr>
          <p:cNvPr id="3" name="Місце для вмісту 2">
            <a:extLst>
              <a:ext uri="{FF2B5EF4-FFF2-40B4-BE49-F238E27FC236}">
                <a16:creationId xmlns:a16="http://schemas.microsoft.com/office/drawing/2014/main" id="{3B69F9EE-4A25-4C7A-9416-89CEF9736ECB}"/>
              </a:ext>
            </a:extLst>
          </p:cNvPr>
          <p:cNvSpPr>
            <a:spLocks noGrp="1"/>
          </p:cNvSpPr>
          <p:nvPr>
            <p:ph idx="1"/>
          </p:nvPr>
        </p:nvSpPr>
        <p:spPr>
          <a:xfrm>
            <a:off x="838199" y="1690688"/>
            <a:ext cx="11169069" cy="4351338"/>
          </a:xfrm>
        </p:spPr>
        <p:txBody>
          <a:bodyPr>
            <a:normAutofit fontScale="70000" lnSpcReduction="20000"/>
          </a:bodyPr>
          <a:lstStyle/>
          <a:p>
            <a:pPr marL="0" lvl="0" indent="0" eaLnBrk="0" fontAlgn="base" hangingPunct="0">
              <a:lnSpc>
                <a:spcPct val="100000"/>
              </a:lnSpc>
              <a:spcBef>
                <a:spcPct val="0"/>
              </a:spcBef>
              <a:spcAft>
                <a:spcPct val="0"/>
              </a:spcAft>
              <a:buNone/>
            </a:pPr>
            <a:r>
              <a:rPr lang="en-US" altLang="uk-UA" dirty="0">
                <a:solidFill>
                  <a:schemeClr val="accent3">
                    <a:lumMod val="50000"/>
                  </a:schemeClr>
                </a:solidFill>
                <a:latin typeface="Courier New" panose="02070309020205020404" pitchFamily="49" charset="0"/>
                <a:cs typeface="Courier New" panose="02070309020205020404" pitchFamily="49" charset="0"/>
              </a:rPr>
              <a:t>// Old school</a:t>
            </a:r>
            <a:endParaRPr lang="en-US" altLang="uk-UA" b="1" dirty="0">
              <a:solidFill>
                <a:schemeClr val="accent3">
                  <a:lumMod val="50000"/>
                </a:schemeClr>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uk-UA" altLang="uk-UA" b="1" dirty="0" err="1">
                <a:solidFill>
                  <a:srgbClr val="000080"/>
                </a:solidFill>
                <a:latin typeface="Courier New" panose="02070309020205020404" pitchFamily="49" charset="0"/>
                <a:cs typeface="Courier New" panose="02070309020205020404" pitchFamily="49" charset="0"/>
              </a:rPr>
              <a:t>try</a:t>
            </a:r>
            <a:r>
              <a:rPr lang="uk-UA" altLang="uk-UA" b="1" dirty="0">
                <a:solidFill>
                  <a:srgbClr val="000080"/>
                </a:solidFill>
                <a:latin typeface="Courier New" panose="02070309020205020404" pitchFamily="49" charset="0"/>
                <a:cs typeface="Courier New" panose="02070309020205020404" pitchFamily="49" charset="0"/>
              </a:rPr>
              <a:t> </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InputStreamReader</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in</a:t>
            </a:r>
            <a:r>
              <a:rPr lang="uk-UA" altLang="uk-UA" dirty="0">
                <a:solidFill>
                  <a:srgbClr val="000000"/>
                </a:solidFill>
                <a:latin typeface="Courier New" panose="02070309020205020404" pitchFamily="49" charset="0"/>
                <a:cs typeface="Courier New" panose="02070309020205020404" pitchFamily="49" charset="0"/>
              </a:rPr>
              <a:t> = </a:t>
            </a:r>
            <a:r>
              <a:rPr lang="uk-UA" altLang="uk-UA" b="1" dirty="0" err="1">
                <a:solidFill>
                  <a:srgbClr val="000080"/>
                </a:solidFill>
                <a:latin typeface="Courier New" panose="02070309020205020404" pitchFamily="49" charset="0"/>
                <a:cs typeface="Courier New" panose="02070309020205020404" pitchFamily="49" charset="0"/>
              </a:rPr>
              <a:t>new</a:t>
            </a:r>
            <a:r>
              <a:rPr lang="uk-UA" altLang="uk-UA" b="1" dirty="0">
                <a:solidFill>
                  <a:srgbClr val="00008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InputStreamReader</a:t>
            </a:r>
            <a:r>
              <a:rPr lang="uk-UA" altLang="uk-UA" dirty="0">
                <a:solidFill>
                  <a:srgbClr val="000000"/>
                </a:solidFill>
                <a:latin typeface="Courier New" panose="02070309020205020404" pitchFamily="49" charset="0"/>
                <a:cs typeface="Courier New" panose="02070309020205020404" pitchFamily="49" charset="0"/>
              </a:rPr>
              <a:t>(System.</a:t>
            </a:r>
            <a:r>
              <a:rPr lang="uk-UA" altLang="uk-UA" b="1" i="1" dirty="0">
                <a:solidFill>
                  <a:srgbClr val="660E7A"/>
                </a:solidFill>
                <a:latin typeface="Courier New" panose="02070309020205020404" pitchFamily="49" charset="0"/>
                <a:cs typeface="Courier New" panose="02070309020205020404" pitchFamily="49" charset="0"/>
              </a:rPr>
              <a:t>in</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BufferedReader</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reader</a:t>
            </a:r>
            <a:r>
              <a:rPr lang="uk-UA" altLang="uk-UA" dirty="0">
                <a:solidFill>
                  <a:srgbClr val="000000"/>
                </a:solidFill>
                <a:latin typeface="Courier New" panose="02070309020205020404" pitchFamily="49" charset="0"/>
                <a:cs typeface="Courier New" panose="02070309020205020404" pitchFamily="49" charset="0"/>
              </a:rPr>
              <a:t> = </a:t>
            </a:r>
            <a:r>
              <a:rPr lang="uk-UA" altLang="uk-UA" b="1" dirty="0" err="1">
                <a:solidFill>
                  <a:srgbClr val="000080"/>
                </a:solidFill>
                <a:latin typeface="Courier New" panose="02070309020205020404" pitchFamily="49" charset="0"/>
                <a:cs typeface="Courier New" panose="02070309020205020404" pitchFamily="49" charset="0"/>
              </a:rPr>
              <a:t>new</a:t>
            </a:r>
            <a:r>
              <a:rPr lang="uk-UA" altLang="uk-UA" b="1" dirty="0">
                <a:solidFill>
                  <a:srgbClr val="00008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BufferedReader</a:t>
            </a:r>
            <a:r>
              <a:rPr lang="uk-UA" altLang="uk-UA" dirty="0">
                <a:solidFill>
                  <a:srgbClr val="000000"/>
                </a:solidFill>
                <a:latin typeface="Courier New" panose="02070309020205020404" pitchFamily="49" charset="0"/>
                <a:cs typeface="Courier New" panose="02070309020205020404" pitchFamily="49" charset="0"/>
              </a:rPr>
              <a:t>(</a:t>
            </a:r>
            <a:r>
              <a:rPr lang="uk-UA" altLang="uk-UA" dirty="0" err="1">
                <a:solidFill>
                  <a:srgbClr val="000000"/>
                </a:solidFill>
                <a:latin typeface="Courier New" panose="02070309020205020404" pitchFamily="49" charset="0"/>
                <a:cs typeface="Courier New" panose="02070309020205020404" pitchFamily="49" charset="0"/>
              </a:rPr>
              <a:t>in</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String</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userInput</a:t>
            </a:r>
            <a:r>
              <a:rPr lang="uk-UA" altLang="uk-UA" dirty="0">
                <a:solidFill>
                  <a:srgbClr val="000000"/>
                </a:solidFill>
                <a:latin typeface="Courier New" panose="02070309020205020404" pitchFamily="49" charset="0"/>
                <a:cs typeface="Courier New" panose="02070309020205020404" pitchFamily="49" charset="0"/>
              </a:rPr>
              <a:t> = </a:t>
            </a:r>
            <a:r>
              <a:rPr lang="uk-UA" altLang="uk-UA" dirty="0" err="1">
                <a:solidFill>
                  <a:srgbClr val="000000"/>
                </a:solidFill>
                <a:latin typeface="Courier New" panose="02070309020205020404" pitchFamily="49" charset="0"/>
                <a:cs typeface="Courier New" panose="02070309020205020404" pitchFamily="49" charset="0"/>
              </a:rPr>
              <a:t>reader.readLine</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System.</a:t>
            </a:r>
            <a:r>
              <a:rPr lang="uk-UA" altLang="uk-UA" b="1" i="1" dirty="0" err="1">
                <a:solidFill>
                  <a:srgbClr val="660E7A"/>
                </a:solidFill>
                <a:latin typeface="Courier New" panose="02070309020205020404" pitchFamily="49" charset="0"/>
                <a:cs typeface="Courier New" panose="02070309020205020404" pitchFamily="49" charset="0"/>
              </a:rPr>
              <a:t>out</a:t>
            </a:r>
            <a:r>
              <a:rPr lang="uk-UA" altLang="uk-UA" dirty="0" err="1">
                <a:solidFill>
                  <a:srgbClr val="000000"/>
                </a:solidFill>
                <a:latin typeface="Courier New" panose="02070309020205020404" pitchFamily="49" charset="0"/>
                <a:cs typeface="Courier New" panose="02070309020205020404" pitchFamily="49" charset="0"/>
              </a:rPr>
              <a:t>.println</a:t>
            </a:r>
            <a:r>
              <a:rPr lang="uk-UA" altLang="uk-UA" dirty="0">
                <a:solidFill>
                  <a:srgbClr val="000000"/>
                </a:solidFill>
                <a:latin typeface="Courier New" panose="02070309020205020404" pitchFamily="49" charset="0"/>
                <a:cs typeface="Courier New" panose="02070309020205020404" pitchFamily="49" charset="0"/>
              </a:rPr>
              <a:t>(</a:t>
            </a:r>
            <a:r>
              <a:rPr lang="uk-UA" altLang="uk-UA" b="1" dirty="0">
                <a:solidFill>
                  <a:srgbClr val="008000"/>
                </a:solidFill>
                <a:latin typeface="Courier New" panose="02070309020205020404" pitchFamily="49" charset="0"/>
                <a:cs typeface="Courier New" panose="02070309020205020404" pitchFamily="49" charset="0"/>
              </a:rPr>
              <a:t>"</a:t>
            </a:r>
            <a:r>
              <a:rPr lang="uk-UA" altLang="uk-UA" b="1" dirty="0" err="1">
                <a:solidFill>
                  <a:srgbClr val="008000"/>
                </a:solidFill>
                <a:latin typeface="Courier New" panose="02070309020205020404" pitchFamily="49" charset="0"/>
                <a:cs typeface="Courier New" panose="02070309020205020404" pitchFamily="49" charset="0"/>
              </a:rPr>
              <a:t>You</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entered</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the</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following</a:t>
            </a:r>
            <a:r>
              <a:rPr lang="uk-UA" altLang="uk-UA" b="1" dirty="0">
                <a:solidFill>
                  <a:srgbClr val="008000"/>
                </a:solidFill>
                <a:latin typeface="Courier New" panose="02070309020205020404" pitchFamily="49" charset="0"/>
                <a:cs typeface="Courier New" panose="02070309020205020404" pitchFamily="49" charset="0"/>
              </a:rPr>
              <a:t>: " </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userInput</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a:t>
            </a:r>
            <a:endParaRPr lang="en-US" altLang="uk-UA"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uk-UA" altLang="uk-UA" dirty="0">
                <a:solidFill>
                  <a:srgbClr val="000000"/>
                </a:solidFill>
                <a:latin typeface="Courier New" panose="02070309020205020404" pitchFamily="49" charset="0"/>
                <a:cs typeface="Courier New" panose="02070309020205020404" pitchFamily="49" charset="0"/>
              </a:rPr>
              <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r>
            <a:br>
              <a:rPr lang="uk-UA" altLang="uk-UA" dirty="0">
                <a:solidFill>
                  <a:srgbClr val="000000"/>
                </a:solidFill>
                <a:latin typeface="Courier New" panose="02070309020205020404" pitchFamily="49" charset="0"/>
                <a:cs typeface="Courier New" panose="02070309020205020404" pitchFamily="49" charset="0"/>
              </a:rPr>
            </a:br>
            <a:r>
              <a:rPr lang="en-US" altLang="uk-UA" dirty="0">
                <a:solidFill>
                  <a:schemeClr val="accent3">
                    <a:lumMod val="50000"/>
                  </a:schemeClr>
                </a:solidFill>
                <a:latin typeface="Courier New" panose="02070309020205020404" pitchFamily="49" charset="0"/>
                <a:cs typeface="Courier New" panose="02070309020205020404" pitchFamily="49" charset="0"/>
              </a:rPr>
              <a:t>// New school</a:t>
            </a:r>
            <a:r>
              <a:rPr lang="uk-UA" altLang="uk-UA" dirty="0">
                <a:solidFill>
                  <a:srgbClr val="000000"/>
                </a:solidFill>
                <a:latin typeface="Courier New" panose="02070309020205020404" pitchFamily="49" charset="0"/>
                <a:cs typeface="Courier New" panose="02070309020205020404" pitchFamily="49" charset="0"/>
              </a:rPr>
              <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err="1">
                <a:solidFill>
                  <a:srgbClr val="000000"/>
                </a:solidFill>
                <a:latin typeface="Courier New" panose="02070309020205020404" pitchFamily="49" charset="0"/>
                <a:cs typeface="Courier New" panose="02070309020205020404" pitchFamily="49" charset="0"/>
              </a:rPr>
              <a:t>Console</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console</a:t>
            </a:r>
            <a:r>
              <a:rPr lang="uk-UA" altLang="uk-UA" dirty="0">
                <a:solidFill>
                  <a:srgbClr val="000000"/>
                </a:solidFill>
                <a:latin typeface="Courier New" panose="02070309020205020404" pitchFamily="49" charset="0"/>
                <a:cs typeface="Courier New" panose="02070309020205020404" pitchFamily="49" charset="0"/>
              </a:rPr>
              <a:t> = </a:t>
            </a:r>
            <a:r>
              <a:rPr lang="uk-UA" altLang="uk-UA" dirty="0" err="1">
                <a:solidFill>
                  <a:srgbClr val="000000"/>
                </a:solidFill>
                <a:latin typeface="Courier New" panose="02070309020205020404" pitchFamily="49" charset="0"/>
                <a:cs typeface="Courier New" panose="02070309020205020404" pitchFamily="49" charset="0"/>
              </a:rPr>
              <a:t>System.</a:t>
            </a:r>
            <a:r>
              <a:rPr lang="uk-UA" altLang="uk-UA" i="1" dirty="0" err="1">
                <a:solidFill>
                  <a:srgbClr val="000000"/>
                </a:solidFill>
                <a:latin typeface="Courier New" panose="02070309020205020404" pitchFamily="49" charset="0"/>
                <a:cs typeface="Courier New" panose="02070309020205020404" pitchFamily="49" charset="0"/>
              </a:rPr>
              <a:t>console</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b="1" dirty="0" err="1">
                <a:solidFill>
                  <a:srgbClr val="000080"/>
                </a:solidFill>
                <a:latin typeface="Courier New" panose="02070309020205020404" pitchFamily="49" charset="0"/>
                <a:cs typeface="Courier New" panose="02070309020205020404" pitchFamily="49" charset="0"/>
              </a:rPr>
              <a:t>if</a:t>
            </a:r>
            <a:r>
              <a:rPr lang="uk-UA" altLang="uk-UA" dirty="0">
                <a:solidFill>
                  <a:srgbClr val="000000"/>
                </a:solidFill>
                <a:latin typeface="Courier New" panose="02070309020205020404" pitchFamily="49" charset="0"/>
                <a:cs typeface="Courier New" panose="02070309020205020404" pitchFamily="49" charset="0"/>
              </a:rPr>
              <a:t>(</a:t>
            </a:r>
            <a:r>
              <a:rPr lang="uk-UA" altLang="uk-UA" dirty="0" err="1">
                <a:solidFill>
                  <a:srgbClr val="000000"/>
                </a:solidFill>
                <a:latin typeface="Courier New" panose="02070309020205020404" pitchFamily="49" charset="0"/>
                <a:cs typeface="Courier New" panose="02070309020205020404" pitchFamily="49" charset="0"/>
              </a:rPr>
              <a:t>console</a:t>
            </a:r>
            <a:r>
              <a:rPr lang="uk-UA" altLang="uk-UA" dirty="0">
                <a:solidFill>
                  <a:srgbClr val="000000"/>
                </a:solidFill>
                <a:latin typeface="Courier New" panose="02070309020205020404" pitchFamily="49" charset="0"/>
                <a:cs typeface="Courier New" panose="02070309020205020404" pitchFamily="49" charset="0"/>
              </a:rPr>
              <a:t> != </a:t>
            </a:r>
            <a:r>
              <a:rPr lang="uk-UA" altLang="uk-UA" b="1" dirty="0" err="1">
                <a:solidFill>
                  <a:srgbClr val="000080"/>
                </a:solidFill>
                <a:latin typeface="Courier New" panose="02070309020205020404" pitchFamily="49" charset="0"/>
                <a:cs typeface="Courier New" panose="02070309020205020404" pitchFamily="49" charset="0"/>
              </a:rPr>
              <a:t>null</a:t>
            </a:r>
            <a:r>
              <a:rPr lang="uk-UA" altLang="uk-UA" dirty="0">
                <a:solidFill>
                  <a:srgbClr val="000000"/>
                </a:solidFill>
                <a:latin typeface="Courier New" panose="02070309020205020404" pitchFamily="49" charset="0"/>
                <a:cs typeface="Courier New" panose="02070309020205020404" pitchFamily="49" charset="0"/>
              </a:rPr>
              <a:t>) {</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String</a:t>
            </a: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userInput</a:t>
            </a:r>
            <a:r>
              <a:rPr lang="uk-UA" altLang="uk-UA" dirty="0">
                <a:solidFill>
                  <a:srgbClr val="000000"/>
                </a:solidFill>
                <a:latin typeface="Courier New" panose="02070309020205020404" pitchFamily="49" charset="0"/>
                <a:cs typeface="Courier New" panose="02070309020205020404" pitchFamily="49" charset="0"/>
              </a:rPr>
              <a:t> = </a:t>
            </a:r>
            <a:r>
              <a:rPr lang="uk-UA" altLang="uk-UA" dirty="0" err="1">
                <a:solidFill>
                  <a:srgbClr val="000000"/>
                </a:solidFill>
                <a:latin typeface="Courier New" panose="02070309020205020404" pitchFamily="49" charset="0"/>
                <a:cs typeface="Courier New" panose="02070309020205020404" pitchFamily="49" charset="0"/>
              </a:rPr>
              <a:t>console.readLine</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    </a:t>
            </a:r>
            <a:r>
              <a:rPr lang="uk-UA" altLang="uk-UA" dirty="0" err="1">
                <a:solidFill>
                  <a:srgbClr val="000000"/>
                </a:solidFill>
                <a:latin typeface="Courier New" panose="02070309020205020404" pitchFamily="49" charset="0"/>
                <a:cs typeface="Courier New" panose="02070309020205020404" pitchFamily="49" charset="0"/>
              </a:rPr>
              <a:t>console.writer</a:t>
            </a:r>
            <a:r>
              <a:rPr lang="uk-UA" altLang="uk-UA" dirty="0">
                <a:solidFill>
                  <a:srgbClr val="000000"/>
                </a:solidFill>
                <a:latin typeface="Courier New" panose="02070309020205020404" pitchFamily="49" charset="0"/>
                <a:cs typeface="Courier New" panose="02070309020205020404" pitchFamily="49" charset="0"/>
              </a:rPr>
              <a:t>().</a:t>
            </a:r>
            <a:r>
              <a:rPr lang="uk-UA" altLang="uk-UA" dirty="0" err="1">
                <a:solidFill>
                  <a:srgbClr val="000000"/>
                </a:solidFill>
                <a:latin typeface="Courier New" panose="02070309020205020404" pitchFamily="49" charset="0"/>
                <a:cs typeface="Courier New" panose="02070309020205020404" pitchFamily="49" charset="0"/>
              </a:rPr>
              <a:t>println</a:t>
            </a:r>
            <a:r>
              <a:rPr lang="uk-UA" altLang="uk-UA" dirty="0">
                <a:solidFill>
                  <a:srgbClr val="000000"/>
                </a:solidFill>
                <a:latin typeface="Courier New" panose="02070309020205020404" pitchFamily="49" charset="0"/>
                <a:cs typeface="Courier New" panose="02070309020205020404" pitchFamily="49" charset="0"/>
              </a:rPr>
              <a:t> (</a:t>
            </a:r>
            <a:r>
              <a:rPr lang="uk-UA" altLang="uk-UA" b="1" dirty="0">
                <a:solidFill>
                  <a:srgbClr val="008000"/>
                </a:solidFill>
                <a:latin typeface="Courier New" panose="02070309020205020404" pitchFamily="49" charset="0"/>
                <a:cs typeface="Courier New" panose="02070309020205020404" pitchFamily="49" charset="0"/>
              </a:rPr>
              <a:t>"</a:t>
            </a:r>
            <a:r>
              <a:rPr lang="uk-UA" altLang="uk-UA" b="1" dirty="0" err="1">
                <a:solidFill>
                  <a:srgbClr val="008000"/>
                </a:solidFill>
                <a:latin typeface="Courier New" panose="02070309020205020404" pitchFamily="49" charset="0"/>
                <a:cs typeface="Courier New" panose="02070309020205020404" pitchFamily="49" charset="0"/>
              </a:rPr>
              <a:t>You</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entered</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the</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b="1" dirty="0" err="1">
                <a:solidFill>
                  <a:srgbClr val="008000"/>
                </a:solidFill>
                <a:latin typeface="Courier New" panose="02070309020205020404" pitchFamily="49" charset="0"/>
                <a:cs typeface="Courier New" panose="02070309020205020404" pitchFamily="49" charset="0"/>
              </a:rPr>
              <a:t>following</a:t>
            </a:r>
            <a:r>
              <a:rPr lang="uk-UA" altLang="uk-UA" b="1" dirty="0">
                <a:solidFill>
                  <a:srgbClr val="008000"/>
                </a:solidFill>
                <a:latin typeface="Courier New" panose="02070309020205020404" pitchFamily="49" charset="0"/>
                <a:cs typeface="Courier New" panose="02070309020205020404" pitchFamily="49" charset="0"/>
              </a:rPr>
              <a:t>: "</a:t>
            </a:r>
            <a:r>
              <a:rPr lang="uk-UA" altLang="uk-UA" dirty="0">
                <a:solidFill>
                  <a:srgbClr val="000000"/>
                </a:solidFill>
                <a:latin typeface="Courier New" panose="02070309020205020404" pitchFamily="49" charset="0"/>
                <a:cs typeface="Courier New" panose="02070309020205020404" pitchFamily="49" charset="0"/>
              </a:rPr>
              <a:t>+</a:t>
            </a:r>
            <a:r>
              <a:rPr lang="uk-UA" altLang="uk-UA" dirty="0" err="1">
                <a:solidFill>
                  <a:srgbClr val="000000"/>
                </a:solidFill>
                <a:latin typeface="Courier New" panose="02070309020205020404" pitchFamily="49" charset="0"/>
                <a:cs typeface="Courier New" panose="02070309020205020404" pitchFamily="49" charset="0"/>
              </a:rPr>
              <a:t>userInput</a:t>
            </a:r>
            <a:r>
              <a:rPr lang="uk-UA" altLang="uk-UA" dirty="0">
                <a:solidFill>
                  <a:srgbClr val="000000"/>
                </a:solidFill>
                <a:latin typeface="Courier New" panose="02070309020205020404" pitchFamily="49" charset="0"/>
                <a:cs typeface="Courier New" panose="02070309020205020404" pitchFamily="49" charset="0"/>
              </a:rPr>
              <a:t>);</a:t>
            </a:r>
            <a:br>
              <a:rPr lang="uk-UA" altLang="uk-UA" dirty="0">
                <a:solidFill>
                  <a:srgbClr val="000000"/>
                </a:solidFill>
                <a:latin typeface="Courier New" panose="02070309020205020404" pitchFamily="49" charset="0"/>
                <a:cs typeface="Courier New" panose="02070309020205020404" pitchFamily="49" charset="0"/>
              </a:rPr>
            </a:br>
            <a:r>
              <a:rPr lang="uk-UA" altLang="uk-UA" dirty="0">
                <a:solidFill>
                  <a:srgbClr val="000000"/>
                </a:solidFill>
                <a:latin typeface="Courier New" panose="02070309020205020404" pitchFamily="49" charset="0"/>
                <a:cs typeface="Courier New" panose="02070309020205020404" pitchFamily="49" charset="0"/>
              </a:rPr>
              <a:t>}</a:t>
            </a:r>
            <a:endParaRPr lang="uk-UA" altLang="uk-UA" sz="54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53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EE8E2-00C7-4F1C-B6D0-C9D263E29F14}"/>
              </a:ext>
            </a:extLst>
          </p:cNvPr>
          <p:cNvSpPr>
            <a:spLocks noGrp="1"/>
          </p:cNvSpPr>
          <p:nvPr>
            <p:ph type="title"/>
          </p:nvPr>
        </p:nvSpPr>
        <p:spPr/>
        <p:txBody>
          <a:bodyPr/>
          <a:lstStyle/>
          <a:p>
            <a:r>
              <a:rPr lang="en-US" dirty="0"/>
              <a:t>NIO/NIO2</a:t>
            </a:r>
          </a:p>
        </p:txBody>
      </p:sp>
      <p:sp>
        <p:nvSpPr>
          <p:cNvPr id="3" name="Місце для вмісту 2">
            <a:extLst>
              <a:ext uri="{FF2B5EF4-FFF2-40B4-BE49-F238E27FC236}">
                <a16:creationId xmlns:a16="http://schemas.microsoft.com/office/drawing/2014/main" id="{576D49FA-3259-4161-9ACF-1851DE148A62}"/>
              </a:ext>
            </a:extLst>
          </p:cNvPr>
          <p:cNvSpPr>
            <a:spLocks noGrp="1"/>
          </p:cNvSpPr>
          <p:nvPr>
            <p:ph idx="1"/>
          </p:nvPr>
        </p:nvSpPr>
        <p:spPr>
          <a:xfrm>
            <a:off x="838199" y="1825625"/>
            <a:ext cx="11512639" cy="4351338"/>
          </a:xfrm>
        </p:spPr>
        <p:txBody>
          <a:bodyPr>
            <a:normAutofit fontScale="92500" lnSpcReduction="20000"/>
          </a:bodyPr>
          <a:lstStyle/>
          <a:p>
            <a:r>
              <a:rPr lang="en-US" sz="1800" dirty="0" err="1"/>
              <a:t>java.nio.file.Path</a:t>
            </a:r>
            <a:r>
              <a:rPr lang="en-US" sz="1800" dirty="0"/>
              <a:t> – </a:t>
            </a:r>
            <a:r>
              <a:rPr lang="en-US" sz="1800" b="1" dirty="0"/>
              <a:t>interface</a:t>
            </a:r>
            <a:r>
              <a:rPr lang="en-US" sz="1800" dirty="0"/>
              <a:t> </a:t>
            </a:r>
            <a:r>
              <a:rPr lang="en-US" sz="1800" dirty="0" smtClean="0"/>
              <a:t>represents </a:t>
            </a:r>
            <a:r>
              <a:rPr lang="en-US" sz="1800" dirty="0"/>
              <a:t>a hierarchical path on the storage system to a file or directory. </a:t>
            </a:r>
            <a:endParaRPr lang="en-US" sz="1800" dirty="0" smtClean="0"/>
          </a:p>
          <a:p>
            <a:r>
              <a:rPr lang="en-US" sz="1800" dirty="0" smtClean="0"/>
              <a:t>direct </a:t>
            </a:r>
            <a:r>
              <a:rPr lang="en-US" sz="1800" dirty="0"/>
              <a:t>replacement for the legacy </a:t>
            </a:r>
            <a:r>
              <a:rPr lang="en-US" sz="1800" dirty="0" err="1"/>
              <a:t>java.io.File</a:t>
            </a:r>
            <a:r>
              <a:rPr lang="en-US" sz="1800" dirty="0"/>
              <a:t> </a:t>
            </a:r>
            <a:r>
              <a:rPr lang="en-US" sz="1800" dirty="0" smtClean="0"/>
              <a:t>class. </a:t>
            </a:r>
          </a:p>
          <a:p>
            <a:r>
              <a:rPr lang="en-US" sz="1800" dirty="0" smtClean="0"/>
              <a:t>Immutable (thread safe)</a:t>
            </a:r>
            <a:endParaRPr lang="en-US" sz="1800" dirty="0"/>
          </a:p>
          <a:p>
            <a:r>
              <a:rPr lang="en-US" sz="1800" dirty="0"/>
              <a:t>Unlike the File class, the Path interface contains full support for symbolic links</a:t>
            </a:r>
          </a:p>
          <a:p>
            <a:r>
              <a:rPr lang="en-US" sz="1800" dirty="0" err="1"/>
              <a:t>java.nio.files.Paths</a:t>
            </a:r>
            <a:r>
              <a:rPr lang="en-US" sz="1800" dirty="0"/>
              <a:t> – factory for path </a:t>
            </a:r>
            <a:r>
              <a:rPr lang="en-US" sz="1800" dirty="0" smtClean="0"/>
              <a:t>instantiation</a:t>
            </a:r>
          </a:p>
          <a:p>
            <a:r>
              <a:rPr lang="en-US" sz="1800"/>
              <a:t>Unlike the File class, the Path interface contains support for symbolic links</a:t>
            </a:r>
            <a:endParaRPr lang="en-US" sz="1800" dirty="0"/>
          </a:p>
          <a:p>
            <a:r>
              <a:rPr lang="en-US" sz="1800" dirty="0"/>
              <a:t>Does not require file existence for creation of Path object</a:t>
            </a:r>
          </a:p>
          <a:p>
            <a:pPr marL="457200" lvl="1" indent="0">
              <a:buNone/>
            </a:pPr>
            <a:r>
              <a:rPr lang="en-US" sz="1400" dirty="0"/>
              <a:t>‘.’   - A reference to the current directory </a:t>
            </a:r>
          </a:p>
          <a:p>
            <a:pPr marL="457200" lvl="1" indent="0">
              <a:buNone/>
            </a:pPr>
            <a:r>
              <a:rPr lang="en-US" sz="1400" dirty="0"/>
              <a:t>‘..’  - A reference to the parent of the current directory</a:t>
            </a:r>
          </a:p>
          <a:p>
            <a:endParaRPr lang="en-US" sz="1800" dirty="0"/>
          </a:p>
          <a:p>
            <a:pPr marL="0" lvl="0" indent="0">
              <a:buNone/>
            </a:pP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path1 = </a:t>
            </a:r>
            <a:r>
              <a:rPr lang="ru-RU" altLang="ru-RU" sz="1800" b="1" dirty="0" err="1">
                <a:solidFill>
                  <a:srgbClr val="000000"/>
                </a:solidFill>
                <a:latin typeface="Courier New" panose="02070309020205020404" pitchFamily="49" charset="0"/>
                <a:cs typeface="Courier New" panose="02070309020205020404" pitchFamily="49" charset="0"/>
              </a:rPr>
              <a:t>Paths</a:t>
            </a:r>
            <a:r>
              <a:rPr lang="ru-RU" altLang="ru-RU" sz="1800" dirty="0" err="1">
                <a:solidFill>
                  <a:srgbClr val="000000"/>
                </a:solidFill>
                <a:latin typeface="Courier New" panose="02070309020205020404" pitchFamily="49" charset="0"/>
                <a:cs typeface="Courier New" panose="02070309020205020404" pitchFamily="49" charset="0"/>
              </a:rPr>
              <a:t>.get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err="1">
                <a:solidFill>
                  <a:srgbClr val="008000"/>
                </a:solidFill>
                <a:latin typeface="Courier New" panose="02070309020205020404" pitchFamily="49" charset="0"/>
                <a:cs typeface="Courier New" panose="02070309020205020404" pitchFamily="49" charset="0"/>
              </a:rPr>
              <a:t>video</a:t>
            </a:r>
            <a:r>
              <a:rPr lang="ru-RU" altLang="ru-RU" sz="1800" b="1" dirty="0">
                <a:solidFill>
                  <a:srgbClr val="008000"/>
                </a:solidFill>
                <a:latin typeface="Courier New" panose="02070309020205020404" pitchFamily="49" charset="0"/>
                <a:cs typeface="Courier New" panose="02070309020205020404" pitchFamily="49" charset="0"/>
              </a:rPr>
              <a:t>/fun.3gp"</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path2 = </a:t>
            </a:r>
            <a:r>
              <a:rPr lang="ru-RU" altLang="ru-RU" sz="1800" b="1" dirty="0" err="1">
                <a:solidFill>
                  <a:srgbClr val="000000"/>
                </a:solidFill>
                <a:latin typeface="Courier New" panose="02070309020205020404" pitchFamily="49" charset="0"/>
                <a:cs typeface="Courier New" panose="02070309020205020404" pitchFamily="49" charset="0"/>
              </a:rPr>
              <a:t>Paths</a:t>
            </a:r>
            <a:r>
              <a:rPr lang="ru-RU" altLang="ru-RU" sz="1800" dirty="0" err="1">
                <a:solidFill>
                  <a:srgbClr val="000000"/>
                </a:solidFill>
                <a:latin typeface="Courier New" panose="02070309020205020404" pitchFamily="49" charset="0"/>
                <a:cs typeface="Courier New" panose="02070309020205020404" pitchFamily="49" charset="0"/>
              </a:rPr>
              <a:t>.get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"c:</a:t>
            </a:r>
            <a:r>
              <a:rPr lang="ru-RU" altLang="ru-RU" sz="1800" b="1" dirty="0">
                <a:solidFill>
                  <a:srgbClr val="00008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video</a:t>
            </a:r>
            <a:r>
              <a:rPr lang="ru-RU" altLang="ru-RU" sz="1800" b="1" dirty="0">
                <a:solidFill>
                  <a:srgbClr val="00008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fun.3gp"</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path3 = </a:t>
            </a:r>
            <a:r>
              <a:rPr lang="ru-RU" altLang="ru-RU" sz="1800" b="1" dirty="0" err="1">
                <a:solidFill>
                  <a:srgbClr val="000000"/>
                </a:solidFill>
                <a:latin typeface="Courier New" panose="02070309020205020404" pitchFamily="49" charset="0"/>
                <a:cs typeface="Courier New" panose="02070309020205020404" pitchFamily="49" charset="0"/>
              </a:rPr>
              <a:t>Paths</a:t>
            </a:r>
            <a:r>
              <a:rPr lang="ru-RU" altLang="ru-RU" sz="1800" dirty="0" err="1">
                <a:solidFill>
                  <a:srgbClr val="000000"/>
                </a:solidFill>
                <a:latin typeface="Courier New" panose="02070309020205020404" pitchFamily="49" charset="0"/>
                <a:cs typeface="Courier New" panose="02070309020205020404" pitchFamily="49" charset="0"/>
              </a:rPr>
              <a:t>.get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a:t>
            </a:r>
            <a:r>
              <a:rPr lang="en-US"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err="1">
                <a:solidFill>
                  <a:srgbClr val="008000"/>
                </a:solidFill>
                <a:latin typeface="Courier New" panose="02070309020205020404" pitchFamily="49" charset="0"/>
                <a:cs typeface="Courier New" panose="02070309020205020404" pitchFamily="49" charset="0"/>
              </a:rPr>
              <a:t>home</a:t>
            </a:r>
            <a:r>
              <a:rPr lang="en-US"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err="1">
                <a:solidFill>
                  <a:srgbClr val="008000"/>
                </a:solidFill>
                <a:latin typeface="Courier New" panose="02070309020205020404" pitchFamily="49" charset="0"/>
                <a:cs typeface="Courier New" panose="02070309020205020404" pitchFamily="49" charset="0"/>
              </a:rPr>
              <a:t>video</a:t>
            </a:r>
            <a:r>
              <a:rPr lang="en-US"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fun.3gp"</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lvl="0" indent="0">
              <a:buNone/>
            </a:pP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path4 = </a:t>
            </a:r>
            <a:r>
              <a:rPr lang="ru-RU" altLang="ru-RU" sz="1800" b="1" dirty="0" err="1">
                <a:solidFill>
                  <a:srgbClr val="000000"/>
                </a:solidFill>
                <a:latin typeface="Courier New" panose="02070309020205020404" pitchFamily="49" charset="0"/>
                <a:cs typeface="Courier New" panose="02070309020205020404" pitchFamily="49" charset="0"/>
              </a:rPr>
              <a:t>Paths</a:t>
            </a:r>
            <a:r>
              <a:rPr lang="ru-RU" altLang="ru-RU" sz="1800" dirty="0" err="1">
                <a:solidFill>
                  <a:srgbClr val="000000"/>
                </a:solidFill>
                <a:latin typeface="Courier New" panose="02070309020205020404" pitchFamily="49" charset="0"/>
                <a:cs typeface="Courier New" panose="02070309020205020404" pitchFamily="49" charset="0"/>
              </a:rPr>
              <a:t>.get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a:solidFill>
                  <a:srgbClr val="000000"/>
                </a:solidFill>
                <a:latin typeface="Courier New" panose="02070309020205020404" pitchFamily="49" charset="0"/>
                <a:cs typeface="Courier New" panose="02070309020205020404" pitchFamily="49" charset="0"/>
              </a:rPr>
              <a:t>URI(</a:t>
            </a:r>
            <a:r>
              <a:rPr lang="ru-RU" altLang="ru-RU" sz="1800" b="1" dirty="0">
                <a:solidFill>
                  <a:srgbClr val="008000"/>
                </a:solidFill>
                <a:latin typeface="Courier New" panose="02070309020205020404" pitchFamily="49" charset="0"/>
                <a:cs typeface="Courier New" panose="02070309020205020404" pitchFamily="49" charset="0"/>
              </a:rPr>
              <a:t>"http://www.google.com"</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path5 = </a:t>
            </a:r>
            <a:r>
              <a:rPr lang="ru-RU" altLang="ru-RU" sz="1800" b="1" dirty="0" err="1">
                <a:solidFill>
                  <a:srgbClr val="000000"/>
                </a:solidFill>
                <a:latin typeface="Courier New" panose="02070309020205020404" pitchFamily="49" charset="0"/>
                <a:cs typeface="Courier New" panose="02070309020205020404" pitchFamily="49" charset="0"/>
              </a:rPr>
              <a:t>Paths</a:t>
            </a:r>
            <a:r>
              <a:rPr lang="ru-RU" altLang="ru-RU" sz="1800" dirty="0" err="1">
                <a:solidFill>
                  <a:srgbClr val="000000"/>
                </a:solidFill>
                <a:latin typeface="Courier New" panose="02070309020205020404" pitchFamily="49" charset="0"/>
                <a:cs typeface="Courier New" panose="02070309020205020404" pitchFamily="49" charset="0"/>
              </a:rPr>
              <a:t>.get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a:solidFill>
                  <a:srgbClr val="000000"/>
                </a:solidFill>
                <a:latin typeface="Courier New" panose="02070309020205020404" pitchFamily="49" charset="0"/>
                <a:cs typeface="Courier New" panose="02070309020205020404" pitchFamily="49" charset="0"/>
              </a:rPr>
              <a:t>URI(</a:t>
            </a:r>
            <a:r>
              <a:rPr lang="ru-RU" altLang="ru-RU" sz="1800" b="1" dirty="0">
                <a:solidFill>
                  <a:srgbClr val="008000"/>
                </a:solidFill>
                <a:latin typeface="Courier New" panose="02070309020205020404" pitchFamily="49" charset="0"/>
                <a:cs typeface="Courier New" panose="02070309020205020404" pitchFamily="49" charset="0"/>
              </a:rPr>
              <a:t>"ftp://username:password@ftp.the-ftp-server.com"</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1800" b="1" dirty="0" err="1">
                <a:solidFill>
                  <a:srgbClr val="000000"/>
                </a:solidFill>
                <a:latin typeface="Courier New" panose="02070309020205020404" pitchFamily="49" charset="0"/>
                <a:cs typeface="Courier New" panose="02070309020205020404" pitchFamily="49" charset="0"/>
              </a:rPr>
              <a:t>Path</a:t>
            </a:r>
            <a:r>
              <a:rPr lang="ru-RU" altLang="ru-RU" sz="1800" dirty="0">
                <a:solidFill>
                  <a:srgbClr val="000000"/>
                </a:solidFill>
                <a:latin typeface="Courier New" panose="02070309020205020404" pitchFamily="49" charset="0"/>
                <a:cs typeface="Courier New" panose="02070309020205020404" pitchFamily="49" charset="0"/>
              </a:rPr>
              <a:t> path1 = </a:t>
            </a:r>
            <a:r>
              <a:rPr lang="ru-RU" altLang="ru-RU" sz="1800" b="1" dirty="0" err="1">
                <a:solidFill>
                  <a:srgbClr val="000000"/>
                </a:solidFill>
                <a:latin typeface="Courier New" panose="02070309020205020404" pitchFamily="49" charset="0"/>
                <a:cs typeface="Courier New" panose="02070309020205020404" pitchFamily="49" charset="0"/>
              </a:rPr>
              <a:t>FileSystems</a:t>
            </a:r>
            <a:r>
              <a:rPr lang="ru-RU" altLang="ru-RU" sz="1800" dirty="0" err="1">
                <a:solidFill>
                  <a:srgbClr val="000000"/>
                </a:solidFill>
                <a:latin typeface="Courier New" panose="02070309020205020404" pitchFamily="49" charset="0"/>
                <a:cs typeface="Courier New" panose="02070309020205020404" pitchFamily="49" charset="0"/>
              </a:rPr>
              <a:t>.getDefault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getPath</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err="1">
                <a:solidFill>
                  <a:srgbClr val="008000"/>
                </a:solidFill>
                <a:latin typeface="Courier New" panose="02070309020205020404" pitchFamily="49" charset="0"/>
                <a:cs typeface="Courier New" panose="02070309020205020404" pitchFamily="49" charset="0"/>
              </a:rPr>
              <a:t>video</a:t>
            </a:r>
            <a:r>
              <a:rPr lang="ru-RU" altLang="ru-RU" sz="1800" b="1" dirty="0">
                <a:solidFill>
                  <a:srgbClr val="008000"/>
                </a:solidFill>
                <a:latin typeface="Courier New" panose="02070309020205020404" pitchFamily="49" charset="0"/>
                <a:cs typeface="Courier New" panose="02070309020205020404" pitchFamily="49" charset="0"/>
              </a:rPr>
              <a:t>/3gp.png"</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lvl="0" indent="0">
              <a:buNone/>
            </a:pPr>
            <a:endParaRPr lang="ru-RU" altLang="ru-RU" sz="18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79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942424-7298-4029-AD44-7F366733A22C}"/>
              </a:ext>
            </a:extLst>
          </p:cNvPr>
          <p:cNvSpPr>
            <a:spLocks noGrp="1"/>
          </p:cNvSpPr>
          <p:nvPr>
            <p:ph type="title"/>
          </p:nvPr>
        </p:nvSpPr>
        <p:spPr/>
        <p:txBody>
          <a:bodyPr/>
          <a:lstStyle/>
          <a:p>
            <a:r>
              <a:rPr lang="en-US" dirty="0"/>
              <a:t>Path overview</a:t>
            </a:r>
          </a:p>
        </p:txBody>
      </p:sp>
      <p:pic>
        <p:nvPicPr>
          <p:cNvPr id="4" name="Рисунок 3"/>
          <p:cNvPicPr>
            <a:picLocks noChangeAspect="1"/>
          </p:cNvPicPr>
          <p:nvPr/>
        </p:nvPicPr>
        <p:blipFill>
          <a:blip r:embed="rId2"/>
          <a:stretch>
            <a:fillRect/>
          </a:stretch>
        </p:blipFill>
        <p:spPr>
          <a:xfrm>
            <a:off x="838200" y="2393906"/>
            <a:ext cx="10515600" cy="2739890"/>
          </a:xfrm>
          <a:prstGeom prst="rect">
            <a:avLst/>
          </a:prstGeom>
        </p:spPr>
      </p:pic>
    </p:spTree>
    <p:extLst>
      <p:ext uri="{BB962C8B-B14F-4D97-AF65-F5344CB8AC3E}">
        <p14:creationId xmlns:p14="http://schemas.microsoft.com/office/powerpoint/2010/main" val="3765926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292C86-A335-4650-B453-A4802CDAE9C9}"/>
              </a:ext>
            </a:extLst>
          </p:cNvPr>
          <p:cNvSpPr>
            <a:spLocks noGrp="1"/>
          </p:cNvSpPr>
          <p:nvPr>
            <p:ph type="title"/>
          </p:nvPr>
        </p:nvSpPr>
        <p:spPr/>
        <p:txBody>
          <a:bodyPr/>
          <a:lstStyle/>
          <a:p>
            <a:r>
              <a:rPr lang="en-US" dirty="0"/>
              <a:t>Backward compatibility</a:t>
            </a:r>
          </a:p>
        </p:txBody>
      </p:sp>
      <p:sp>
        <p:nvSpPr>
          <p:cNvPr id="4" name="Rectangle 1"/>
          <p:cNvSpPr>
            <a:spLocks noGrp="1" noChangeArrowheads="1"/>
          </p:cNvSpPr>
          <p:nvPr>
            <p:ph idx="1"/>
          </p:nvPr>
        </p:nvSpPr>
        <p:spPr bwMode="auto">
          <a:xfrm>
            <a:off x="838200" y="1690688"/>
            <a:ext cx="5561138" cy="2134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"video/fun.3gp"</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file.toPath</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Paths.</a:t>
            </a:r>
            <a:r>
              <a:rPr kumimoji="0" lang="en-US" altLang="en-US" sz="18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"video/fun.3gp"</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path.toFile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24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6FDBA2-082B-4F7A-BF5E-248B76F29065}"/>
              </a:ext>
            </a:extLst>
          </p:cNvPr>
          <p:cNvSpPr>
            <a:spLocks noGrp="1"/>
          </p:cNvSpPr>
          <p:nvPr>
            <p:ph type="title"/>
          </p:nvPr>
        </p:nvSpPr>
        <p:spPr/>
        <p:txBody>
          <a:bodyPr/>
          <a:lstStyle/>
          <a:p>
            <a:r>
              <a:rPr lang="en-US" dirty="0"/>
              <a:t>Names hierarchy</a:t>
            </a:r>
          </a:p>
        </p:txBody>
      </p:sp>
      <p:sp>
        <p:nvSpPr>
          <p:cNvPr id="4" name="Rectangle 1"/>
          <p:cNvSpPr>
            <a:spLocks noGrp="1" noChangeArrowheads="1"/>
          </p:cNvSpPr>
          <p:nvPr>
            <p:ph idx="1"/>
          </p:nvPr>
        </p:nvSpPr>
        <p:spPr bwMode="auto">
          <a:xfrm>
            <a:off x="838200" y="1952298"/>
            <a:ext cx="8454559"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songPath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Paths.</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home</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video</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audio</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song.flac"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songPath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c:\home\video\..\audio\song.flac</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songPath.getParent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c:\home\video\..\audio</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 normalized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songPath.normalize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(normalized);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c:\home\audio\song.flac</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normalized.getParent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c:\home\audio</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 absolute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normalized.toAbsolutePath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(absolute);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c:\home\audio\song.flac</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absolute.getRoot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absolute.getNameCount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3</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absolute.getFileName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song.flac</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absolute.getName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home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absolute.subpath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audio\</a:t>
            </a:r>
            <a:r>
              <a:rPr kumimoji="0" lang="en-US" altLang="en-US"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song.flac</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476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6FDBA2-082B-4F7A-BF5E-248B76F29065}"/>
              </a:ext>
            </a:extLst>
          </p:cNvPr>
          <p:cNvSpPr>
            <a:spLocks noGrp="1"/>
          </p:cNvSpPr>
          <p:nvPr>
            <p:ph type="title"/>
          </p:nvPr>
        </p:nvSpPr>
        <p:spPr/>
        <p:txBody>
          <a:bodyPr/>
          <a:lstStyle/>
          <a:p>
            <a:r>
              <a:rPr lang="en-US" dirty="0"/>
              <a:t>Relativize, resolve</a:t>
            </a: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Grp="1" noChangeArrowheads="1"/>
          </p:cNvSpPr>
          <p:nvPr>
            <p:ph idx="1"/>
          </p:nvPr>
        </p:nvSpPr>
        <p:spPr bwMode="auto">
          <a:xfrm>
            <a:off x="838200" y="1690688"/>
            <a:ext cx="10386177"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path1 =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Windows"</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path2 =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Program </a:t>
            </a:r>
            <a:r>
              <a:rPr kumimoji="0" lang="ru-RU" altLang="ru-RU"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Piles</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JetBrains</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path3 =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JetBrains</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(path1.relativize(path2));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Program</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Piles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JetBrains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(path2.relativize(path1));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Windows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(path2.relativize(path3));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Exception</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path4 =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IntelliJ</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IDEA"</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(path2.resolve(path4));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C:\Program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Piles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JetBrains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IntelliJ</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IDEA</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(path1.resolve(path2));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C:\Program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Piles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JetBrains</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43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Glossary</a:t>
            </a:r>
            <a:endParaRPr lang="uk-UA" dirty="0"/>
          </a:p>
        </p:txBody>
      </p:sp>
      <p:sp>
        <p:nvSpPr>
          <p:cNvPr id="3" name="Объект 2"/>
          <p:cNvSpPr>
            <a:spLocks noGrp="1"/>
          </p:cNvSpPr>
          <p:nvPr>
            <p:ph idx="1"/>
          </p:nvPr>
        </p:nvSpPr>
        <p:spPr/>
        <p:txBody>
          <a:bodyPr>
            <a:normAutofit/>
          </a:bodyPr>
          <a:lstStyle/>
          <a:p>
            <a:pPr>
              <a:lnSpc>
                <a:spcPct val="150000"/>
              </a:lnSpc>
            </a:pPr>
            <a:r>
              <a:rPr lang="en-US" sz="1800" b="1" dirty="0" smtClean="0"/>
              <a:t>File</a:t>
            </a:r>
            <a:r>
              <a:rPr lang="en-US" sz="1800" dirty="0" smtClean="0"/>
              <a:t> – a record within a file system that stores user and system data </a:t>
            </a:r>
            <a:r>
              <a:rPr lang="en-US" sz="1800" dirty="0" smtClean="0">
                <a:latin typeface="Courier New" panose="02070309020205020404" pitchFamily="49" charset="0"/>
                <a:cs typeface="Courier New" panose="02070309020205020404" pitchFamily="49" charset="0"/>
              </a:rPr>
              <a:t>(java.exe, movie.mp4…)</a:t>
            </a:r>
          </a:p>
          <a:p>
            <a:pPr>
              <a:lnSpc>
                <a:spcPct val="150000"/>
              </a:lnSpc>
            </a:pPr>
            <a:r>
              <a:rPr lang="en-US" sz="1800" b="1" dirty="0" smtClean="0"/>
              <a:t>Directory - </a:t>
            </a:r>
            <a:r>
              <a:rPr lang="en-US" sz="1800" dirty="0" smtClean="0"/>
              <a:t>a record within a file system that contains files as well as other directories </a:t>
            </a:r>
            <a:r>
              <a:rPr lang="en-US" sz="1800" dirty="0" smtClean="0">
                <a:latin typeface="Courier New" panose="02070309020205020404" pitchFamily="49" charset="0"/>
                <a:cs typeface="Courier New" panose="02070309020205020404" pitchFamily="49" charset="0"/>
              </a:rPr>
              <a:t>(Program Files, home, …)</a:t>
            </a:r>
          </a:p>
          <a:p>
            <a:pPr>
              <a:lnSpc>
                <a:spcPct val="150000"/>
              </a:lnSpc>
            </a:pPr>
            <a:r>
              <a:rPr lang="en-US" sz="1800" b="1" dirty="0" smtClean="0"/>
              <a:t>Root directory</a:t>
            </a:r>
            <a:r>
              <a:rPr lang="en-US" sz="1800" dirty="0" smtClean="0"/>
              <a:t> - the topmost directory in the file system</a:t>
            </a:r>
            <a:r>
              <a:rPr lang="en-US" sz="1800" dirty="0" smtClean="0">
                <a:latin typeface="Courier New" panose="02070309020205020404" pitchFamily="49" charset="0"/>
                <a:cs typeface="Courier New" panose="02070309020205020404" pitchFamily="49" charset="0"/>
              </a:rPr>
              <a:t> (c:\, /, …)</a:t>
            </a:r>
          </a:p>
          <a:p>
            <a:pPr>
              <a:lnSpc>
                <a:spcPct val="150000"/>
              </a:lnSpc>
            </a:pPr>
            <a:r>
              <a:rPr lang="en-US" sz="1800" b="1" dirty="0" smtClean="0"/>
              <a:t>File system</a:t>
            </a:r>
            <a:r>
              <a:rPr lang="en-US" sz="1800" dirty="0" smtClean="0"/>
              <a:t> - in charge of reading and writing data within a computer </a:t>
            </a:r>
            <a:r>
              <a:rPr lang="en-US" sz="1800" dirty="0" smtClean="0">
                <a:latin typeface="Courier New" panose="02070309020205020404" pitchFamily="49" charset="0"/>
                <a:cs typeface="Courier New" panose="02070309020205020404" pitchFamily="49" charset="0"/>
              </a:rPr>
              <a:t>(NTFS, FAT32, …)</a:t>
            </a:r>
            <a:endParaRPr lang="en-US" sz="1800" dirty="0">
              <a:latin typeface="Courier New" panose="02070309020205020404" pitchFamily="49" charset="0"/>
              <a:cs typeface="Courier New" panose="02070309020205020404" pitchFamily="49" charset="0"/>
            </a:endParaRPr>
          </a:p>
          <a:p>
            <a:pPr>
              <a:lnSpc>
                <a:spcPct val="150000"/>
              </a:lnSpc>
            </a:pPr>
            <a:r>
              <a:rPr lang="en-US" sz="1800" b="1" dirty="0" smtClean="0"/>
              <a:t>Path</a:t>
            </a:r>
            <a:r>
              <a:rPr lang="en-US" sz="1800" dirty="0" smtClean="0"/>
              <a:t> - String representation of a file or directory within a file system </a:t>
            </a:r>
            <a:r>
              <a:rPr lang="en-US" sz="1800" dirty="0" smtClean="0">
                <a:latin typeface="Courier New" panose="02070309020205020404" pitchFamily="49" charset="0"/>
                <a:cs typeface="Courier New" panose="02070309020205020404" pitchFamily="49" charset="0"/>
              </a:rPr>
              <a:t>(/user/home/zoo.txt, video/fun.3gp, …)</a:t>
            </a:r>
            <a:endParaRPr lang="uk-UA"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767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File existence, print and search folder content</a:t>
            </a:r>
          </a:p>
        </p:txBody>
      </p:sp>
      <p:sp>
        <p:nvSpPr>
          <p:cNvPr id="4" name="Rectangle 1"/>
          <p:cNvSpPr>
            <a:spLocks noGrp="1" noChangeArrowheads="1"/>
          </p:cNvSpPr>
          <p:nvPr>
            <p:ph idx="1"/>
          </p:nvPr>
        </p:nvSpPr>
        <p:spPr bwMode="auto">
          <a:xfrm>
            <a:off x="838200" y="1859549"/>
            <a:ext cx="9318577"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try</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toRealPath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idea</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Program </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Piles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JetBrains</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IntelliJ</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IDEA"</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idea.toRealPath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idea.toRealPath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LinkOption.</a:t>
            </a:r>
            <a:r>
              <a:rPr kumimoji="0" lang="ru-RU" altLang="ru-RU"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NOFOLLOW_LINKS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indent="0" eaLnBrk="0" fontAlgn="base" hangingPunct="0">
              <a:lnSpc>
                <a:spcPct val="150000"/>
              </a:lnSpc>
              <a:spcBef>
                <a:spcPct val="0"/>
              </a:spcBef>
              <a:spcAft>
                <a:spcPct val="0"/>
              </a:spcAft>
              <a:buNone/>
            </a:pPr>
            <a:endParaRPr lang="en-US" altLang="ru-RU" sz="1600" dirty="0">
              <a:solidFill>
                <a:srgbClr val="000000"/>
              </a:solidFill>
              <a:latin typeface="Courier New" panose="02070309020205020404" pitchFamily="49" charset="0"/>
              <a:cs typeface="Courier New" panose="02070309020205020404" pitchFamily="49" charset="0"/>
            </a:endParaRPr>
          </a:p>
          <a:p>
            <a:pPr marL="0" indent="0" eaLnBrk="0" fontAlgn="base" hangingPunct="0">
              <a:lnSpc>
                <a:spcPct val="150000"/>
              </a:lnSpc>
              <a:spcBef>
                <a:spcPct val="0"/>
              </a:spcBef>
              <a:spcAft>
                <a:spcPct val="0"/>
              </a:spcAft>
              <a:buNone/>
            </a:pPr>
            <a:r>
              <a:rPr lang="en-US"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list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forEach</a:t>
            </a:r>
            <a:r>
              <a:rPr lang="ru-RU" altLang="ru-RU" sz="1600" dirty="0">
                <a:solidFill>
                  <a:srgbClr val="000000"/>
                </a:solidFill>
                <a:latin typeface="Courier New" panose="02070309020205020404" pitchFamily="49" charset="0"/>
                <a:cs typeface="Courier New" panose="02070309020205020404" pitchFamily="49" charset="0"/>
              </a:rPr>
              <a:t>(c::</a:t>
            </a:r>
            <a:r>
              <a:rPr lang="ru-RU" altLang="ru-RU" sz="1600" i="1"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en-US"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walk</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1</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forEach</a:t>
            </a:r>
            <a:r>
              <a:rPr lang="ru-RU" altLang="ru-RU" sz="1600" dirty="0">
                <a:solidFill>
                  <a:srgbClr val="000000"/>
                </a:solidFill>
                <a:latin typeface="Courier New" panose="02070309020205020404" pitchFamily="49" charset="0"/>
                <a:cs typeface="Courier New" panose="02070309020205020404" pitchFamily="49" charset="0"/>
              </a:rPr>
              <a:t>(c::</a:t>
            </a:r>
            <a:r>
              <a:rPr lang="ru-RU" altLang="ru-RU" sz="1600" i="1"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r>
              <a:rPr lang="en-US" altLang="ru-RU" sz="1600" dirty="0">
                <a:solidFill>
                  <a:srgbClr val="000000"/>
                </a:solidFill>
                <a:latin typeface="Courier New" panose="02070309020205020404" pitchFamily="49" charset="0"/>
                <a:cs typeface="Courier New" panose="02070309020205020404" pitchFamily="49" charset="0"/>
              </a:rPr>
              <a:t>  </a:t>
            </a:r>
            <a:r>
              <a:rPr lang="en-US" altLang="ru-RU" sz="1600" dirty="0">
                <a:solidFill>
                  <a:schemeClr val="accent3"/>
                </a:solidFill>
                <a:latin typeface="Courier New" panose="02070309020205020404" pitchFamily="49" charset="0"/>
                <a:cs typeface="Courier New" panose="02070309020205020404" pitchFamily="49" charset="0"/>
              </a:rPr>
              <a:t>// DFS</a:t>
            </a:r>
          </a:p>
          <a:p>
            <a:pPr marL="0" lvl="0" indent="0" eaLnBrk="0" fontAlgn="base" hangingPunct="0">
              <a:lnSpc>
                <a:spcPct val="150000"/>
              </a:lnSpc>
              <a:spcBef>
                <a:spcPct val="0"/>
              </a:spcBef>
              <a:spcAft>
                <a:spcPct val="0"/>
              </a:spcAft>
              <a:buNone/>
            </a:pPr>
            <a:r>
              <a:rPr lang="en-US"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find</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a:solidFill>
                  <a:srgbClr val="0000FF"/>
                </a:solidFill>
                <a:latin typeface="Courier New" panose="02070309020205020404" pitchFamily="49" charset="0"/>
                <a:cs typeface="Courier New" panose="02070309020205020404" pitchFamily="49" charset="0"/>
              </a:rPr>
              <a:t>1</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p,a</a:t>
            </a:r>
            <a:r>
              <a:rPr lang="ru-RU" altLang="ru-RU" sz="1600" dirty="0">
                <a:solidFill>
                  <a:srgbClr val="000000"/>
                </a:solidFill>
                <a:latin typeface="Courier New" panose="02070309020205020404" pitchFamily="49" charset="0"/>
                <a:cs typeface="Courier New" panose="02070309020205020404" pitchFamily="49" charset="0"/>
              </a:rPr>
              <a:t>) -&gt; </a:t>
            </a:r>
            <a:r>
              <a:rPr lang="ru-RU" altLang="ru-RU" sz="1600" dirty="0" err="1">
                <a:solidFill>
                  <a:srgbClr val="000000"/>
                </a:solidFill>
                <a:latin typeface="Courier New" panose="02070309020205020404" pitchFamily="49" charset="0"/>
                <a:cs typeface="Courier New" panose="02070309020205020404" pitchFamily="49" charset="0"/>
              </a:rPr>
              <a:t>p.startsWith</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bin</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forEach</a:t>
            </a:r>
            <a:r>
              <a:rPr lang="ru-RU" altLang="ru-RU" sz="1600" dirty="0">
                <a:solidFill>
                  <a:srgbClr val="000000"/>
                </a:solidFill>
                <a:latin typeface="Courier New" panose="02070309020205020404" pitchFamily="49" charset="0"/>
                <a:cs typeface="Courier New" panose="02070309020205020404" pitchFamily="49" charset="0"/>
              </a:rPr>
              <a:t>(c::</a:t>
            </a:r>
            <a:r>
              <a:rPr lang="ru-RU" altLang="ru-RU" sz="1600" i="1" dirty="0" err="1">
                <a:solidFill>
                  <a:srgbClr val="000000"/>
                </a:solidFill>
                <a:latin typeface="Courier New" panose="02070309020205020404" pitchFamily="49" charset="0"/>
                <a:cs typeface="Courier New" panose="02070309020205020404" pitchFamily="49" charset="0"/>
              </a:rPr>
              <a:t>println</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catch</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Can</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not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read</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path</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5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Interacting with Files </a:t>
            </a:r>
          </a:p>
        </p:txBody>
      </p:sp>
      <p:sp>
        <p:nvSpPr>
          <p:cNvPr id="3" name="Объект 2"/>
          <p:cNvSpPr>
            <a:spLocks noGrp="1"/>
          </p:cNvSpPr>
          <p:nvPr>
            <p:ph idx="1"/>
          </p:nvPr>
        </p:nvSpPr>
        <p:spPr>
          <a:xfrm>
            <a:off x="838200" y="1690688"/>
            <a:ext cx="12066432" cy="5167312"/>
          </a:xfrm>
        </p:spPr>
        <p:txBody>
          <a:bodyPr>
            <a:noAutofit/>
          </a:bodyPr>
          <a:lstStyle/>
          <a:p>
            <a:pPr marL="0" lvl="0" indent="0" eaLnBrk="0" fontAlgn="base" hangingPunct="0">
              <a:lnSpc>
                <a:spcPct val="150000"/>
              </a:lnSpc>
              <a:spcBef>
                <a:spcPct val="0"/>
              </a:spcBef>
              <a:spcAft>
                <a:spcPct val="0"/>
              </a:spcAft>
              <a:buNone/>
            </a:pPr>
            <a:r>
              <a:rPr lang="ru-RU" altLang="ru-RU" sz="1600" dirty="0" err="1">
                <a:solidFill>
                  <a:srgbClr val="000000"/>
                </a:solidFill>
                <a:latin typeface="Courier New" panose="02070309020205020404" pitchFamily="49" charset="0"/>
                <a:cs typeface="Courier New" panose="02070309020205020404" pitchFamily="49" charset="0"/>
              </a:rPr>
              <a:t>Path</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Paths.</a:t>
            </a:r>
            <a:r>
              <a:rPr lang="ru-RU" altLang="ru-RU" sz="1600" i="1" dirty="0" err="1">
                <a:solidFill>
                  <a:srgbClr val="000000"/>
                </a:solidFill>
                <a:latin typeface="Courier New" panose="02070309020205020404" pitchFamily="49" charset="0"/>
                <a:cs typeface="Courier New" panose="02070309020205020404" pitchFamily="49" charset="0"/>
              </a:rPr>
              <a:t>get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"c:</a:t>
            </a:r>
            <a:r>
              <a:rPr lang="ru-RU" altLang="ru-RU" sz="1600" b="1" dirty="0">
                <a:solidFill>
                  <a:srgbClr val="00008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Program </a:t>
            </a:r>
            <a:r>
              <a:rPr lang="ru-RU" altLang="ru-RU" sz="1600" b="1" dirty="0" err="1">
                <a:solidFill>
                  <a:srgbClr val="008000"/>
                </a:solidFill>
                <a:latin typeface="Courier New" panose="02070309020205020404" pitchFamily="49" charset="0"/>
                <a:cs typeface="Courier New" panose="02070309020205020404" pitchFamily="49" charset="0"/>
              </a:rPr>
              <a:t>Files</a:t>
            </a:r>
            <a:r>
              <a:rPr lang="ru-RU" altLang="ru-RU" sz="1600" b="1" dirty="0">
                <a:solidFill>
                  <a:srgbClr val="00008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JetBrains</a:t>
            </a:r>
            <a:r>
              <a:rPr lang="ru-RU" altLang="ru-RU" sz="1600" b="1" dirty="0">
                <a:solidFill>
                  <a:srgbClr val="00008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IntelliJ</a:t>
            </a:r>
            <a:r>
              <a:rPr lang="ru-RU" altLang="ru-RU" sz="1600" b="1" dirty="0">
                <a:solidFill>
                  <a:srgbClr val="008000"/>
                </a:solidFill>
                <a:latin typeface="Courier New" panose="02070309020205020404" pitchFamily="49" charset="0"/>
                <a:cs typeface="Courier New" panose="02070309020205020404" pitchFamily="49" charset="0"/>
              </a:rPr>
              <a:t> IDEA 2017.1"</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Path</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currentDir</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Paths.</a:t>
            </a:r>
            <a:r>
              <a:rPr lang="ru-RU" altLang="ru-RU" sz="1600" i="1" dirty="0" err="1">
                <a:solidFill>
                  <a:srgbClr val="000000"/>
                </a:solidFill>
                <a:latin typeface="Courier New" panose="02070309020205020404" pitchFamily="49" charset="0"/>
                <a:cs typeface="Courier New" panose="02070309020205020404" pitchFamily="49" charset="0"/>
              </a:rPr>
              <a:t>get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c:\</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true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isDirectory</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true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isSameFile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idea.resolve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bin</a:t>
            </a:r>
            <a:r>
              <a:rPr lang="ru-RU" altLang="ru-RU" sz="1600" b="1" dirty="0">
                <a:solidFill>
                  <a:srgbClr val="00008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true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isSameFile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currentDir</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false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Path</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newIdea</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idea.resolveSibling</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Paths.</a:t>
            </a:r>
            <a:r>
              <a:rPr lang="ru-RU" altLang="ru-RU" sz="1600" i="1" dirty="0" err="1">
                <a:solidFill>
                  <a:srgbClr val="000000"/>
                </a:solidFill>
                <a:latin typeface="Courier New" panose="02070309020205020404" pitchFamily="49" charset="0"/>
                <a:cs typeface="Courier New" panose="02070309020205020404" pitchFamily="49" charset="0"/>
              </a:rPr>
              <a:t>get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IntelliJ</a:t>
            </a:r>
            <a:r>
              <a:rPr lang="ru-RU" altLang="ru-RU" sz="1600" b="1" dirty="0">
                <a:solidFill>
                  <a:srgbClr val="008000"/>
                </a:solidFill>
                <a:latin typeface="Courier New" panose="02070309020205020404" pitchFamily="49" charset="0"/>
                <a:cs typeface="Courier New" panose="02070309020205020404" pitchFamily="49" charset="0"/>
              </a:rPr>
              <a:t> IDEA 2018.1"</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newIdea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false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createDirectory</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newIdea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c:\Program </a:t>
            </a:r>
            <a:r>
              <a:rPr lang="ru-RU" altLang="ru-RU" sz="1600" i="1" dirty="0" err="1">
                <a:solidFill>
                  <a:srgbClr val="808080"/>
                </a:solidFill>
                <a:latin typeface="Courier New" panose="02070309020205020404" pitchFamily="49" charset="0"/>
                <a:cs typeface="Courier New" panose="02070309020205020404" pitchFamily="49" charset="0"/>
              </a:rPr>
              <a:t>Files</a:t>
            </a:r>
            <a:r>
              <a:rPr lang="ru-RU" altLang="ru-RU" sz="1600" i="1" dirty="0">
                <a:solidFill>
                  <a:srgbClr val="808080"/>
                </a:solidFill>
                <a:latin typeface="Courier New" panose="02070309020205020404" pitchFamily="49" charset="0"/>
                <a:cs typeface="Courier New" panose="02070309020205020404" pitchFamily="49" charset="0"/>
              </a:rPr>
              <a:t>\</a:t>
            </a:r>
            <a:r>
              <a:rPr lang="ru-RU" altLang="ru-RU" sz="1600" i="1" dirty="0" err="1">
                <a:solidFill>
                  <a:srgbClr val="808080"/>
                </a:solidFill>
                <a:latin typeface="Courier New" panose="02070309020205020404" pitchFamily="49" charset="0"/>
                <a:cs typeface="Courier New" panose="02070309020205020404" pitchFamily="49" charset="0"/>
              </a:rPr>
              <a:t>JetBrains</a:t>
            </a:r>
            <a:r>
              <a:rPr lang="ru-RU" altLang="ru-RU" sz="1600" i="1" dirty="0">
                <a:solidFill>
                  <a:srgbClr val="808080"/>
                </a:solidFill>
                <a:latin typeface="Courier New" panose="02070309020205020404" pitchFamily="49" charset="0"/>
                <a:cs typeface="Courier New" panose="02070309020205020404" pitchFamily="49" charset="0"/>
              </a:rPr>
              <a:t>\</a:t>
            </a:r>
            <a:r>
              <a:rPr lang="ru-RU" altLang="ru-RU" sz="1600" i="1" dirty="0" err="1">
                <a:solidFill>
                  <a:srgbClr val="808080"/>
                </a:solidFill>
                <a:latin typeface="Courier New" panose="02070309020205020404" pitchFamily="49" charset="0"/>
                <a:cs typeface="Courier New" panose="02070309020205020404" pitchFamily="49" charset="0"/>
              </a:rPr>
              <a:t>IntelliJ</a:t>
            </a:r>
            <a:r>
              <a:rPr lang="ru-RU" altLang="ru-RU" sz="1600" i="1" dirty="0">
                <a:solidFill>
                  <a:srgbClr val="808080"/>
                </a:solidFill>
                <a:latin typeface="Courier New" panose="02070309020205020404" pitchFamily="49" charset="0"/>
                <a:cs typeface="Courier New" panose="02070309020205020404" pitchFamily="49" charset="0"/>
              </a:rPr>
              <a:t> IDEA 2018.1</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createDirectories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newIdea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c:\Program </a:t>
            </a:r>
            <a:r>
              <a:rPr lang="ru-RU" altLang="ru-RU" sz="1600" i="1" dirty="0" err="1">
                <a:solidFill>
                  <a:srgbClr val="808080"/>
                </a:solidFill>
                <a:latin typeface="Courier New" panose="02070309020205020404" pitchFamily="49" charset="0"/>
                <a:cs typeface="Courier New" panose="02070309020205020404" pitchFamily="49" charset="0"/>
              </a:rPr>
              <a:t>Files</a:t>
            </a:r>
            <a:r>
              <a:rPr lang="ru-RU" altLang="ru-RU" sz="1600" i="1" dirty="0">
                <a:solidFill>
                  <a:srgbClr val="808080"/>
                </a:solidFill>
                <a:latin typeface="Courier New" panose="02070309020205020404" pitchFamily="49" charset="0"/>
                <a:cs typeface="Courier New" panose="02070309020205020404" pitchFamily="49" charset="0"/>
              </a:rPr>
              <a:t>\</a:t>
            </a:r>
            <a:r>
              <a:rPr lang="ru-RU" altLang="ru-RU" sz="1600" i="1" dirty="0" err="1">
                <a:solidFill>
                  <a:srgbClr val="808080"/>
                </a:solidFill>
                <a:latin typeface="Courier New" panose="02070309020205020404" pitchFamily="49" charset="0"/>
                <a:cs typeface="Courier New" panose="02070309020205020404" pitchFamily="49" charset="0"/>
              </a:rPr>
              <a:t>JetBrains</a:t>
            </a:r>
            <a:r>
              <a:rPr lang="ru-RU" altLang="ru-RU" sz="1600" i="1" dirty="0">
                <a:solidFill>
                  <a:srgbClr val="808080"/>
                </a:solidFill>
                <a:latin typeface="Courier New" panose="02070309020205020404" pitchFamily="49" charset="0"/>
                <a:cs typeface="Courier New" panose="02070309020205020404" pitchFamily="49" charset="0"/>
              </a:rPr>
              <a:t>\</a:t>
            </a:r>
            <a:r>
              <a:rPr lang="ru-RU" altLang="ru-RU" sz="1600" i="1" dirty="0" err="1">
                <a:solidFill>
                  <a:srgbClr val="808080"/>
                </a:solidFill>
                <a:latin typeface="Courier New" panose="02070309020205020404" pitchFamily="49" charset="0"/>
                <a:cs typeface="Courier New" panose="02070309020205020404" pitchFamily="49" charset="0"/>
              </a:rPr>
              <a:t>IntelliJ</a:t>
            </a:r>
            <a:r>
              <a:rPr lang="ru-RU" altLang="ru-RU" sz="1600" i="1" dirty="0">
                <a:solidFill>
                  <a:srgbClr val="808080"/>
                </a:solidFill>
                <a:latin typeface="Courier New" panose="02070309020205020404" pitchFamily="49" charset="0"/>
                <a:cs typeface="Courier New" panose="02070309020205020404" pitchFamily="49" charset="0"/>
              </a:rPr>
              <a:t> IDEA 2018.1</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newIdea</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true</a:t>
            </a:r>
            <a:endParaRPr lang="ru-RU" altLang="ru-RU" sz="16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754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Interacting with Files. Copy, move </a:t>
            </a:r>
          </a:p>
        </p:txBody>
      </p:sp>
      <p:sp>
        <p:nvSpPr>
          <p:cNvPr id="4" name="Rectangle 1"/>
          <p:cNvSpPr>
            <a:spLocks noGrp="1" noChangeArrowheads="1"/>
          </p:cNvSpPr>
          <p:nvPr>
            <p:ph idx="1"/>
          </p:nvPr>
        </p:nvSpPr>
        <p:spPr bwMode="auto">
          <a:xfrm>
            <a:off x="838200" y="1690688"/>
            <a:ext cx="10018690" cy="4862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Video</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fun.3gp"</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Video</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moreFun.3gp"</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Video</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moreMoreFun.3gp"</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true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copy</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shallow</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copy</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true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move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REPLACE_EXISTING</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shallow</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move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moreMoreFun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true</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68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Interacting with Files. Delete </a:t>
            </a:r>
          </a:p>
        </p:txBody>
      </p:sp>
      <p:sp>
        <p:nvSpPr>
          <p:cNvPr id="4" name="Rectangle 1"/>
          <p:cNvSpPr>
            <a:spLocks noGrp="1" noChangeArrowheads="1"/>
          </p:cNvSpPr>
          <p:nvPr>
            <p:ph idx="1"/>
          </p:nvPr>
        </p:nvSpPr>
        <p:spPr bwMode="auto">
          <a:xfrm>
            <a:off x="838200" y="1690688"/>
            <a:ext cx="10018690" cy="33847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delete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Exception</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deleteIfExists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silent</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delete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delete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moreFun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deleted</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delete</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moreMoreFun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deleted</a:t>
            </a:r>
            <a:endParaRPr lang="en-US" altLang="ru-RU" sz="1600" i="1" dirty="0">
              <a:solidFill>
                <a:srgbClr val="808080"/>
              </a:solidFill>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false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moreFun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false</a:t>
            </a:r>
            <a:r>
              <a:rPr lang="ru-RU" altLang="ru-RU" sz="1600" i="1" dirty="0">
                <a:solidFill>
                  <a:srgbClr val="808080"/>
                </a:solidFill>
                <a:latin typeface="Courier New" panose="02070309020205020404" pitchFamily="49" charset="0"/>
                <a:cs typeface="Courier New" panose="02070309020205020404" pitchFamily="49" charset="0"/>
              </a:rPr>
              <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exists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moreMoreFun</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false</a:t>
            </a:r>
            <a:endParaRPr lang="ru-RU" altLang="ru-RU" sz="3600" dirty="0">
              <a:latin typeface="Arial" panose="020B0604020202020204" pitchFamily="34" charset="0"/>
            </a:endParaRPr>
          </a:p>
        </p:txBody>
      </p:sp>
    </p:spTree>
    <p:extLst>
      <p:ext uri="{BB962C8B-B14F-4D97-AF65-F5344CB8AC3E}">
        <p14:creationId xmlns:p14="http://schemas.microsoft.com/office/powerpoint/2010/main" val="97124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Encoding</a:t>
            </a:r>
            <a:endParaRPr lang="uk-UA" dirty="0"/>
          </a:p>
        </p:txBody>
      </p:sp>
      <p:sp>
        <p:nvSpPr>
          <p:cNvPr id="3" name="Объект 2"/>
          <p:cNvSpPr>
            <a:spLocks noGrp="1"/>
          </p:cNvSpPr>
          <p:nvPr>
            <p:ph idx="1"/>
          </p:nvPr>
        </p:nvSpPr>
        <p:spPr>
          <a:xfrm>
            <a:off x="838200" y="1825624"/>
            <a:ext cx="10515600" cy="5032375"/>
          </a:xfrm>
        </p:spPr>
        <p:txBody>
          <a:bodyPr>
            <a:normAutofit fontScale="85000" lnSpcReduction="10000"/>
          </a:bodyPr>
          <a:lstStyle/>
          <a:p>
            <a:pPr>
              <a:lnSpc>
                <a:spcPct val="150000"/>
              </a:lnSpc>
            </a:pPr>
            <a:r>
              <a:rPr lang="uk-UA" b="1" dirty="0"/>
              <a:t>ѓ« ў-л© ‚®</a:t>
            </a:r>
            <a:r>
              <a:rPr lang="uk-UA" b="1" dirty="0" err="1"/>
              <a:t>Їа®б</a:t>
            </a:r>
            <a:r>
              <a:rPr lang="uk-UA" b="1" dirty="0"/>
              <a:t> †Ё§-Ё, ‚</a:t>
            </a:r>
            <a:r>
              <a:rPr lang="uk-UA" b="1" dirty="0" err="1"/>
              <a:t>бҐ«Ґ</a:t>
            </a:r>
            <a:r>
              <a:rPr lang="uk-UA" b="1" dirty="0"/>
              <a:t>--®© Ё ‚</a:t>
            </a:r>
            <a:r>
              <a:rPr lang="uk-UA" b="1" dirty="0" err="1"/>
              <a:t>бҐЈ</a:t>
            </a:r>
            <a:r>
              <a:rPr lang="uk-UA" b="1" dirty="0"/>
              <a:t>®-</a:t>
            </a:r>
            <a:r>
              <a:rPr lang="uk-UA" b="1" dirty="0" err="1"/>
              <a:t>ўбҐЈ</a:t>
            </a:r>
            <a:r>
              <a:rPr lang="uk-UA" b="1" dirty="0"/>
              <a:t>® </a:t>
            </a:r>
          </a:p>
          <a:p>
            <a:pPr>
              <a:lnSpc>
                <a:spcPct val="150000"/>
              </a:lnSpc>
            </a:pPr>
            <a:r>
              <a:rPr lang="en-US" dirty="0" err="1" smtClean="0">
                <a:latin typeface="Courier New" panose="02070309020205020404" pitchFamily="49" charset="0"/>
                <a:cs typeface="Courier New" panose="02070309020205020404" pitchFamily="49" charset="0"/>
              </a:rPr>
              <a:t>java.nio.charset.Charset</a:t>
            </a:r>
            <a:endParaRPr lang="en-US" dirty="0" smtClean="0">
              <a:latin typeface="Courier New" panose="02070309020205020404" pitchFamily="49" charset="0"/>
              <a:cs typeface="Courier New" panose="02070309020205020404" pitchFamily="49" charset="0"/>
            </a:endParaRPr>
          </a:p>
          <a:p>
            <a:pPr lvl="0">
              <a:lnSpc>
                <a:spcPct val="150000"/>
              </a:lnSpc>
            </a:pPr>
            <a:r>
              <a:rPr lang="en-US" altLang="en-US" dirty="0" err="1">
                <a:solidFill>
                  <a:srgbClr val="000000"/>
                </a:solidFill>
                <a:latin typeface="Courier New" panose="02070309020205020404" pitchFamily="49" charset="0"/>
                <a:cs typeface="Courier New" panose="02070309020205020404" pitchFamily="49" charset="0"/>
              </a:rPr>
              <a:t>java.nio.charset.StandardCharsets</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a:lnSpc>
                <a:spcPct val="150000"/>
              </a:lnSpc>
            </a:pPr>
            <a:r>
              <a:rPr lang="en-US" dirty="0" smtClean="0"/>
              <a:t> </a:t>
            </a:r>
            <a:r>
              <a:rPr lang="en-US" dirty="0"/>
              <a:t>The character encoding  determines how characters are encoded and stored in bytes and later read back or decoded as characters</a:t>
            </a:r>
          </a:p>
          <a:p>
            <a:pPr lvl="1">
              <a:lnSpc>
                <a:spcPct val="150000"/>
              </a:lnSpc>
            </a:pPr>
            <a:r>
              <a:rPr lang="en-US" dirty="0"/>
              <a:t>Win-1251 </a:t>
            </a:r>
          </a:p>
          <a:p>
            <a:pPr lvl="1">
              <a:lnSpc>
                <a:spcPct val="150000"/>
              </a:lnSpc>
            </a:pPr>
            <a:r>
              <a:rPr lang="en-US" dirty="0"/>
              <a:t>UTF-8</a:t>
            </a:r>
          </a:p>
          <a:p>
            <a:pPr lvl="1">
              <a:lnSpc>
                <a:spcPct val="150000"/>
              </a:lnSpc>
            </a:pPr>
            <a:r>
              <a:rPr lang="en-US" dirty="0"/>
              <a:t>ISO-8859-5</a:t>
            </a:r>
          </a:p>
          <a:p>
            <a:pPr lvl="1">
              <a:lnSpc>
                <a:spcPct val="150000"/>
              </a:lnSpc>
            </a:pPr>
            <a:r>
              <a:rPr lang="en-US" dirty="0"/>
              <a:t>…</a:t>
            </a:r>
          </a:p>
          <a:p>
            <a:pPr>
              <a:lnSpc>
                <a:spcPct val="150000"/>
              </a:lnSpc>
            </a:pPr>
            <a:endParaRPr lang="uk-UA"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2393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Read\Write files with NIO2</a:t>
            </a:r>
          </a:p>
        </p:txBody>
      </p:sp>
      <p:sp>
        <p:nvSpPr>
          <p:cNvPr id="4" name="Rectangle 1"/>
          <p:cNvSpPr>
            <a:spLocks noGrp="1" noChangeArrowheads="1"/>
          </p:cNvSpPr>
          <p:nvPr>
            <p:ph idx="1"/>
          </p:nvPr>
        </p:nvSpPr>
        <p:spPr bwMode="auto">
          <a:xfrm>
            <a:off x="838200" y="1690688"/>
            <a:ext cx="10799751" cy="4862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src</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users.txt"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adminUsers.txt"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try</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BufferedReader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reader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newBufferedReader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src</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Charset.</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forName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"US-ASCII"</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BufferedWriter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newBufferedWriter</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Charset.</a:t>
            </a:r>
            <a:r>
              <a:rPr kumimoji="0" lang="ru-RU" altLang="ru-RU"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forName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"UTF-16"</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currentLine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currentLine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reader.readLine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null</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writer.write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currentLine</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catch</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Handle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file</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I/O </a:t>
            </a:r>
            <a:r>
              <a:rPr kumimoji="0" lang="ru-RU" altLang="ru-RU"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exception</a:t>
            </a:r>
            <a: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ru-RU" altLang="ru-RU"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83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Read\Write files with NIO2</a:t>
            </a:r>
          </a:p>
        </p:txBody>
      </p:sp>
      <p:sp>
        <p:nvSpPr>
          <p:cNvPr id="4" name="Rectangle 1"/>
          <p:cNvSpPr>
            <a:spLocks noGrp="1" noChangeArrowheads="1"/>
          </p:cNvSpPr>
          <p:nvPr>
            <p:ph idx="1"/>
          </p:nvPr>
        </p:nvSpPr>
        <p:spPr bwMode="auto">
          <a:xfrm>
            <a:off x="838200" y="1690688"/>
            <a:ext cx="6356227" cy="26460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ru-RU" altLang="ru-RU" sz="1600" dirty="0" err="1">
                <a:solidFill>
                  <a:srgbClr val="000000"/>
                </a:solidFill>
                <a:latin typeface="Courier New" panose="02070309020205020404" pitchFamily="49" charset="0"/>
                <a:cs typeface="Courier New" panose="02070309020205020404" pitchFamily="49" charset="0"/>
              </a:rPr>
              <a:t>Path</a:t>
            </a: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src</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Paths.</a:t>
            </a:r>
            <a:r>
              <a:rPr lang="ru-RU" altLang="ru-RU" sz="1600" i="1" dirty="0" err="1">
                <a:solidFill>
                  <a:srgbClr val="000000"/>
                </a:solidFill>
                <a:latin typeface="Courier New" panose="02070309020205020404" pitchFamily="49" charset="0"/>
                <a:cs typeface="Courier New" panose="02070309020205020404" pitchFamily="49" charset="0"/>
              </a:rPr>
              <a:t>get</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"c:</a:t>
            </a:r>
            <a:r>
              <a:rPr lang="ru-RU" altLang="ru-RU" sz="1600" b="1" dirty="0">
                <a:solidFill>
                  <a:srgbClr val="000080"/>
                </a:solidFill>
                <a:latin typeface="Courier New" panose="02070309020205020404" pitchFamily="49" charset="0"/>
                <a:cs typeface="Courier New" panose="02070309020205020404" pitchFamily="49" charset="0"/>
              </a:rPr>
              <a:t>\\</a:t>
            </a:r>
            <a:r>
              <a:rPr lang="ru-RU" altLang="ru-RU" sz="1600" b="1" dirty="0">
                <a:solidFill>
                  <a:srgbClr val="008000"/>
                </a:solidFill>
                <a:latin typeface="Courier New" panose="02070309020205020404" pitchFamily="49" charset="0"/>
                <a:cs typeface="Courier New" panose="02070309020205020404" pitchFamily="49" charset="0"/>
              </a:rPr>
              <a:t>users.txt"</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b="1" dirty="0" err="1">
                <a:solidFill>
                  <a:srgbClr val="000080"/>
                </a:solidFill>
                <a:latin typeface="Courier New" panose="02070309020205020404" pitchFamily="49" charset="0"/>
                <a:cs typeface="Courier New" panose="02070309020205020404" pitchFamily="49" charset="0"/>
              </a:rPr>
              <a:t>try</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List</a:t>
            </a: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dirty="0" err="1">
                <a:solidFill>
                  <a:srgbClr val="000000"/>
                </a:solidFill>
                <a:latin typeface="Courier New" panose="02070309020205020404" pitchFamily="49" charset="0"/>
                <a:cs typeface="Courier New" panose="02070309020205020404" pitchFamily="49" charset="0"/>
              </a:rPr>
              <a:t>String</a:t>
            </a:r>
            <a:r>
              <a:rPr lang="ru-RU" altLang="ru-RU" sz="1600" dirty="0">
                <a:solidFill>
                  <a:srgbClr val="000000"/>
                </a:solidFill>
                <a:latin typeface="Courier New" panose="02070309020205020404" pitchFamily="49" charset="0"/>
                <a:cs typeface="Courier New" panose="02070309020205020404" pitchFamily="49" charset="0"/>
              </a:rPr>
              <a:t>&gt; </a:t>
            </a:r>
            <a:r>
              <a:rPr lang="ru-RU" altLang="ru-RU" sz="1600" dirty="0" err="1">
                <a:solidFill>
                  <a:srgbClr val="000000"/>
                </a:solidFill>
                <a:latin typeface="Courier New" panose="02070309020205020404" pitchFamily="49" charset="0"/>
                <a:cs typeface="Courier New" panose="02070309020205020404" pitchFamily="49" charset="0"/>
              </a:rPr>
              <a:t>users</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readAllLines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src</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Stream</a:t>
            </a: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dirty="0" err="1">
                <a:solidFill>
                  <a:srgbClr val="000000"/>
                </a:solidFill>
                <a:latin typeface="Courier New" panose="02070309020205020404" pitchFamily="49" charset="0"/>
                <a:cs typeface="Courier New" panose="02070309020205020404" pitchFamily="49" charset="0"/>
              </a:rPr>
              <a:t>String</a:t>
            </a:r>
            <a:r>
              <a:rPr lang="ru-RU" altLang="ru-RU" sz="1600" dirty="0">
                <a:solidFill>
                  <a:srgbClr val="000000"/>
                </a:solidFill>
                <a:latin typeface="Courier New" panose="02070309020205020404" pitchFamily="49" charset="0"/>
                <a:cs typeface="Courier New" panose="02070309020205020404" pitchFamily="49" charset="0"/>
              </a:rPr>
              <a:t>&gt; </a:t>
            </a:r>
            <a:r>
              <a:rPr lang="ru-RU" altLang="ru-RU" sz="1600" dirty="0" err="1">
                <a:solidFill>
                  <a:srgbClr val="000000"/>
                </a:solidFill>
                <a:latin typeface="Courier New" panose="02070309020205020404" pitchFamily="49" charset="0"/>
                <a:cs typeface="Courier New" panose="02070309020205020404" pitchFamily="49" charset="0"/>
              </a:rPr>
              <a:t>usersStream</a:t>
            </a:r>
            <a:r>
              <a:rPr lang="ru-RU" altLang="ru-RU" sz="1600" dirty="0">
                <a:solidFill>
                  <a:srgbClr val="000000"/>
                </a:solidFill>
                <a:latin typeface="Courier New" panose="02070309020205020404" pitchFamily="49" charset="0"/>
                <a:cs typeface="Courier New" panose="02070309020205020404" pitchFamily="49" charset="0"/>
              </a:rPr>
              <a:t> = </a:t>
            </a:r>
            <a:r>
              <a:rPr lang="ru-RU" altLang="ru-RU" sz="1600" dirty="0" err="1">
                <a:solidFill>
                  <a:srgbClr val="000000"/>
                </a:solidFill>
                <a:latin typeface="Courier New" panose="02070309020205020404" pitchFamily="49" charset="0"/>
                <a:cs typeface="Courier New" panose="02070309020205020404" pitchFamily="49" charset="0"/>
              </a:rPr>
              <a:t>Files.</a:t>
            </a:r>
            <a:r>
              <a:rPr lang="ru-RU" altLang="ru-RU" sz="1600" i="1" dirty="0" err="1">
                <a:solidFill>
                  <a:srgbClr val="000000"/>
                </a:solidFill>
                <a:latin typeface="Courier New" panose="02070309020205020404" pitchFamily="49" charset="0"/>
                <a:cs typeface="Courier New" panose="02070309020205020404" pitchFamily="49" charset="0"/>
              </a:rPr>
              <a:t>lines</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src</a:t>
            </a:r>
            <a:r>
              <a:rPr lang="ru-RU" altLang="ru-RU" sz="1600" dirty="0">
                <a:solidFill>
                  <a:srgbClr val="000000"/>
                </a:solidFill>
                <a:latin typeface="Courier New" panose="02070309020205020404" pitchFamily="49" charset="0"/>
                <a:cs typeface="Courier New" panose="02070309020205020404" pitchFamily="49" charset="0"/>
              </a:rPr>
              <a: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catch</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a:t>
            </a:r>
            <a:r>
              <a:rPr lang="ru-RU" altLang="ru-RU" sz="1600" dirty="0" err="1">
                <a:solidFill>
                  <a:srgbClr val="000000"/>
                </a:solidFill>
                <a:latin typeface="Courier New" panose="02070309020205020404" pitchFamily="49" charset="0"/>
                <a:cs typeface="Courier New" panose="02070309020205020404" pitchFamily="49" charset="0"/>
              </a:rPr>
              <a:t>IOException</a:t>
            </a:r>
            <a:r>
              <a:rPr lang="ru-RU" altLang="ru-RU" sz="1600" dirty="0">
                <a:solidFill>
                  <a:srgbClr val="000000"/>
                </a:solidFill>
                <a:latin typeface="Courier New" panose="02070309020205020404" pitchFamily="49" charset="0"/>
                <a:cs typeface="Courier New" panose="02070309020205020404" pitchFamily="49" charset="0"/>
              </a:rPr>
              <a:t> e) {</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Handle</a:t>
            </a:r>
            <a:r>
              <a:rPr lang="ru-RU" altLang="ru-RU" sz="1600" i="1" dirty="0">
                <a:solidFill>
                  <a:srgbClr val="808080"/>
                </a:solidFill>
                <a:latin typeface="Courier New" panose="02070309020205020404" pitchFamily="49" charset="0"/>
                <a:cs typeface="Courier New" panose="02070309020205020404" pitchFamily="49" charset="0"/>
              </a:rPr>
              <a:t> </a:t>
            </a:r>
            <a:r>
              <a:rPr lang="ru-RU" altLang="ru-RU" sz="1600" i="1" dirty="0" err="1">
                <a:solidFill>
                  <a:srgbClr val="808080"/>
                </a:solidFill>
                <a:latin typeface="Courier New" panose="02070309020205020404" pitchFamily="49" charset="0"/>
                <a:cs typeface="Courier New" panose="02070309020205020404" pitchFamily="49" charset="0"/>
              </a:rPr>
              <a:t>file</a:t>
            </a:r>
            <a:r>
              <a:rPr lang="ru-RU" altLang="ru-RU" sz="1600" i="1" dirty="0">
                <a:solidFill>
                  <a:srgbClr val="808080"/>
                </a:solidFill>
                <a:latin typeface="Courier New" panose="02070309020205020404" pitchFamily="49" charset="0"/>
                <a:cs typeface="Courier New" panose="02070309020205020404" pitchFamily="49" charset="0"/>
              </a:rPr>
              <a:t> I/O </a:t>
            </a:r>
            <a:r>
              <a:rPr lang="ru-RU" altLang="ru-RU" sz="1600" i="1" dirty="0" err="1">
                <a:solidFill>
                  <a:srgbClr val="808080"/>
                </a:solidFill>
                <a:latin typeface="Courier New" panose="02070309020205020404" pitchFamily="49" charset="0"/>
                <a:cs typeface="Courier New" panose="02070309020205020404" pitchFamily="49" charset="0"/>
              </a:rPr>
              <a:t>exception</a:t>
            </a:r>
            <a:r>
              <a:rPr lang="ru-RU" altLang="ru-RU" sz="1600" i="1" dirty="0">
                <a:solidFill>
                  <a:srgbClr val="808080"/>
                </a:solidFill>
                <a:latin typeface="Courier New" panose="02070309020205020404" pitchFamily="49" charset="0"/>
                <a:cs typeface="Courier New" panose="02070309020205020404" pitchFamily="49" charset="0"/>
              </a:rPr>
              <a:t>...</a:t>
            </a:r>
            <a:br>
              <a:rPr lang="ru-RU" altLang="ru-RU" sz="1600" i="1" dirty="0">
                <a:solidFill>
                  <a:srgbClr val="80808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3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706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File Attributes</a:t>
            </a:r>
          </a:p>
        </p:txBody>
      </p:sp>
      <p:sp>
        <p:nvSpPr>
          <p:cNvPr id="4" name="Rectangle 1"/>
          <p:cNvSpPr>
            <a:spLocks noGrp="1" noChangeArrowheads="1"/>
          </p:cNvSpPr>
          <p:nvPr>
            <p:ph idx="1"/>
          </p:nvPr>
        </p:nvSpPr>
        <p:spPr bwMode="auto">
          <a:xfrm>
            <a:off x="838200" y="1672895"/>
            <a:ext cx="9007594" cy="3831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Paths.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video</a:t>
            </a:r>
            <a:r>
              <a:rPr kumimoji="0" lang="ru-RU" altLang="ru-RU"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fun.3gp"</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isDirectory</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isHidden</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isReadable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true</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isExecutable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true</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isSymbolicLink</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false</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getLastModifiedTime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2017-12-03T13:46:24.818731Z</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size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13</a:t>
            </a:r>
            <a:b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Files.</a:t>
            </a:r>
            <a:r>
              <a:rPr kumimoji="0" lang="ru-RU" altLang="ru-RU"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getOwner</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ru-RU" altLang="ru-RU"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BUILTIN\</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Admin</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ru-RU" altLang="ru-RU"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Alias</a:t>
            </a:r>
            <a:r>
              <a:rPr kumimoji="0" lang="ru-RU" altLang="ru-RU"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837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IO vs NIO2</a:t>
            </a:r>
          </a:p>
        </p:txBody>
      </p:sp>
      <p:pic>
        <p:nvPicPr>
          <p:cNvPr id="5" name="Объект 4"/>
          <p:cNvPicPr>
            <a:picLocks noGrp="1" noChangeAspect="1"/>
          </p:cNvPicPr>
          <p:nvPr>
            <p:ph idx="1"/>
          </p:nvPr>
        </p:nvPicPr>
        <p:blipFill>
          <a:blip r:embed="rId2"/>
          <a:stretch>
            <a:fillRect/>
          </a:stretch>
        </p:blipFill>
        <p:spPr>
          <a:xfrm>
            <a:off x="2986889" y="1287887"/>
            <a:ext cx="6218222" cy="5426814"/>
          </a:xfrm>
          <a:prstGeom prst="rect">
            <a:avLst/>
          </a:prstGeom>
        </p:spPr>
      </p:pic>
    </p:spTree>
    <p:extLst>
      <p:ext uri="{BB962C8B-B14F-4D97-AF65-F5344CB8AC3E}">
        <p14:creationId xmlns:p14="http://schemas.microsoft.com/office/powerpoint/2010/main" val="3488450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Literature</a:t>
            </a:r>
            <a:endParaRPr lang="ru-RU" dirty="0"/>
          </a:p>
        </p:txBody>
      </p:sp>
      <p:sp>
        <p:nvSpPr>
          <p:cNvPr id="3" name="Объект 2"/>
          <p:cNvSpPr>
            <a:spLocks noGrp="1"/>
          </p:cNvSpPr>
          <p:nvPr>
            <p:ph idx="1"/>
          </p:nvPr>
        </p:nvSpPr>
        <p:spPr/>
        <p:txBody>
          <a:bodyPr>
            <a:normAutofit/>
          </a:bodyPr>
          <a:lstStyle/>
          <a:p>
            <a:pPr>
              <a:lnSpc>
                <a:spcPct val="150000"/>
              </a:lnSpc>
            </a:pPr>
            <a:r>
              <a:rPr lang="en-US" dirty="0" smtClean="0">
                <a:hlinkClick r:id="rId3"/>
              </a:rPr>
              <a:t>Basic I/O</a:t>
            </a:r>
            <a:endParaRPr lang="en-US" dirty="0"/>
          </a:p>
          <a:p>
            <a:pPr>
              <a:lnSpc>
                <a:spcPct val="150000"/>
              </a:lnSpc>
            </a:pPr>
            <a:r>
              <a:rPr lang="en-US" dirty="0" smtClean="0">
                <a:hlinkClick r:id="rId4"/>
              </a:rPr>
              <a:t>Class Charset</a:t>
            </a:r>
            <a:endParaRPr lang="en-US" dirty="0"/>
          </a:p>
          <a:p>
            <a:pPr>
              <a:lnSpc>
                <a:spcPct val="150000"/>
              </a:lnSpc>
            </a:pPr>
            <a:r>
              <a:rPr lang="en-US" dirty="0" smtClean="0">
                <a:hlinkClick r:id="rId5"/>
              </a:rPr>
              <a:t>Package java.io</a:t>
            </a:r>
            <a:endParaRPr lang="en-US" dirty="0"/>
          </a:p>
        </p:txBody>
      </p:sp>
    </p:spTree>
    <p:extLst>
      <p:ext uri="{BB962C8B-B14F-4D97-AF65-F5344CB8AC3E}">
        <p14:creationId xmlns:p14="http://schemas.microsoft.com/office/powerpoint/2010/main" val="169437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IO</a:t>
            </a:r>
          </a:p>
        </p:txBody>
      </p:sp>
      <p:pic>
        <p:nvPicPr>
          <p:cNvPr id="4" name="Shape 85"/>
          <p:cNvPicPr preferRelativeResize="0">
            <a:picLocks noGrp="1"/>
          </p:cNvPicPr>
          <p:nvPr>
            <p:ph idx="1"/>
          </p:nvPr>
        </p:nvPicPr>
        <p:blipFill>
          <a:blip r:embed="rId2">
            <a:alphaModFix/>
          </a:blip>
          <a:stretch>
            <a:fillRect/>
          </a:stretch>
        </p:blipFill>
        <p:spPr>
          <a:xfrm>
            <a:off x="838201" y="1472999"/>
            <a:ext cx="10515598" cy="5056590"/>
          </a:xfrm>
          <a:prstGeom prst="rect">
            <a:avLst/>
          </a:prstGeom>
          <a:noFill/>
          <a:ln>
            <a:noFill/>
          </a:ln>
        </p:spPr>
      </p:pic>
    </p:spTree>
    <p:extLst>
      <p:ext uri="{BB962C8B-B14F-4D97-AF65-F5344CB8AC3E}">
        <p14:creationId xmlns:p14="http://schemas.microsoft.com/office/powerpoint/2010/main" val="278620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a:t>
            </a:r>
            <a:r>
              <a:rPr lang="en-US" dirty="0" smtClean="0"/>
              <a:t>Task </a:t>
            </a:r>
            <a:r>
              <a:rPr lang="en-US" dirty="0" smtClean="0"/>
              <a:t>1</a:t>
            </a:r>
            <a:endParaRPr lang="ru-RU" dirty="0"/>
          </a:p>
        </p:txBody>
      </p:sp>
      <p:sp>
        <p:nvSpPr>
          <p:cNvPr id="4" name="Rectangle 1"/>
          <p:cNvSpPr>
            <a:spLocks noGrp="1" noChangeArrowheads="1"/>
          </p:cNvSpPr>
          <p:nvPr>
            <p:ph idx="1"/>
          </p:nvPr>
        </p:nvSpPr>
        <p:spPr>
          <a:xfrm>
            <a:off x="821574" y="1825624"/>
            <a:ext cx="10515600" cy="5032375"/>
          </a:xfrm>
        </p:spPr>
        <p:txBody>
          <a:bodyPr vert="horz" lIns="91440" tIns="45720" rIns="91440" bIns="45720" rtlCol="0" anchor="t">
            <a:noAutofit/>
          </a:bodyPr>
          <a:lstStyle/>
          <a:p>
            <a:pPr marL="514350" indent="-514350">
              <a:buFont typeface="+mj-lt"/>
              <a:buAutoNum type="arabicPeriod"/>
            </a:pPr>
            <a:r>
              <a:rPr lang="en-US" altLang="ru-RU" sz="1600" dirty="0"/>
              <a:t>Download ZIP </a:t>
            </a:r>
            <a:r>
              <a:rPr lang="en-US" altLang="ru-RU" sz="1600" b="1" dirty="0"/>
              <a:t>by java program </a:t>
            </a:r>
            <a:r>
              <a:rPr lang="en-US" altLang="ru-RU" sz="1600" dirty="0">
                <a:hlinkClick r:id="rId3"/>
              </a:rPr>
              <a:t>users.zip</a:t>
            </a:r>
            <a:r>
              <a:rPr lang="en-US" altLang="ru-RU" sz="1600" dirty="0"/>
              <a:t> (direct link for download can be retrieved in browser)</a:t>
            </a:r>
            <a:endParaRPr lang="en-US" altLang="ru-RU" sz="1600" dirty="0">
              <a:hlinkClick r:id="rId4"/>
            </a:endParaRPr>
          </a:p>
          <a:p>
            <a:pPr marL="514350" lvl="0" indent="-514350">
              <a:buFont typeface="+mj-lt"/>
              <a:buAutoNum type="arabicPeriod"/>
            </a:pPr>
            <a:r>
              <a:rPr lang="en-US" altLang="ru-RU" sz="1600" dirty="0"/>
              <a:t>Unzip it by program and find file named 'users.dat' (it can be in </a:t>
            </a:r>
            <a:r>
              <a:rPr lang="en-US" altLang="ru-RU" sz="1600" dirty="0" smtClean="0"/>
              <a:t>a child </a:t>
            </a:r>
            <a:r>
              <a:rPr lang="en-US" altLang="ru-RU" sz="1600" dirty="0"/>
              <a:t>folder)</a:t>
            </a:r>
          </a:p>
          <a:p>
            <a:pPr marL="514350" lvl="0" indent="-514350">
              <a:buFont typeface="+mj-lt"/>
              <a:buAutoNum type="arabicPeriod"/>
            </a:pPr>
            <a:r>
              <a:rPr lang="en-US" altLang="ru-RU" sz="1600" dirty="0"/>
              <a:t>Try to </a:t>
            </a:r>
            <a:r>
              <a:rPr lang="en-US" altLang="ru-RU" sz="1600" dirty="0" err="1"/>
              <a:t>deserialize</a:t>
            </a:r>
            <a:r>
              <a:rPr lang="en-US" altLang="ru-RU" sz="1600" dirty="0"/>
              <a:t> 'users.dat' file into list of user objects (modify </a:t>
            </a:r>
            <a:r>
              <a:rPr lang="uk-UA" altLang="uk-UA" sz="1600" dirty="0" err="1">
                <a:solidFill>
                  <a:srgbClr val="000000"/>
                </a:solidFill>
                <a:latin typeface="Courier New" panose="02070309020205020404" pitchFamily="49" charset="0"/>
                <a:cs typeface="Courier New" panose="02070309020205020404" pitchFamily="49" charset="0"/>
              </a:rPr>
              <a:t>User</a:t>
            </a:r>
            <a:r>
              <a:rPr lang="en-US" altLang="uk-UA" dirty="0"/>
              <a:t> </a:t>
            </a:r>
            <a:r>
              <a:rPr lang="en-US" altLang="uk-UA" sz="1600" dirty="0"/>
              <a:t>class if needed</a:t>
            </a:r>
            <a:r>
              <a:rPr lang="en-US" altLang="ru-RU" sz="1600" dirty="0"/>
              <a:t>)</a:t>
            </a:r>
          </a:p>
          <a:p>
            <a:pPr marL="514350" lvl="0" indent="-514350">
              <a:buFont typeface="+mj-lt"/>
              <a:buAutoNum type="arabicPeriod"/>
            </a:pPr>
            <a:r>
              <a:rPr lang="en-US" altLang="ru-RU" sz="1600" dirty="0"/>
              <a:t>Fix serialization problems in User class</a:t>
            </a:r>
          </a:p>
          <a:p>
            <a:pPr marL="514350" lvl="0" indent="-514350">
              <a:buFont typeface="+mj-lt"/>
              <a:buAutoNum type="arabicPeriod"/>
            </a:pPr>
            <a:r>
              <a:rPr lang="en-US" altLang="ru-RU" sz="1600" dirty="0" err="1"/>
              <a:t>Deserialize</a:t>
            </a:r>
            <a:r>
              <a:rPr lang="en-US" altLang="ru-RU" sz="1600" dirty="0"/>
              <a:t> 'users.dat' file into list of user objects</a:t>
            </a:r>
          </a:p>
          <a:p>
            <a:pPr marL="514350" lvl="0" indent="-514350">
              <a:buFont typeface="+mj-lt"/>
              <a:buAutoNum type="arabicPeriod"/>
            </a:pPr>
            <a:r>
              <a:rPr lang="en-US" altLang="ru-RU" sz="1600" dirty="0" err="1"/>
              <a:t>int</a:t>
            </a:r>
            <a:r>
              <a:rPr lang="en-US" altLang="ru-RU" sz="1600" dirty="0"/>
              <a:t> </a:t>
            </a:r>
            <a:r>
              <a:rPr lang="en-US" altLang="ru-RU" sz="1600" dirty="0" err="1"/>
              <a:t>allUsersCount</a:t>
            </a:r>
            <a:r>
              <a:rPr lang="en-US" altLang="ru-RU" sz="1600" dirty="0"/>
              <a:t> = Count all </a:t>
            </a:r>
            <a:r>
              <a:rPr lang="en-US" altLang="ru-RU" sz="1600" dirty="0" err="1"/>
              <a:t>deserialized</a:t>
            </a:r>
            <a:r>
              <a:rPr lang="en-US" altLang="ru-RU" sz="1600" dirty="0"/>
              <a:t> users</a:t>
            </a:r>
          </a:p>
          <a:p>
            <a:pPr marL="514350" lvl="0" indent="-514350">
              <a:buFont typeface="+mj-lt"/>
              <a:buAutoNum type="arabicPeriod"/>
            </a:pPr>
            <a:r>
              <a:rPr lang="en-US" altLang="ru-RU" sz="1600" dirty="0"/>
              <a:t>String </a:t>
            </a:r>
            <a:r>
              <a:rPr lang="en-US" altLang="ru-RU" sz="1600" dirty="0" err="1"/>
              <a:t>mostFavoriteEncodingAmongAllUsers</a:t>
            </a:r>
            <a:r>
              <a:rPr lang="en-US" altLang="ru-RU" sz="1600" dirty="0"/>
              <a:t> = Find the most favorite encoding among users</a:t>
            </a:r>
          </a:p>
          <a:p>
            <a:pPr marL="514350" lvl="0" indent="-514350">
              <a:buFont typeface="+mj-lt"/>
              <a:buAutoNum type="arabicPeriod"/>
            </a:pPr>
            <a:r>
              <a:rPr lang="en-US" altLang="ru-RU" sz="1600" dirty="0"/>
              <a:t>Between users who has higher access level than average, find 'int </a:t>
            </a:r>
            <a:r>
              <a:rPr lang="en-US" altLang="ru-RU" sz="1600" dirty="0" err="1"/>
              <a:t>targetUserId</a:t>
            </a:r>
            <a:r>
              <a:rPr lang="en-US" altLang="ru-RU" sz="1600" dirty="0"/>
              <a:t>' = user id with biggest name length</a:t>
            </a:r>
          </a:p>
          <a:p>
            <a:pPr marL="514350" lvl="0" indent="-514350">
              <a:buFont typeface="+mj-lt"/>
              <a:buAutoNum type="arabicPeriod"/>
            </a:pPr>
            <a:r>
              <a:rPr lang="en-US" altLang="ru-RU" sz="1600" dirty="0"/>
              <a:t>Write ALL </a:t>
            </a:r>
            <a:r>
              <a:rPr lang="en-US" altLang="ru-RU" sz="1600" dirty="0" err="1"/>
              <a:t>deserialized</a:t>
            </a:r>
            <a:r>
              <a:rPr lang="en-US" altLang="ru-RU" sz="1600" dirty="0"/>
              <a:t> users names into file1. Every name in separate line (use next encoding '{</a:t>
            </a:r>
            <a:r>
              <a:rPr lang="en-US" altLang="ru-RU" sz="1600" dirty="0" err="1"/>
              <a:t>mostFavoriteEncodingAmongAllUsers</a:t>
            </a:r>
            <a:r>
              <a:rPr lang="en-US" altLang="ru-RU" sz="1600" dirty="0"/>
              <a:t>}-{</a:t>
            </a:r>
            <a:r>
              <a:rPr lang="en-US" altLang="ru-RU" sz="1600" dirty="0" err="1"/>
              <a:t>targetUserId</a:t>
            </a:r>
            <a:r>
              <a:rPr lang="en-US" altLang="ru-RU" sz="1600" dirty="0"/>
              <a:t>}' ). Use system temp </a:t>
            </a:r>
            <a:r>
              <a:rPr lang="en-US" altLang="ru-RU" sz="1600" dirty="0" smtClean="0"/>
              <a:t>folder (files should be removed after usage)</a:t>
            </a:r>
            <a:endParaRPr lang="en-US" altLang="ru-RU" sz="1600" dirty="0"/>
          </a:p>
          <a:p>
            <a:pPr marL="514350" lvl="0" indent="-514350">
              <a:buFont typeface="+mj-lt"/>
              <a:buAutoNum type="arabicPeriod"/>
            </a:pPr>
            <a:r>
              <a:rPr lang="en-US" altLang="ru-RU" sz="1600" dirty="0"/>
              <a:t>Write ALL </a:t>
            </a:r>
            <a:r>
              <a:rPr lang="en-US" altLang="ru-RU" sz="1600" dirty="0" err="1"/>
              <a:t>deserialized</a:t>
            </a:r>
            <a:r>
              <a:rPr lang="en-US" altLang="ru-RU" sz="1600" dirty="0"/>
              <a:t> users names into file2. Every name in separate line (use next encoding '{</a:t>
            </a:r>
            <a:r>
              <a:rPr lang="en-US" altLang="ru-RU" sz="1600" dirty="0" err="1"/>
              <a:t>mostFavoriteEncodingAmongAllUsers</a:t>
            </a:r>
            <a:r>
              <a:rPr lang="en-US" altLang="ru-RU" sz="1600" dirty="0"/>
              <a:t>}-{</a:t>
            </a:r>
            <a:r>
              <a:rPr lang="en-US" altLang="ru-RU" sz="1600" dirty="0" err="1"/>
              <a:t>allUsersCount</a:t>
            </a:r>
            <a:r>
              <a:rPr lang="en-US" altLang="ru-RU" sz="1600" dirty="0"/>
              <a:t>}' ). Use system temp </a:t>
            </a:r>
            <a:r>
              <a:rPr lang="en-US" altLang="ru-RU" sz="1600" dirty="0" smtClean="0"/>
              <a:t>folder (files should be removed after usage)</a:t>
            </a:r>
            <a:endParaRPr lang="en-US" altLang="ru-RU" sz="1600" dirty="0"/>
          </a:p>
          <a:p>
            <a:pPr marL="514350" lvl="0" indent="-514350">
              <a:buFont typeface="+mj-lt"/>
              <a:buAutoNum type="arabicPeriod"/>
            </a:pPr>
            <a:r>
              <a:rPr lang="en-US" altLang="ru-RU" sz="1600" dirty="0" smtClean="0"/>
              <a:t>Answer – </a:t>
            </a:r>
            <a:r>
              <a:rPr lang="en-US" altLang="ru-RU" sz="1600" dirty="0"/>
              <a:t>found files encodings and the difference of two files sizes in </a:t>
            </a:r>
            <a:r>
              <a:rPr lang="en-US" altLang="ru-RU" sz="1600" dirty="0" smtClean="0"/>
              <a:t>bytes</a:t>
            </a:r>
          </a:p>
          <a:p>
            <a:pPr marL="514350" lvl="0" indent="-514350">
              <a:buFont typeface="+mj-lt"/>
              <a:buAutoNum type="arabicPeriod"/>
            </a:pPr>
            <a:r>
              <a:rPr lang="en-US" altLang="ru-RU" sz="1600" dirty="0" smtClean="0"/>
              <a:t>Cover by unit tests</a:t>
            </a:r>
            <a:endParaRPr lang="ru-RU" altLang="ru-RU" sz="16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147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a:t>
            </a:r>
            <a:r>
              <a:rPr lang="en-US" dirty="0" smtClean="0"/>
              <a:t>Task 1</a:t>
            </a:r>
            <a:endParaRPr lang="ru-RU" dirty="0"/>
          </a:p>
        </p:txBody>
      </p:sp>
      <p:sp>
        <p:nvSpPr>
          <p:cNvPr id="4" name="Rectangle 1"/>
          <p:cNvSpPr>
            <a:spLocks noGrp="1" noChangeArrowheads="1"/>
          </p:cNvSpPr>
          <p:nvPr>
            <p:ph idx="1"/>
          </p:nvPr>
        </p:nvSpPr>
        <p:spPr>
          <a:xfrm>
            <a:off x="838200" y="1690688"/>
            <a:ext cx="10515600" cy="5032375"/>
          </a:xfrm>
        </p:spPr>
        <p:txBody>
          <a:bodyPr>
            <a:noAutofit/>
          </a:bodyPr>
          <a:lstStyle/>
          <a:p>
            <a:pPr marL="0" lvl="0" indent="0" eaLnBrk="0" fontAlgn="base" hangingPunct="0">
              <a:lnSpc>
                <a:spcPct val="150000"/>
              </a:lnSpc>
              <a:spcBef>
                <a:spcPct val="0"/>
              </a:spcBef>
              <a:spcAft>
                <a:spcPct val="0"/>
              </a:spcAft>
              <a:buNone/>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accessLevel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favoriteEncoding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String name,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accessLevel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favoriteEncoding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accessLevel</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accessLevel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favoriteEncoding</a:t>
            </a:r>
            <a:r>
              <a:rPr kumimoji="0" lang="en-US" altLang="en-US"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favoriteEncoding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getters/setter and other  are omitted */</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107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a:t>
            </a:r>
            <a:r>
              <a:rPr lang="en-US" dirty="0" smtClean="0"/>
              <a:t>Task 2</a:t>
            </a:r>
            <a:endParaRPr lang="ru-RU" dirty="0"/>
          </a:p>
        </p:txBody>
      </p:sp>
      <p:sp>
        <p:nvSpPr>
          <p:cNvPr id="4" name="Rectangle 1"/>
          <p:cNvSpPr>
            <a:spLocks noGrp="1" noChangeArrowheads="1"/>
          </p:cNvSpPr>
          <p:nvPr>
            <p:ph idx="1"/>
          </p:nvPr>
        </p:nvSpPr>
        <p:spPr>
          <a:xfrm>
            <a:off x="838200" y="1690688"/>
            <a:ext cx="10515600" cy="4351338"/>
          </a:xfrm>
        </p:spPr>
        <p:txBody>
          <a:bodyPr/>
          <a:lstStyle/>
          <a:p>
            <a:pPr marL="0" lvl="0" indent="0">
              <a:lnSpc>
                <a:spcPct val="150000"/>
              </a:lnSpc>
              <a:buNone/>
            </a:pPr>
            <a:r>
              <a:rPr lang="en-US" altLang="ru-RU" dirty="0"/>
              <a:t>	Create a command line application that will create / delete / rename the folder with the specified name. The folder name and the number (or code) of the operation must be passed as incoming parameters in runtime. If folder with such name already exists – prompt user for confirmation of replacement.</a:t>
            </a:r>
            <a:endParaRPr lang="ru-RU" altLang="ru-RU"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391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Homework </a:t>
            </a:r>
            <a:r>
              <a:rPr lang="en-US" smtClean="0"/>
              <a:t>Task 3</a:t>
            </a:r>
            <a:endParaRPr lang="ru-RU" dirty="0"/>
          </a:p>
        </p:txBody>
      </p:sp>
      <p:sp>
        <p:nvSpPr>
          <p:cNvPr id="4" name="Rectangle 1"/>
          <p:cNvSpPr>
            <a:spLocks noGrp="1" noChangeArrowheads="1"/>
          </p:cNvSpPr>
          <p:nvPr>
            <p:ph idx="1"/>
          </p:nvPr>
        </p:nvSpPr>
        <p:spPr>
          <a:xfrm>
            <a:off x="838200" y="1690688"/>
            <a:ext cx="10515600" cy="5032375"/>
          </a:xfrm>
        </p:spPr>
        <p:txBody>
          <a:bodyPr>
            <a:normAutofit/>
          </a:bodyPr>
          <a:lstStyle/>
          <a:p>
            <a:pPr marL="0" lvl="0" indent="0">
              <a:lnSpc>
                <a:spcPct val="150000"/>
              </a:lnSpc>
              <a:buNone/>
            </a:pPr>
            <a:r>
              <a:rPr lang="en-US" altLang="ru-RU" dirty="0"/>
              <a:t>	Implement Copying files. Create an application that will copy the file to the specified folder. In this case, the user should be able to select the type of stream: </a:t>
            </a:r>
            <a:r>
              <a:rPr lang="en-US" altLang="ru-RU" dirty="0" smtClean="0"/>
              <a:t>with </a:t>
            </a:r>
            <a:r>
              <a:rPr lang="en-US" altLang="ru-RU" dirty="0"/>
              <a:t>and without buffering. Also, the application must display the time for which the operation was performed.</a:t>
            </a:r>
          </a:p>
          <a:p>
            <a:pPr marL="0" lvl="0" indent="0">
              <a:lnSpc>
                <a:spcPct val="150000"/>
              </a:lnSpc>
              <a:buNone/>
            </a:pPr>
            <a:r>
              <a:rPr lang="en-US" altLang="ru-RU" dirty="0"/>
              <a:t>	</a:t>
            </a:r>
            <a:r>
              <a:rPr lang="en-US" altLang="ru-RU" dirty="0" smtClean="0"/>
              <a:t>Testing </a:t>
            </a:r>
            <a:r>
              <a:rPr lang="en-US" altLang="ru-RU" dirty="0"/>
              <a:t>the </a:t>
            </a:r>
            <a:r>
              <a:rPr lang="en-US" altLang="ru-RU" dirty="0" smtClean="0"/>
              <a:t>application by taking </a:t>
            </a:r>
            <a:r>
              <a:rPr lang="en-US" altLang="ru-RU" dirty="0"/>
              <a:t>a large file (2-4GB for example) and copy it using buffering and without. Compare the execution time.</a:t>
            </a:r>
            <a:endParaRPr lang="ru-RU" altLang="ru-RU"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152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4555C-A6A8-419E-A540-2FFBE20D7031}"/>
              </a:ext>
            </a:extLst>
          </p:cNvPr>
          <p:cNvSpPr>
            <a:spLocks noGrp="1"/>
          </p:cNvSpPr>
          <p:nvPr>
            <p:ph type="title"/>
          </p:nvPr>
        </p:nvSpPr>
        <p:spPr/>
        <p:txBody>
          <a:bodyPr/>
          <a:lstStyle/>
          <a:p>
            <a:r>
              <a:rPr lang="en-US" dirty="0"/>
              <a:t>File class</a:t>
            </a:r>
          </a:p>
        </p:txBody>
      </p:sp>
      <p:sp>
        <p:nvSpPr>
          <p:cNvPr id="3" name="Місце для вмісту 2">
            <a:extLst>
              <a:ext uri="{FF2B5EF4-FFF2-40B4-BE49-F238E27FC236}">
                <a16:creationId xmlns:a16="http://schemas.microsoft.com/office/drawing/2014/main" id="{C9E4AB9C-8F0D-45F5-8AE3-298ED33A1F81}"/>
              </a:ext>
            </a:extLst>
          </p:cNvPr>
          <p:cNvSpPr>
            <a:spLocks noGrp="1"/>
          </p:cNvSpPr>
          <p:nvPr>
            <p:ph idx="1"/>
          </p:nvPr>
        </p:nvSpPr>
        <p:spPr>
          <a:xfrm>
            <a:off x="838200" y="1690688"/>
            <a:ext cx="10515600" cy="4351338"/>
          </a:xfrm>
        </p:spPr>
        <p:txBody>
          <a:bodyPr>
            <a:normAutofit/>
          </a:bodyPr>
          <a:lstStyle/>
          <a:p>
            <a:pPr>
              <a:lnSpc>
                <a:spcPct val="150000"/>
              </a:lnSpc>
            </a:pPr>
            <a:r>
              <a:rPr lang="en-US" sz="1800" dirty="0"/>
              <a:t>java.io.File.java - represents the pathname of a particular file or directory on the file system</a:t>
            </a:r>
          </a:p>
          <a:p>
            <a:pPr>
              <a:lnSpc>
                <a:spcPct val="150000"/>
              </a:lnSpc>
            </a:pPr>
            <a:r>
              <a:rPr lang="en-US" sz="1800" dirty="0"/>
              <a:t>File class can be used to represent </a:t>
            </a:r>
            <a:r>
              <a:rPr lang="en-US" sz="1800" b="1" dirty="0"/>
              <a:t>directories</a:t>
            </a:r>
            <a:r>
              <a:rPr lang="en-US" sz="1800" dirty="0"/>
              <a:t> as well as </a:t>
            </a:r>
            <a:r>
              <a:rPr lang="en-US" sz="1800" b="1" dirty="0"/>
              <a:t>files</a:t>
            </a:r>
          </a:p>
          <a:p>
            <a:pPr>
              <a:lnSpc>
                <a:spcPct val="150000"/>
              </a:lnSpc>
            </a:pPr>
            <a:r>
              <a:rPr lang="en-US" sz="1800" dirty="0"/>
              <a:t>Does </a:t>
            </a:r>
            <a:r>
              <a:rPr lang="en-US" sz="1800" b="1" dirty="0"/>
              <a:t>not require</a:t>
            </a:r>
            <a:r>
              <a:rPr lang="en-US" sz="1800" dirty="0"/>
              <a:t> file existence for creation of File object</a:t>
            </a:r>
            <a:endParaRPr lang="en-US" sz="1800" b="1" dirty="0"/>
          </a:p>
          <a:p>
            <a:pPr>
              <a:lnSpc>
                <a:spcPct val="150000"/>
              </a:lnSpc>
            </a:pPr>
            <a:r>
              <a:rPr lang="en-US" sz="1800" dirty="0"/>
              <a:t>Types</a:t>
            </a:r>
          </a:p>
          <a:p>
            <a:pPr lvl="1">
              <a:lnSpc>
                <a:spcPct val="150000"/>
              </a:lnSpc>
            </a:pPr>
            <a:r>
              <a:rPr lang="en-US" sz="1800" b="1" dirty="0"/>
              <a:t>Relative </a:t>
            </a:r>
            <a:r>
              <a:rPr lang="en-US" sz="1800" dirty="0">
                <a:latin typeface="Courier New" panose="02070309020205020404" pitchFamily="49" charset="0"/>
                <a:cs typeface="Courier New" panose="02070309020205020404" pitchFamily="49" charset="0"/>
              </a:rPr>
              <a:t>(video/</a:t>
            </a:r>
            <a:r>
              <a:rPr lang="en-US" sz="1800" dirty="0" err="1">
                <a:latin typeface="Courier New" panose="02070309020205020404" pitchFamily="49" charset="0"/>
                <a:cs typeface="Courier New" panose="02070309020205020404" pitchFamily="49" charset="0"/>
              </a:rPr>
              <a:t>fun.mkv</a:t>
            </a:r>
            <a:r>
              <a:rPr lang="en-US" sz="1800" dirty="0">
                <a:latin typeface="Courier New" panose="02070309020205020404" pitchFamily="49" charset="0"/>
                <a:cs typeface="Courier New" panose="02070309020205020404" pitchFamily="49" charset="0"/>
              </a:rPr>
              <a:t>) - </a:t>
            </a:r>
            <a:r>
              <a:rPr lang="en-US" sz="1800" dirty="0"/>
              <a:t>concerning current directory</a:t>
            </a:r>
            <a:endParaRPr lang="en-US" sz="1800" dirty="0">
              <a:latin typeface="Courier New" panose="02070309020205020404" pitchFamily="49" charset="0"/>
              <a:cs typeface="Courier New" panose="02070309020205020404" pitchFamily="49" charset="0"/>
            </a:endParaRPr>
          </a:p>
          <a:p>
            <a:pPr lvl="1">
              <a:lnSpc>
                <a:spcPct val="150000"/>
              </a:lnSpc>
            </a:pPr>
            <a:r>
              <a:rPr lang="en-US" sz="1800" b="1" dirty="0"/>
              <a:t>Absolute</a:t>
            </a:r>
            <a:r>
              <a:rPr lang="en-US" sz="1800" dirty="0"/>
              <a:t> </a:t>
            </a:r>
            <a:r>
              <a:rPr lang="en-US" sz="1800" dirty="0">
                <a:latin typeface="Courier New" panose="02070309020205020404" pitchFamily="49" charset="0"/>
                <a:cs typeface="Courier New" panose="02070309020205020404" pitchFamily="49" charset="0"/>
              </a:rPr>
              <a:t>(/home/video/fun.3gp) - </a:t>
            </a:r>
            <a:r>
              <a:rPr lang="en-US" sz="1800" dirty="0"/>
              <a:t>concerning root directory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965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4555C-A6A8-419E-A540-2FFBE20D7031}"/>
              </a:ext>
            </a:extLst>
          </p:cNvPr>
          <p:cNvSpPr>
            <a:spLocks noGrp="1"/>
          </p:cNvSpPr>
          <p:nvPr>
            <p:ph type="title"/>
          </p:nvPr>
        </p:nvSpPr>
        <p:spPr/>
        <p:txBody>
          <a:bodyPr/>
          <a:lstStyle/>
          <a:p>
            <a:r>
              <a:rPr lang="en-US" dirty="0"/>
              <a:t>File instantiation</a:t>
            </a:r>
          </a:p>
        </p:txBody>
      </p:sp>
      <p:sp>
        <p:nvSpPr>
          <p:cNvPr id="3" name="Місце для вмісту 2">
            <a:extLst>
              <a:ext uri="{FF2B5EF4-FFF2-40B4-BE49-F238E27FC236}">
                <a16:creationId xmlns:a16="http://schemas.microsoft.com/office/drawing/2014/main" id="{C9E4AB9C-8F0D-45F5-8AE3-298ED33A1F81}"/>
              </a:ext>
            </a:extLst>
          </p:cNvPr>
          <p:cNvSpPr>
            <a:spLocks noGrp="1"/>
          </p:cNvSpPr>
          <p:nvPr>
            <p:ph idx="1"/>
          </p:nvPr>
        </p:nvSpPr>
        <p:spPr>
          <a:xfrm>
            <a:off x="838200" y="1690688"/>
            <a:ext cx="10649505" cy="5167312"/>
          </a:xfrm>
        </p:spPr>
        <p:txBody>
          <a:bodyPr>
            <a:normAutofit/>
          </a:bodyPr>
          <a:lstStyle/>
          <a:p>
            <a:pPr marL="0" indent="0">
              <a:lnSpc>
                <a:spcPct val="200000"/>
              </a:lnSpc>
              <a:buNone/>
            </a:pPr>
            <a:r>
              <a:rPr lang="en-US" sz="1800" b="1" dirty="0"/>
              <a:t>File</a:t>
            </a:r>
          </a:p>
          <a:p>
            <a:pPr marL="457200" lvl="1" indent="0" eaLnBrk="0" fontAlgn="base" hangingPunct="0">
              <a:lnSpc>
                <a:spcPct val="2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"/home/video/fun.3gp"</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parent =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"/home"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child = </a:t>
            </a:r>
            <a:r>
              <a:rPr kumimoji="0" lang="en-US" altLang="en-US"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parent,</a:t>
            </a:r>
            <a:r>
              <a:rPr kumimoji="0" lang="en-US" altLang="en-US" sz="1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"video</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/fun.3gp"</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uk-UA"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457200" lvl="1" indent="0" eaLnBrk="0" fontAlgn="base" hangingPunct="0">
              <a:lnSpc>
                <a:spcPct val="200000"/>
              </a:lnSpc>
              <a:spcBef>
                <a:spcPct val="0"/>
              </a:spcBef>
              <a:spcAft>
                <a:spcPct val="0"/>
              </a:spcAft>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indent="0">
              <a:lnSpc>
                <a:spcPct val="200000"/>
              </a:lnSpc>
              <a:buNone/>
            </a:pPr>
            <a:r>
              <a:rPr lang="en-US" sz="1800" b="1" dirty="0" smtClean="0"/>
              <a:t>File </a:t>
            </a:r>
            <a:r>
              <a:rPr lang="en-US" sz="1800" b="1" dirty="0"/>
              <a:t>separator</a:t>
            </a:r>
          </a:p>
          <a:p>
            <a:pPr marL="457200" lvl="1" indent="0" eaLnBrk="0" fontAlgn="base" hangingPunct="0">
              <a:lnSpc>
                <a:spcPct val="200000"/>
              </a:lnSpc>
              <a:spcBef>
                <a:spcPct val="0"/>
              </a:spcBef>
              <a:spcAft>
                <a:spcPct val="0"/>
              </a:spcAft>
              <a:buNone/>
            </a:pP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getProperty</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file.separator</a:t>
            </a:r>
            <a:r>
              <a:rPr kumimoji="0" lang="en-US" altLang="en-US"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java.io.File.</a:t>
            </a:r>
            <a:r>
              <a:rPr kumimoji="0" lang="en-US" altLang="en-US" sz="1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separator</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03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50C666-E792-4749-AFF8-33E46EB16DD7}"/>
              </a:ext>
            </a:extLst>
          </p:cNvPr>
          <p:cNvSpPr>
            <a:spLocks noGrp="1"/>
          </p:cNvSpPr>
          <p:nvPr>
            <p:ph type="title"/>
          </p:nvPr>
        </p:nvSpPr>
        <p:spPr/>
        <p:txBody>
          <a:bodyPr/>
          <a:lstStyle/>
          <a:p>
            <a:r>
              <a:rPr lang="en-US" dirty="0"/>
              <a:t>File class methods</a:t>
            </a:r>
          </a:p>
        </p:txBody>
      </p:sp>
      <p:sp>
        <p:nvSpPr>
          <p:cNvPr id="3" name="Місце для вмісту 2">
            <a:extLst>
              <a:ext uri="{FF2B5EF4-FFF2-40B4-BE49-F238E27FC236}">
                <a16:creationId xmlns:a16="http://schemas.microsoft.com/office/drawing/2014/main" id="{061AE69E-EB5D-4AE4-ABAD-65EDC373F45B}"/>
              </a:ext>
            </a:extLst>
          </p:cNvPr>
          <p:cNvSpPr>
            <a:spLocks noGrp="1"/>
          </p:cNvSpPr>
          <p:nvPr>
            <p:ph idx="1"/>
          </p:nvPr>
        </p:nvSpPr>
        <p:spPr>
          <a:xfrm>
            <a:off x="838200" y="1690688"/>
            <a:ext cx="10515600" cy="4850383"/>
          </a:xfrm>
        </p:spPr>
        <p:txBody>
          <a:bodyPr>
            <a:normAutofit/>
          </a:bodyPr>
          <a:lstStyle/>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exists() - </a:t>
            </a:r>
            <a:r>
              <a:rPr lang="en-US" sz="1800" dirty="0"/>
              <a:t>is the file or directory exists.</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getName</a:t>
            </a:r>
            <a:r>
              <a:rPr lang="en-US" sz="1800" dirty="0">
                <a:latin typeface="Courier New" panose="02070309020205020404" pitchFamily="49" charset="0"/>
                <a:cs typeface="Courier New" panose="02070309020205020404" pitchFamily="49" charset="0"/>
              </a:rPr>
              <a:t>() - </a:t>
            </a:r>
            <a:r>
              <a:rPr lang="en-US" sz="1800" dirty="0"/>
              <a:t>the name of the file or directory denoted by this path.</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getAbsolutePath</a:t>
            </a:r>
            <a:r>
              <a:rPr lang="en-US" sz="1800" dirty="0">
                <a:latin typeface="Courier New" panose="02070309020205020404" pitchFamily="49" charset="0"/>
                <a:cs typeface="Courier New" panose="02070309020205020404" pitchFamily="49" charset="0"/>
              </a:rPr>
              <a:t>() - </a:t>
            </a:r>
            <a:r>
              <a:rPr lang="en-US" sz="1800" dirty="0"/>
              <a:t>the absolute pathname string of this path.</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isDirectory</a:t>
            </a:r>
            <a:r>
              <a:rPr lang="en-US" sz="1800" dirty="0">
                <a:latin typeface="Courier New" panose="02070309020205020404" pitchFamily="49" charset="0"/>
                <a:cs typeface="Courier New" panose="02070309020205020404" pitchFamily="49" charset="0"/>
              </a:rPr>
              <a:t>() - </a:t>
            </a:r>
            <a:r>
              <a:rPr lang="en-US" sz="1800" dirty="0"/>
              <a:t>is the file denoted by this path is a directory.</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isFile</a:t>
            </a:r>
            <a:r>
              <a:rPr lang="en-US" sz="1800" dirty="0">
                <a:latin typeface="Courier New" panose="02070309020205020404" pitchFamily="49" charset="0"/>
                <a:cs typeface="Courier New" panose="02070309020205020404" pitchFamily="49" charset="0"/>
              </a:rPr>
              <a:t>() - </a:t>
            </a:r>
            <a:r>
              <a:rPr lang="en-US" sz="1800" dirty="0"/>
              <a:t>is the file denoted by this path is a file.</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length() - </a:t>
            </a:r>
            <a:r>
              <a:rPr lang="en-US" sz="1800" dirty="0"/>
              <a:t>the number of bytes in the file.</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lastModified</a:t>
            </a:r>
            <a:r>
              <a:rPr lang="en-US" sz="1800" dirty="0">
                <a:latin typeface="Courier New" panose="02070309020205020404" pitchFamily="49" charset="0"/>
                <a:cs typeface="Courier New" panose="02070309020205020404" pitchFamily="49" charset="0"/>
              </a:rPr>
              <a:t>() - </a:t>
            </a:r>
            <a:r>
              <a:rPr lang="en-US" sz="1800" dirty="0"/>
              <a:t>the number of milliseconds since the epoch when the file was last modified.</a:t>
            </a:r>
          </a:p>
          <a:p>
            <a:pPr>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delete() - </a:t>
            </a:r>
            <a:r>
              <a:rPr lang="en-US" sz="1800" dirty="0"/>
              <a:t>delete the file or directory. (if directory, then the directory must be empty).</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renameTo</a:t>
            </a:r>
            <a:r>
              <a:rPr lang="en-US" sz="1800" dirty="0">
                <a:latin typeface="Courier New" panose="02070309020205020404" pitchFamily="49" charset="0"/>
                <a:cs typeface="Courier New" panose="02070309020205020404" pitchFamily="49" charset="0"/>
              </a:rPr>
              <a:t>(File) - </a:t>
            </a:r>
            <a:r>
              <a:rPr lang="en-US" sz="1800" dirty="0"/>
              <a:t>rename the file denoted by this path.</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mkdir</a:t>
            </a:r>
            <a:r>
              <a:rPr lang="en-US" sz="1800" dirty="0">
                <a:latin typeface="Courier New" panose="02070309020205020404" pitchFamily="49" charset="0"/>
                <a:cs typeface="Courier New" panose="02070309020205020404" pitchFamily="49" charset="0"/>
              </a:rPr>
              <a:t>() - </a:t>
            </a:r>
            <a:r>
              <a:rPr lang="en-US" sz="1800" dirty="0"/>
              <a:t>create the directory named by this path.</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mkdirs</a:t>
            </a:r>
            <a:r>
              <a:rPr lang="en-US" sz="1800" dirty="0">
                <a:latin typeface="Courier New" panose="02070309020205020404" pitchFamily="49" charset="0"/>
                <a:cs typeface="Courier New" panose="02070309020205020404" pitchFamily="49" charset="0"/>
              </a:rPr>
              <a:t>() - </a:t>
            </a:r>
            <a:r>
              <a:rPr lang="en-US" sz="1800" dirty="0"/>
              <a:t>create the directory named by this path including any nonexistent parent directories.</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getParent</a:t>
            </a:r>
            <a:r>
              <a:rPr lang="en-US" sz="1800" dirty="0">
                <a:latin typeface="Courier New" panose="02070309020205020404" pitchFamily="49" charset="0"/>
                <a:cs typeface="Courier New" panose="02070309020205020404" pitchFamily="49" charset="0"/>
              </a:rPr>
              <a:t>() - </a:t>
            </a:r>
            <a:r>
              <a:rPr lang="en-US" sz="1800" dirty="0"/>
              <a:t>return the abstract pathname of this abstract pathname’s parent or null </a:t>
            </a:r>
          </a:p>
          <a:p>
            <a:pPr>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listFiles</a:t>
            </a:r>
            <a:r>
              <a:rPr lang="en-US" sz="1800" dirty="0">
                <a:latin typeface="Courier New" panose="02070309020205020404" pitchFamily="49" charset="0"/>
                <a:cs typeface="Courier New" panose="02070309020205020404" pitchFamily="49" charset="0"/>
              </a:rPr>
              <a:t>() - </a:t>
            </a:r>
            <a:r>
              <a:rPr lang="en-US" sz="1800" dirty="0"/>
              <a:t>return the files in the directory.</a:t>
            </a:r>
          </a:p>
        </p:txBody>
      </p:sp>
    </p:spTree>
    <p:extLst>
      <p:ext uri="{BB962C8B-B14F-4D97-AF65-F5344CB8AC3E}">
        <p14:creationId xmlns:p14="http://schemas.microsoft.com/office/powerpoint/2010/main" val="276669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50C666-E792-4749-AFF8-33E46EB16DD7}"/>
              </a:ext>
            </a:extLst>
          </p:cNvPr>
          <p:cNvSpPr>
            <a:spLocks noGrp="1"/>
          </p:cNvSpPr>
          <p:nvPr>
            <p:ph type="title"/>
          </p:nvPr>
        </p:nvSpPr>
        <p:spPr/>
        <p:txBody>
          <a:bodyPr/>
          <a:lstStyle/>
          <a:p>
            <a:r>
              <a:rPr lang="en-US" dirty="0"/>
              <a:t>Example</a:t>
            </a:r>
          </a:p>
        </p:txBody>
      </p:sp>
      <p:sp>
        <p:nvSpPr>
          <p:cNvPr id="6" name="Rectangle 3">
            <a:extLst>
              <a:ext uri="{FF2B5EF4-FFF2-40B4-BE49-F238E27FC236}">
                <a16:creationId xmlns:a16="http://schemas.microsoft.com/office/drawing/2014/main" id="{3D5E6ACA-884A-4ED8-95E6-BE8D64CD5F6C}"/>
              </a:ext>
            </a:extLst>
          </p:cNvPr>
          <p:cNvSpPr>
            <a:spLocks noGrp="1" noChangeArrowheads="1"/>
          </p:cNvSpPr>
          <p:nvPr>
            <p:ph idx="1"/>
          </p:nvPr>
        </p:nvSpPr>
        <p:spPr bwMode="auto">
          <a:xfrm>
            <a:off x="838200" y="1690688"/>
            <a:ext cx="1115174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File </a:t>
            </a:r>
            <a:r>
              <a:rPr lang="en-US" altLang="en-US" sz="1800" dirty="0" err="1">
                <a:solidFill>
                  <a:srgbClr val="000000"/>
                </a:solidFill>
                <a:latin typeface="Courier New" panose="02070309020205020404" pitchFamily="49" charset="0"/>
                <a:cs typeface="Courier New" panose="02070309020205020404" pitchFamily="49" charset="0"/>
              </a:rPr>
              <a:t>file</a:t>
            </a:r>
            <a:r>
              <a:rPr lang="en-US" altLang="en-US" sz="1800" dirty="0">
                <a:solidFill>
                  <a:srgbClr val="000000"/>
                </a:solidFill>
                <a:latin typeface="Courier New" panose="02070309020205020404" pitchFamily="49" charset="0"/>
                <a:cs typeface="Courier New" panose="02070309020205020404" pitchFamily="49" charset="0"/>
              </a:rPr>
              <a:t> = </a:t>
            </a:r>
            <a:r>
              <a:rPr lang="en-US" altLang="en-US" sz="1800" b="1" dirty="0">
                <a:solidFill>
                  <a:srgbClr val="000080"/>
                </a:solidFill>
                <a:latin typeface="Courier New" panose="02070309020205020404" pitchFamily="49" charset="0"/>
                <a:cs typeface="Courier New" panose="02070309020205020404" pitchFamily="49" charset="0"/>
              </a:rPr>
              <a:t>new </a:t>
            </a:r>
            <a:r>
              <a:rPr lang="en-US" altLang="en-US" sz="1800" dirty="0">
                <a:solidFill>
                  <a:srgbClr val="000000"/>
                </a:solidFill>
                <a:latin typeface="Courier New" panose="02070309020205020404" pitchFamily="49" charset="0"/>
                <a:cs typeface="Courier New" panose="02070309020205020404" pitchFamily="49" charset="0"/>
              </a:rPr>
              <a:t>File(</a:t>
            </a:r>
            <a:r>
              <a:rPr lang="en-US" altLang="en-US" sz="1800" b="1" dirty="0">
                <a:solidFill>
                  <a:srgbClr val="008000"/>
                </a:solidFill>
                <a:latin typeface="Courier New" panose="02070309020205020404" pitchFamily="49" charset="0"/>
                <a:cs typeface="Courier New" panose="02070309020205020404" pitchFamily="49" charset="0"/>
              </a:rPr>
              <a:t>"C:</a:t>
            </a:r>
            <a:r>
              <a:rPr lang="en-US" altLang="en-US" sz="1800" b="1" dirty="0">
                <a:solidFill>
                  <a:srgbClr val="00008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video</a:t>
            </a:r>
            <a:r>
              <a:rPr lang="en-US" altLang="en-US" sz="1800" b="1" dirty="0">
                <a:solidFill>
                  <a:srgbClr val="000080"/>
                </a:solidFill>
                <a:latin typeface="Courier New" panose="02070309020205020404" pitchFamily="49" charset="0"/>
                <a:cs typeface="Courier New" panose="02070309020205020404" pitchFamily="49" charset="0"/>
              </a:rPr>
              <a:t>\\</a:t>
            </a:r>
            <a:r>
              <a:rPr lang="en-US" altLang="en-US" sz="1800" b="1" dirty="0">
                <a:solidFill>
                  <a:srgbClr val="00B050"/>
                </a:solidFill>
                <a:latin typeface="Courier New" panose="02070309020205020404" pitchFamily="49" charset="0"/>
                <a:cs typeface="Courier New" panose="02070309020205020404" pitchFamily="49" charset="0"/>
              </a:rPr>
              <a:t>fun.</a:t>
            </a:r>
            <a:r>
              <a:rPr lang="en-US" sz="1800" b="1" dirty="0">
                <a:solidFill>
                  <a:srgbClr val="00B050"/>
                </a:solidFill>
                <a:latin typeface="Courier New" panose="02070309020205020404" pitchFamily="49" charset="0"/>
                <a:cs typeface="Courier New" panose="02070309020205020404" pitchFamily="49" charset="0"/>
              </a:rPr>
              <a:t>3gp</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"File Exists: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file.exists</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b="1" dirty="0">
                <a:solidFill>
                  <a:srgbClr val="000080"/>
                </a:solidFill>
                <a:latin typeface="Courier New" panose="02070309020205020404" pitchFamily="49" charset="0"/>
                <a:cs typeface="Courier New" panose="02070309020205020404" pitchFamily="49" charset="0"/>
              </a:rPr>
              <a:t>if </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dirty="0" err="1">
                <a:solidFill>
                  <a:srgbClr val="000000"/>
                </a:solidFill>
                <a:latin typeface="Courier New" panose="02070309020205020404" pitchFamily="49" charset="0"/>
                <a:cs typeface="Courier New" panose="02070309020205020404" pitchFamily="49" charset="0"/>
              </a:rPr>
              <a:t>file.exists</a:t>
            </a: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"Absolute Path: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file.getAbsolutePath</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"Is Directory: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file.isDirectory</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"Parent Path: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file.getParent</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80"/>
                </a:solidFill>
                <a:latin typeface="Courier New" panose="02070309020205020404" pitchFamily="49" charset="0"/>
                <a:cs typeface="Courier New" panose="02070309020205020404" pitchFamily="49" charset="0"/>
              </a:rPr>
              <a:t>if </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dirty="0" err="1">
                <a:solidFill>
                  <a:srgbClr val="000000"/>
                </a:solidFill>
                <a:latin typeface="Courier New" panose="02070309020205020404" pitchFamily="49" charset="0"/>
                <a:cs typeface="Courier New" panose="02070309020205020404" pitchFamily="49" charset="0"/>
              </a:rPr>
              <a:t>file.isFile</a:t>
            </a: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"File size: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file.length</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"File </a:t>
            </a:r>
            <a:r>
              <a:rPr lang="en-US" altLang="en-US" sz="1800" b="1" dirty="0" err="1">
                <a:solidFill>
                  <a:srgbClr val="008000"/>
                </a:solidFill>
                <a:latin typeface="Courier New" panose="02070309020205020404" pitchFamily="49" charset="0"/>
                <a:cs typeface="Courier New" panose="02070309020205020404" pitchFamily="49" charset="0"/>
              </a:rPr>
              <a:t>LastModified</a:t>
            </a:r>
            <a:r>
              <a:rPr lang="en-US" altLang="en-US" sz="1800" b="1" dirty="0">
                <a:solidFill>
                  <a:srgbClr val="008000"/>
                </a:solidFill>
                <a:latin typeface="Courier New" panose="02070309020205020404" pitchFamily="49" charset="0"/>
                <a:cs typeface="Courier New" panose="02070309020205020404" pitchFamily="49" charset="0"/>
              </a:rPr>
              <a:t>: "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file.lastModified</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 </a:t>
            </a:r>
            <a:r>
              <a:rPr lang="en-US" altLang="en-US" sz="1800" b="1" dirty="0">
                <a:solidFill>
                  <a:srgbClr val="000080"/>
                </a:solidFill>
                <a:latin typeface="Courier New" panose="02070309020205020404" pitchFamily="49" charset="0"/>
                <a:cs typeface="Courier New" panose="02070309020205020404" pitchFamily="49" charset="0"/>
              </a:rPr>
              <a:t>else </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80"/>
                </a:solidFill>
                <a:latin typeface="Courier New" panose="02070309020205020404" pitchFamily="49" charset="0"/>
                <a:cs typeface="Courier New" panose="02070309020205020404" pitchFamily="49" charset="0"/>
              </a:rPr>
              <a:t>for </a:t>
            </a:r>
            <a:r>
              <a:rPr lang="en-US" altLang="en-US" sz="1800" dirty="0">
                <a:solidFill>
                  <a:srgbClr val="000000"/>
                </a:solidFill>
                <a:latin typeface="Courier New" panose="02070309020205020404" pitchFamily="49" charset="0"/>
                <a:cs typeface="Courier New" panose="02070309020205020404" pitchFamily="49" charset="0"/>
              </a:rPr>
              <a:t>(File </a:t>
            </a:r>
            <a:r>
              <a:rPr lang="en-US" altLang="en-US" sz="1800" dirty="0" err="1">
                <a:solidFill>
                  <a:srgbClr val="000000"/>
                </a:solidFill>
                <a:latin typeface="Courier New" panose="02070309020205020404" pitchFamily="49" charset="0"/>
                <a:cs typeface="Courier New" panose="02070309020205020404" pitchFamily="49" charset="0"/>
              </a:rPr>
              <a:t>subfile</a:t>
            </a:r>
            <a:r>
              <a:rPr lang="en-US" altLang="en-US" sz="1800" dirty="0">
                <a:solidFill>
                  <a:srgbClr val="000000"/>
                </a:solidFill>
                <a:latin typeface="Courier New" panose="02070309020205020404" pitchFamily="49" charset="0"/>
                <a:cs typeface="Courier New" panose="02070309020205020404" pitchFamily="49" charset="0"/>
              </a:rPr>
              <a:t> : </a:t>
            </a:r>
            <a:r>
              <a:rPr lang="en-US" altLang="en-US" sz="1800" dirty="0" err="1">
                <a:solidFill>
                  <a:srgbClr val="000000"/>
                </a:solidFill>
                <a:latin typeface="Courier New" panose="02070309020205020404" pitchFamily="49" charset="0"/>
                <a:cs typeface="Courier New" panose="02070309020205020404" pitchFamily="49" charset="0"/>
              </a:rPr>
              <a:t>file.listFiles</a:t>
            </a: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b="1" dirty="0">
                <a:solidFill>
                  <a:srgbClr val="000080"/>
                </a:solidFill>
                <a:latin typeface="Courier New" panose="02070309020205020404" pitchFamily="49" charset="0"/>
                <a:cs typeface="Courier New" panose="02070309020205020404" pitchFamily="49" charset="0"/>
              </a:rPr>
              <a:t>\t</a:t>
            </a:r>
            <a:r>
              <a:rPr lang="en-US" altLang="en-US" sz="1800" b="1" dirty="0">
                <a:solidFill>
                  <a:srgbClr val="008000"/>
                </a:solidFill>
                <a:latin typeface="Courier New" panose="02070309020205020404" pitchFamily="49" charset="0"/>
                <a:cs typeface="Courier New" panose="02070309020205020404" pitchFamily="49" charset="0"/>
              </a:rPr>
              <a:t>"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subfile.getName</a:t>
            </a: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a:t>
            </a:r>
            <a:endParaRPr lang="en-US" altLang="en-US" sz="4400" dirty="0">
              <a:latin typeface="Arial" panose="020B0604020202020204" pitchFamily="34" charset="0"/>
            </a:endParaRPr>
          </a:p>
        </p:txBody>
      </p:sp>
      <p:sp>
        <p:nvSpPr>
          <p:cNvPr id="7" name="Rectangle 4">
            <a:extLst>
              <a:ext uri="{FF2B5EF4-FFF2-40B4-BE49-F238E27FC236}">
                <a16:creationId xmlns:a16="http://schemas.microsoft.com/office/drawing/2014/main" id="{8A006532-18BF-413E-BADA-F7E5BDAB598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02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5A259-78B4-4A45-A41A-713A1FB1CF5F}"/>
              </a:ext>
            </a:extLst>
          </p:cNvPr>
          <p:cNvSpPr>
            <a:spLocks noGrp="1"/>
          </p:cNvSpPr>
          <p:nvPr>
            <p:ph type="title"/>
          </p:nvPr>
        </p:nvSpPr>
        <p:spPr/>
        <p:txBody>
          <a:bodyPr/>
          <a:lstStyle/>
          <a:p>
            <a:r>
              <a:rPr lang="en-US" dirty="0"/>
              <a:t>Streams</a:t>
            </a:r>
          </a:p>
        </p:txBody>
      </p:sp>
      <p:sp>
        <p:nvSpPr>
          <p:cNvPr id="3" name="Місце для вмісту 2">
            <a:extLst>
              <a:ext uri="{FF2B5EF4-FFF2-40B4-BE49-F238E27FC236}">
                <a16:creationId xmlns:a16="http://schemas.microsoft.com/office/drawing/2014/main" id="{F78C6AFA-571A-40EB-A654-C4E387C60563}"/>
              </a:ext>
            </a:extLst>
          </p:cNvPr>
          <p:cNvSpPr>
            <a:spLocks noGrp="1"/>
          </p:cNvSpPr>
          <p:nvPr>
            <p:ph idx="1"/>
          </p:nvPr>
        </p:nvSpPr>
        <p:spPr/>
        <p:txBody>
          <a:bodyPr/>
          <a:lstStyle/>
          <a:p>
            <a:pPr marL="0" indent="0">
              <a:buNone/>
            </a:pPr>
            <a:r>
              <a:rPr lang="en-US" dirty="0" smtClean="0"/>
              <a:t>A </a:t>
            </a:r>
            <a:r>
              <a:rPr lang="en-US" dirty="0"/>
              <a:t>long, nearly never-ending “stream of water” with data presented one “wave” at a time.</a:t>
            </a:r>
          </a:p>
        </p:txBody>
      </p:sp>
      <p:pic>
        <p:nvPicPr>
          <p:cNvPr id="4" name="Рисунок 3"/>
          <p:cNvPicPr>
            <a:picLocks noChangeAspect="1"/>
          </p:cNvPicPr>
          <p:nvPr/>
        </p:nvPicPr>
        <p:blipFill>
          <a:blip r:embed="rId3"/>
          <a:stretch>
            <a:fillRect/>
          </a:stretch>
        </p:blipFill>
        <p:spPr>
          <a:xfrm>
            <a:off x="826545" y="4628249"/>
            <a:ext cx="10538910" cy="2229751"/>
          </a:xfrm>
          <a:prstGeom prst="rect">
            <a:avLst/>
          </a:prstGeom>
        </p:spPr>
      </p:pic>
    </p:spTree>
    <p:extLst>
      <p:ext uri="{BB962C8B-B14F-4D97-AF65-F5344CB8AC3E}">
        <p14:creationId xmlns:p14="http://schemas.microsoft.com/office/powerpoint/2010/main" val="53140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1161</Words>
  <Application>Microsoft Office PowerPoint</Application>
  <PresentationFormat>Widescreen</PresentationFormat>
  <Paragraphs>228</Paragraphs>
  <Slides>43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Wingdings</vt:lpstr>
      <vt:lpstr>Office Theme</vt:lpstr>
      <vt:lpstr>Java 4 WEB </vt:lpstr>
      <vt:lpstr>Lesson goals</vt:lpstr>
      <vt:lpstr>Glossary</vt:lpstr>
      <vt:lpstr>IO</vt:lpstr>
      <vt:lpstr>File class</vt:lpstr>
      <vt:lpstr>File instantiation</vt:lpstr>
      <vt:lpstr>File class methods</vt:lpstr>
      <vt:lpstr>Example</vt:lpstr>
      <vt:lpstr>Streams</vt:lpstr>
      <vt:lpstr>Built-in streams</vt:lpstr>
      <vt:lpstr>Stream types by direction</vt:lpstr>
      <vt:lpstr>Stream types by content</vt:lpstr>
      <vt:lpstr>Stream types by abstraction level</vt:lpstr>
      <vt:lpstr>Examples</vt:lpstr>
      <vt:lpstr>Most common Stream Operations</vt:lpstr>
      <vt:lpstr>File Input/Output Stream</vt:lpstr>
      <vt:lpstr>Buffered Input/Output Stream</vt:lpstr>
      <vt:lpstr>Object serialization\deserialization</vt:lpstr>
      <vt:lpstr>Object serialization\deserialization</vt:lpstr>
      <vt:lpstr>ObjectOutputStream (serialization)</vt:lpstr>
      <vt:lpstr>ObjectInputStream (deserialization)</vt:lpstr>
      <vt:lpstr>File Reader/Writer</vt:lpstr>
      <vt:lpstr>Buffered File Reader/Writer</vt:lpstr>
      <vt:lpstr>Console</vt:lpstr>
      <vt:lpstr>NIO/NIO2</vt:lpstr>
      <vt:lpstr>Path overview</vt:lpstr>
      <vt:lpstr>Backward compatibility</vt:lpstr>
      <vt:lpstr>Names hierarchy</vt:lpstr>
      <vt:lpstr>Relativize, resolve</vt:lpstr>
      <vt:lpstr>File existence, print and search folder content</vt:lpstr>
      <vt:lpstr>Interacting with Files </vt:lpstr>
      <vt:lpstr>Interacting with Files. Copy, move </vt:lpstr>
      <vt:lpstr>Interacting with Files. Delete </vt:lpstr>
      <vt:lpstr>Encoding</vt:lpstr>
      <vt:lpstr>Read\Write files with NIO2</vt:lpstr>
      <vt:lpstr>Read\Write files with NIO2</vt:lpstr>
      <vt:lpstr>File Attributes</vt:lpstr>
      <vt:lpstr>IO vs NIO2</vt:lpstr>
      <vt:lpstr>Literature</vt:lpstr>
      <vt:lpstr>Homework Task 1</vt:lpstr>
      <vt:lpstr>Homework Task 1</vt:lpstr>
      <vt:lpstr>Homework Task 2</vt:lpstr>
      <vt:lpstr>Homework Task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4 WEB </dc:title>
  <dc:creator>Yaroslav Brahinets</dc:creator>
  <cp:lastModifiedBy>Yaroslav Brahinets</cp:lastModifiedBy>
  <cp:revision>32</cp:revision>
  <dcterms:created xsi:type="dcterms:W3CDTF">2018-12-16T13:24:20Z</dcterms:created>
  <dcterms:modified xsi:type="dcterms:W3CDTF">2018-12-16T15:33:49Z</dcterms:modified>
</cp:coreProperties>
</file>