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11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23" autoAdjust="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3B9FB-3495-4939-BD76-7F0D9D7D32B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B874B-A473-4B36-B711-1F4E2AA2C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3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Become a true programmer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763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977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21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38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altLang="ru-RU" dirty="0" err="1" smtClean="0"/>
              <a:t>An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identifier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is</a:t>
            </a:r>
            <a:r>
              <a:rPr lang="ru-RU" altLang="ru-RU" dirty="0" smtClean="0"/>
              <a:t> a </a:t>
            </a:r>
            <a:r>
              <a:rPr lang="ru-RU" altLang="ru-RU" dirty="0" err="1" smtClean="0"/>
              <a:t>sequence</a:t>
            </a:r>
            <a:r>
              <a:rPr lang="ru-RU" altLang="ru-RU" dirty="0" smtClean="0"/>
              <a:t> of </a:t>
            </a:r>
            <a:r>
              <a:rPr lang="ru-RU" altLang="ru-RU" dirty="0" err="1" smtClean="0"/>
              <a:t>one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or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more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characters</a:t>
            </a:r>
            <a:endParaRPr lang="en-US" altLang="ru-RU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ru-RU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 smtClean="0"/>
              <a:t>Packages, classes, fields, variables, methods, arguments…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ru-RU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altLang="ru-RU" dirty="0" smtClean="0"/>
              <a:t>The </a:t>
            </a:r>
            <a:r>
              <a:rPr lang="ru-RU" altLang="ru-RU" dirty="0" err="1" smtClean="0"/>
              <a:t>first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character</a:t>
            </a:r>
            <a:r>
              <a:rPr lang="ru-RU" altLang="ru-RU" dirty="0" smtClean="0"/>
              <a:t> </a:t>
            </a:r>
            <a:r>
              <a:rPr lang="en-US" altLang="ru-RU" dirty="0" smtClean="0"/>
              <a:t>must </a:t>
            </a:r>
            <a:r>
              <a:rPr lang="ru-RU" altLang="ru-RU" dirty="0" err="1" smtClean="0"/>
              <a:t>be</a:t>
            </a:r>
            <a:r>
              <a:rPr lang="ru-RU" altLang="ru-RU" dirty="0" smtClean="0"/>
              <a:t> a </a:t>
            </a:r>
            <a:r>
              <a:rPr lang="ru-RU" altLang="ru-RU" b="1" dirty="0" err="1" smtClean="0"/>
              <a:t>letter</a:t>
            </a:r>
            <a:r>
              <a:rPr lang="ru-RU" altLang="ru-RU" b="1" dirty="0" smtClean="0"/>
              <a:t>, $, _</a:t>
            </a:r>
            <a:endParaRPr lang="en-US" altLang="ru-RU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 smtClean="0"/>
              <a:t>S</a:t>
            </a:r>
            <a:r>
              <a:rPr lang="ru-RU" altLang="ru-RU" dirty="0" err="1" smtClean="0"/>
              <a:t>ubsequent</a:t>
            </a:r>
            <a:r>
              <a:rPr lang="ru-RU" altLang="ru-RU" dirty="0" smtClean="0"/>
              <a:t> </a:t>
            </a:r>
            <a:r>
              <a:rPr lang="ru-RU" altLang="ru-RU" dirty="0" err="1" smtClean="0"/>
              <a:t>character</a:t>
            </a:r>
            <a:r>
              <a:rPr lang="ru-RU" altLang="ru-RU" dirty="0" smtClean="0"/>
              <a:t> in the </a:t>
            </a:r>
            <a:r>
              <a:rPr lang="ru-RU" altLang="ru-RU" dirty="0" err="1" smtClean="0"/>
              <a:t>sequence</a:t>
            </a:r>
            <a:r>
              <a:rPr lang="ru-RU" altLang="ru-RU" dirty="0" smtClean="0"/>
              <a:t> </a:t>
            </a:r>
            <a:r>
              <a:rPr lang="en-US" altLang="ru-RU" dirty="0" smtClean="0"/>
              <a:t>must </a:t>
            </a:r>
            <a:r>
              <a:rPr lang="ru-RU" altLang="ru-RU" dirty="0" err="1" smtClean="0"/>
              <a:t>be</a:t>
            </a:r>
            <a:r>
              <a:rPr lang="ru-RU" altLang="ru-RU" dirty="0" smtClean="0"/>
              <a:t> </a:t>
            </a:r>
            <a:r>
              <a:rPr lang="ru-RU" altLang="ru-RU" b="1" dirty="0" err="1" smtClean="0"/>
              <a:t>letter</a:t>
            </a:r>
            <a:r>
              <a:rPr lang="ru-RU" altLang="ru-RU" b="1" dirty="0" smtClean="0"/>
              <a:t>, </a:t>
            </a:r>
            <a:r>
              <a:rPr lang="ru-RU" altLang="ru-RU" b="1" dirty="0" err="1" smtClean="0"/>
              <a:t>digit</a:t>
            </a:r>
            <a:r>
              <a:rPr lang="ru-RU" altLang="ru-RU" b="1" dirty="0" smtClean="0"/>
              <a:t>, $, _</a:t>
            </a:r>
            <a:endParaRPr lang="en-US" altLang="ru-RU" dirty="0" smtClean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856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787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063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95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altLang="uk-UA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uk-UA" altLang="uk-UA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uk-UA" altLang="uk-UA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the </a:t>
            </a:r>
            <a:r>
              <a:rPr lang="uk-UA" altLang="uk-UA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uk-UA" altLang="uk-UA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literal</a:t>
            </a:r>
            <a:r>
              <a:rPr lang="uk-UA" altLang="uk-UA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primitive</a:t>
            </a:r>
            <a:r>
              <a:rPr lang="uk-UA" altLang="uk-UA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uk-UA" altLang="uk-UA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uk-UA" altLang="uk-UA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uk-UA" altLang="uk-UA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 </a:t>
            </a:r>
            <a:r>
              <a:rPr lang="uk-UA" altLang="uk-UA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want</a:t>
            </a:r>
            <a:r>
              <a:rPr lang="uk-UA" altLang="uk-UA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uk-UA" altLang="uk-UA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uk-UA" altLang="uk-UA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uk-UA" altLang="uk-UA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uk-UA" altLang="uk-UA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  <a:r>
              <a:rPr lang="uk-UA" altLang="uk-UA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200" b="1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uk-UA" altLang="uk-UA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200" i="1" dirty="0" err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suffix</a:t>
            </a:r>
            <a:r>
              <a:rPr lang="uk-UA" altLang="uk-UA" sz="12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764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06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84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014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739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String, Animal, Object, Integer, arrays, collections,…</a:t>
            </a:r>
            <a:endParaRPr lang="en-US" altLang="ru-RU" u="sng" dirty="0" smtClean="0">
              <a:solidFill>
                <a:srgbClr val="3F7F5F"/>
              </a:solidFill>
              <a:latin typeface="Monaco" pitchFamily="-8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209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ru-RU" u="sng" dirty="0" smtClean="0">
              <a:solidFill>
                <a:srgbClr val="3F7F5F"/>
              </a:solidFill>
              <a:latin typeface="Monaco" pitchFamily="-8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215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01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5539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757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63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638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139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70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JVM</a:t>
            </a:r>
            <a:r>
              <a:rPr lang="en-US" baseline="0" dirty="0" smtClean="0"/>
              <a:t> - </a:t>
            </a:r>
            <a:r>
              <a:rPr lang="uk-UA" sz="1200" dirty="0" smtClean="0"/>
              <a:t>The JVM </a:t>
            </a:r>
            <a:r>
              <a:rPr lang="uk-UA" sz="1200" dirty="0" err="1" smtClean="0"/>
              <a:t>doesn't</a:t>
            </a:r>
            <a:r>
              <a:rPr lang="uk-UA" sz="1200" dirty="0" smtClean="0"/>
              <a:t> </a:t>
            </a:r>
            <a:r>
              <a:rPr lang="uk-UA" sz="1200" dirty="0" err="1" smtClean="0"/>
              <a:t>understand</a:t>
            </a:r>
            <a:r>
              <a:rPr lang="uk-UA" sz="1200" dirty="0" smtClean="0"/>
              <a:t> Java </a:t>
            </a:r>
            <a:r>
              <a:rPr lang="uk-UA" sz="1200" dirty="0" err="1" smtClean="0"/>
              <a:t>source</a:t>
            </a:r>
            <a:r>
              <a:rPr lang="uk-UA" sz="1200" dirty="0" smtClean="0"/>
              <a:t> </a:t>
            </a:r>
            <a:r>
              <a:rPr lang="uk-UA" sz="1200" dirty="0" err="1" smtClean="0"/>
              <a:t>code</a:t>
            </a:r>
            <a:r>
              <a:rPr lang="uk-UA" sz="1200" dirty="0" smtClean="0"/>
              <a:t>, </a:t>
            </a:r>
            <a:r>
              <a:rPr lang="uk-UA" sz="1200" dirty="0" err="1" smtClean="0"/>
              <a:t>that's</a:t>
            </a:r>
            <a:r>
              <a:rPr lang="uk-UA" sz="1200" dirty="0" smtClean="0"/>
              <a:t> </a:t>
            </a:r>
            <a:r>
              <a:rPr lang="uk-UA" sz="1200" dirty="0" err="1" smtClean="0"/>
              <a:t>why</a:t>
            </a:r>
            <a:r>
              <a:rPr lang="uk-UA" sz="1200" dirty="0" smtClean="0"/>
              <a:t> you </a:t>
            </a:r>
            <a:r>
              <a:rPr lang="uk-UA" sz="1200" dirty="0" err="1" smtClean="0"/>
              <a:t>compile</a:t>
            </a:r>
            <a:r>
              <a:rPr lang="uk-UA" sz="1200" dirty="0" smtClean="0"/>
              <a:t> </a:t>
            </a:r>
            <a:r>
              <a:rPr lang="uk-UA" sz="1200" dirty="0" err="1" smtClean="0"/>
              <a:t>your</a:t>
            </a:r>
            <a:r>
              <a:rPr lang="uk-UA" sz="1200" dirty="0" smtClean="0"/>
              <a:t> *.</a:t>
            </a:r>
            <a:r>
              <a:rPr lang="uk-UA" sz="1200" dirty="0" err="1" smtClean="0"/>
              <a:t>java</a:t>
            </a:r>
            <a:r>
              <a:rPr lang="uk-UA" sz="1200" dirty="0" smtClean="0"/>
              <a:t> </a:t>
            </a:r>
            <a:r>
              <a:rPr lang="uk-UA" sz="1200" dirty="0" err="1" smtClean="0"/>
              <a:t>files</a:t>
            </a:r>
            <a:r>
              <a:rPr lang="uk-UA" sz="1200" dirty="0" smtClean="0"/>
              <a:t> </a:t>
            </a:r>
            <a:r>
              <a:rPr lang="uk-UA" sz="1200" dirty="0" err="1" smtClean="0"/>
              <a:t>to</a:t>
            </a:r>
            <a:r>
              <a:rPr lang="uk-UA" sz="1200" dirty="0" smtClean="0"/>
              <a:t> </a:t>
            </a:r>
            <a:r>
              <a:rPr lang="uk-UA" sz="1200" dirty="0" err="1" smtClean="0"/>
              <a:t>obtain</a:t>
            </a:r>
            <a:r>
              <a:rPr lang="uk-UA" sz="1200" dirty="0" smtClean="0"/>
              <a:t> *.</a:t>
            </a:r>
            <a:r>
              <a:rPr lang="uk-UA" sz="1200" dirty="0" err="1" smtClean="0"/>
              <a:t>class</a:t>
            </a:r>
            <a:r>
              <a:rPr lang="uk-UA" sz="1200" dirty="0" smtClean="0"/>
              <a:t> </a:t>
            </a:r>
            <a:r>
              <a:rPr lang="uk-UA" sz="1200" dirty="0" err="1" smtClean="0"/>
              <a:t>files</a:t>
            </a:r>
            <a:r>
              <a:rPr lang="uk-UA" sz="1200" dirty="0" smtClean="0"/>
              <a:t> that </a:t>
            </a:r>
            <a:r>
              <a:rPr lang="uk-UA" sz="1200" dirty="0" err="1" smtClean="0"/>
              <a:t>contain</a:t>
            </a:r>
            <a:r>
              <a:rPr lang="uk-UA" sz="1200" dirty="0" smtClean="0"/>
              <a:t> the </a:t>
            </a:r>
            <a:r>
              <a:rPr lang="uk-UA" sz="1200" dirty="0" err="1" smtClean="0"/>
              <a:t>bytecodes</a:t>
            </a:r>
            <a:r>
              <a:rPr lang="uk-UA" sz="1200" dirty="0" smtClean="0"/>
              <a:t> </a:t>
            </a:r>
            <a:r>
              <a:rPr lang="uk-UA" sz="1200" dirty="0" err="1" smtClean="0"/>
              <a:t>understandable</a:t>
            </a:r>
            <a:r>
              <a:rPr lang="uk-UA" sz="1200" dirty="0" smtClean="0"/>
              <a:t> </a:t>
            </a:r>
            <a:r>
              <a:rPr lang="uk-UA" sz="1200" dirty="0" err="1" smtClean="0"/>
              <a:t>by</a:t>
            </a:r>
            <a:r>
              <a:rPr lang="uk-UA" sz="1200" dirty="0" smtClean="0"/>
              <a:t> the JVM. </a:t>
            </a:r>
            <a:r>
              <a:rPr lang="uk-UA" sz="1200" dirty="0" err="1" smtClean="0"/>
              <a:t>It's</a:t>
            </a:r>
            <a:r>
              <a:rPr lang="uk-UA" sz="1200" dirty="0" smtClean="0"/>
              <a:t> </a:t>
            </a:r>
            <a:r>
              <a:rPr lang="uk-UA" sz="1200" dirty="0" err="1" smtClean="0"/>
              <a:t>also</a:t>
            </a:r>
            <a:r>
              <a:rPr lang="uk-UA" sz="1200" dirty="0" smtClean="0"/>
              <a:t> the </a:t>
            </a:r>
            <a:r>
              <a:rPr lang="uk-UA" sz="1200" dirty="0" err="1" smtClean="0"/>
              <a:t>entity</a:t>
            </a:r>
            <a:r>
              <a:rPr lang="uk-UA" sz="1200" dirty="0" smtClean="0"/>
              <a:t> that </a:t>
            </a:r>
            <a:r>
              <a:rPr lang="uk-UA" sz="1200" dirty="0" err="1" smtClean="0"/>
              <a:t>allows</a:t>
            </a:r>
            <a:r>
              <a:rPr lang="uk-UA" sz="1200" dirty="0" smtClean="0"/>
              <a:t> Java </a:t>
            </a:r>
            <a:r>
              <a:rPr lang="uk-UA" sz="1200" dirty="0" err="1" smtClean="0"/>
              <a:t>to</a:t>
            </a:r>
            <a:r>
              <a:rPr lang="uk-UA" sz="1200" dirty="0" smtClean="0"/>
              <a:t> </a:t>
            </a:r>
            <a:r>
              <a:rPr lang="uk-UA" sz="1200" dirty="0" err="1" smtClean="0"/>
              <a:t>be</a:t>
            </a:r>
            <a:r>
              <a:rPr lang="uk-UA" sz="1200" dirty="0" smtClean="0"/>
              <a:t> a "</a:t>
            </a:r>
            <a:r>
              <a:rPr lang="uk-UA" sz="1200" dirty="0" err="1" smtClean="0"/>
              <a:t>portable</a:t>
            </a:r>
            <a:r>
              <a:rPr lang="uk-UA" sz="1200" dirty="0" smtClean="0"/>
              <a:t> </a:t>
            </a:r>
            <a:r>
              <a:rPr lang="uk-UA" sz="1200" dirty="0" err="1" smtClean="0"/>
              <a:t>language</a:t>
            </a:r>
            <a:r>
              <a:rPr lang="uk-UA" sz="1200" dirty="0" smtClean="0"/>
              <a:t>" (</a:t>
            </a:r>
            <a:r>
              <a:rPr lang="uk-UA" sz="1200" i="1" dirty="0" err="1" smtClean="0"/>
              <a:t>write</a:t>
            </a:r>
            <a:r>
              <a:rPr lang="uk-UA" sz="1200" i="1" dirty="0" smtClean="0"/>
              <a:t> </a:t>
            </a:r>
            <a:r>
              <a:rPr lang="uk-UA" sz="1200" i="1" dirty="0" err="1" smtClean="0"/>
              <a:t>once</a:t>
            </a:r>
            <a:r>
              <a:rPr lang="uk-UA" sz="1200" i="1" dirty="0" smtClean="0"/>
              <a:t>, </a:t>
            </a:r>
            <a:r>
              <a:rPr lang="uk-UA" sz="1200" i="1" dirty="0" err="1" smtClean="0"/>
              <a:t>run</a:t>
            </a:r>
            <a:r>
              <a:rPr lang="uk-UA" sz="1200" i="1" dirty="0" smtClean="0"/>
              <a:t> </a:t>
            </a:r>
            <a:r>
              <a:rPr lang="uk-UA" sz="1200" i="1" dirty="0" err="1" smtClean="0"/>
              <a:t>anywhere</a:t>
            </a:r>
            <a:r>
              <a:rPr lang="uk-UA" sz="1200" dirty="0" smtClean="0"/>
              <a:t>). </a:t>
            </a:r>
            <a:r>
              <a:rPr lang="uk-UA" sz="1200" dirty="0" err="1" smtClean="0"/>
              <a:t>Indeed</a:t>
            </a:r>
            <a:r>
              <a:rPr lang="uk-UA" sz="1200" dirty="0" smtClean="0"/>
              <a:t> </a:t>
            </a:r>
            <a:r>
              <a:rPr lang="uk-UA" sz="1200" dirty="0" err="1" smtClean="0"/>
              <a:t>there</a:t>
            </a:r>
            <a:r>
              <a:rPr lang="uk-UA" sz="1200" dirty="0" smtClean="0"/>
              <a:t> </a:t>
            </a:r>
            <a:r>
              <a:rPr lang="uk-UA" sz="1200" dirty="0" err="1" smtClean="0"/>
              <a:t>are</a:t>
            </a:r>
            <a:r>
              <a:rPr lang="uk-UA" sz="1200" dirty="0" smtClean="0"/>
              <a:t> </a:t>
            </a:r>
            <a:r>
              <a:rPr lang="uk-UA" sz="1200" dirty="0" err="1" smtClean="0"/>
              <a:t>specific</a:t>
            </a:r>
            <a:r>
              <a:rPr lang="uk-UA" sz="1200" dirty="0" smtClean="0"/>
              <a:t> </a:t>
            </a:r>
            <a:r>
              <a:rPr lang="uk-UA" sz="1200" dirty="0" err="1" smtClean="0"/>
              <a:t>implementations</a:t>
            </a:r>
            <a:r>
              <a:rPr lang="uk-UA" sz="1200" dirty="0" smtClean="0"/>
              <a:t> of the JVM for </a:t>
            </a:r>
            <a:r>
              <a:rPr lang="uk-UA" sz="1200" dirty="0" err="1" smtClean="0"/>
              <a:t>different</a:t>
            </a:r>
            <a:r>
              <a:rPr lang="uk-UA" sz="1200" dirty="0" smtClean="0"/>
              <a:t> </a:t>
            </a:r>
            <a:r>
              <a:rPr lang="uk-UA" sz="1200" dirty="0" err="1" smtClean="0"/>
              <a:t>systems</a:t>
            </a:r>
            <a:r>
              <a:rPr lang="uk-UA" sz="1200" dirty="0" smtClean="0"/>
              <a:t>, the </a:t>
            </a:r>
            <a:r>
              <a:rPr lang="uk-UA" sz="1200" dirty="0" err="1" smtClean="0"/>
              <a:t>aim</a:t>
            </a:r>
            <a:r>
              <a:rPr lang="uk-UA" sz="1200" dirty="0" smtClean="0"/>
              <a:t> </a:t>
            </a:r>
            <a:r>
              <a:rPr lang="uk-UA" sz="1200" dirty="0" err="1" smtClean="0"/>
              <a:t>is</a:t>
            </a:r>
            <a:r>
              <a:rPr lang="uk-UA" sz="1200" dirty="0" smtClean="0"/>
              <a:t> that </a:t>
            </a:r>
            <a:r>
              <a:rPr lang="uk-UA" sz="1200" dirty="0" err="1" smtClean="0"/>
              <a:t>with</a:t>
            </a:r>
            <a:r>
              <a:rPr lang="uk-UA" sz="1200" dirty="0" smtClean="0"/>
              <a:t> the </a:t>
            </a:r>
            <a:r>
              <a:rPr lang="uk-UA" sz="1200" dirty="0" err="1" smtClean="0"/>
              <a:t>same</a:t>
            </a:r>
            <a:r>
              <a:rPr lang="uk-UA" sz="1200" dirty="0" smtClean="0"/>
              <a:t> </a:t>
            </a:r>
            <a:r>
              <a:rPr lang="uk-UA" sz="1200" dirty="0" err="1" smtClean="0"/>
              <a:t>bytecodes</a:t>
            </a:r>
            <a:r>
              <a:rPr lang="uk-UA" sz="1200" dirty="0" smtClean="0"/>
              <a:t> </a:t>
            </a:r>
            <a:r>
              <a:rPr lang="uk-UA" sz="1200" dirty="0" err="1" smtClean="0"/>
              <a:t>they</a:t>
            </a:r>
            <a:r>
              <a:rPr lang="uk-UA" sz="1200" dirty="0" smtClean="0"/>
              <a:t> all </a:t>
            </a:r>
            <a:r>
              <a:rPr lang="uk-UA" sz="1200" dirty="0" err="1" smtClean="0"/>
              <a:t>give</a:t>
            </a:r>
            <a:r>
              <a:rPr lang="uk-UA" sz="1200" dirty="0" smtClean="0"/>
              <a:t> the </a:t>
            </a:r>
            <a:r>
              <a:rPr lang="uk-UA" sz="1200" dirty="0" err="1" smtClean="0"/>
              <a:t>same</a:t>
            </a:r>
            <a:r>
              <a:rPr lang="uk-UA" sz="1200" dirty="0" smtClean="0"/>
              <a:t> </a:t>
            </a:r>
            <a:r>
              <a:rPr lang="uk-UA" sz="1200" dirty="0" err="1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6699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3593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1905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1181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1027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680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287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9206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1371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2221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45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S</a:t>
            </a:r>
            <a:r>
              <a:rPr lang="uk-UA" i="1" dirty="0" err="1" smtClean="0"/>
              <a:t>ervlets</a:t>
            </a:r>
            <a:r>
              <a:rPr lang="en-US" i="1" dirty="0" smtClean="0"/>
              <a:t> - </a:t>
            </a:r>
            <a:r>
              <a:rPr lang="uk-UA" dirty="0" smtClean="0"/>
              <a:t>Java </a:t>
            </a:r>
            <a:r>
              <a:rPr lang="uk-UA" dirty="0" err="1" smtClean="0"/>
              <a:t>programs</a:t>
            </a:r>
            <a:r>
              <a:rPr lang="uk-UA" dirty="0" smtClean="0"/>
              <a:t> that </a:t>
            </a:r>
            <a:r>
              <a:rPr lang="uk-UA" dirty="0" err="1" smtClean="0"/>
              <a:t>are</a:t>
            </a:r>
            <a:r>
              <a:rPr lang="uk-UA" dirty="0" smtClean="0"/>
              <a:t> </a:t>
            </a:r>
            <a:r>
              <a:rPr lang="uk-UA" dirty="0" err="1" smtClean="0"/>
              <a:t>similar</a:t>
            </a:r>
            <a:r>
              <a:rPr lang="uk-UA" dirty="0" smtClean="0"/>
              <a:t> </a:t>
            </a:r>
            <a:r>
              <a:rPr lang="uk-UA" dirty="0" err="1" smtClean="0"/>
              <a:t>to</a:t>
            </a:r>
            <a:r>
              <a:rPr lang="uk-UA" dirty="0" smtClean="0"/>
              <a:t> </a:t>
            </a:r>
            <a:r>
              <a:rPr lang="uk-UA" dirty="0" err="1" smtClean="0"/>
              <a:t>applets</a:t>
            </a:r>
            <a:r>
              <a:rPr lang="uk-UA" dirty="0" smtClean="0"/>
              <a:t> </a:t>
            </a:r>
            <a:r>
              <a:rPr lang="uk-UA" dirty="0" err="1" smtClean="0"/>
              <a:t>but</a:t>
            </a:r>
            <a:r>
              <a:rPr lang="uk-UA" dirty="0" smtClean="0"/>
              <a:t> </a:t>
            </a:r>
            <a:r>
              <a:rPr lang="uk-UA" dirty="0" err="1" smtClean="0"/>
              <a:t>run</a:t>
            </a:r>
            <a:r>
              <a:rPr lang="uk-UA" dirty="0" smtClean="0"/>
              <a:t> </a:t>
            </a:r>
            <a:r>
              <a:rPr lang="uk-UA" dirty="0" err="1" smtClean="0"/>
              <a:t>on</a:t>
            </a:r>
            <a:r>
              <a:rPr lang="uk-UA" dirty="0" smtClean="0"/>
              <a:t> a </a:t>
            </a:r>
            <a:r>
              <a:rPr lang="uk-UA" dirty="0" err="1" smtClean="0"/>
              <a:t>server</a:t>
            </a:r>
            <a:r>
              <a:rPr lang="uk-UA" dirty="0" smtClean="0"/>
              <a:t> </a:t>
            </a:r>
            <a:r>
              <a:rPr lang="uk-UA" dirty="0" err="1" smtClean="0"/>
              <a:t>rather</a:t>
            </a:r>
            <a:r>
              <a:rPr lang="uk-UA" dirty="0" smtClean="0"/>
              <a:t> </a:t>
            </a:r>
            <a:r>
              <a:rPr lang="uk-UA" dirty="0" err="1" smtClean="0"/>
              <a:t>than</a:t>
            </a:r>
            <a:r>
              <a:rPr lang="uk-UA" dirty="0" smtClean="0"/>
              <a:t> a </a:t>
            </a:r>
            <a:r>
              <a:rPr lang="uk-UA" dirty="0" err="1" smtClean="0"/>
              <a:t>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4966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7979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0255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814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4313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006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19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5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7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044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098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8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0F4B-14D1-40D4-B888-973FAEDF670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6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0F4B-14D1-40D4-B888-973FAEDF670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4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0F4B-14D1-40D4-B888-973FAEDF670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0F4B-14D1-40D4-B888-973FAEDF670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0F4B-14D1-40D4-B888-973FAEDF670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7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0F4B-14D1-40D4-B888-973FAEDF670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0F4B-14D1-40D4-B888-973FAEDF670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6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0F4B-14D1-40D4-B888-973FAEDF670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0F4B-14D1-40D4-B888-973FAEDF670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6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0F4B-14D1-40D4-B888-973FAEDF670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7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0F4B-14D1-40D4-B888-973FAEDF670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9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00F4B-14D1-40D4-B888-973FAEDF6702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3E32-FD85-4051-B32D-C1D89965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0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java/codeconventions-150003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gle.github.io/styleguide/javaguide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book/en/v2" TargetMode="External"/><Relationship Id="rId13" Type="http://schemas.openxmlformats.org/officeDocument/2006/relationships/hyperlink" Target="https://www.jetbrains.com/idea/download/" TargetMode="External"/><Relationship Id="rId3" Type="http://schemas.openxmlformats.org/officeDocument/2006/relationships/hyperlink" Target="http://www.oracle.com/technetwork/java/codeconventions-150003.pdf" TargetMode="External"/><Relationship Id="rId7" Type="http://schemas.openxmlformats.org/officeDocument/2006/relationships/hyperlink" Target="https://docs.oracle.com/javase/tutorial/java/javaOO/index.html" TargetMode="External"/><Relationship Id="rId12" Type="http://schemas.openxmlformats.org/officeDocument/2006/relationships/hyperlink" Target="https://bitbucket.org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tutorial/java/nutsandbolts/index.html" TargetMode="External"/><Relationship Id="rId11" Type="http://schemas.openxmlformats.org/officeDocument/2006/relationships/hyperlink" Target="https://gitlab.com/users/sign_in#register-pane" TargetMode="External"/><Relationship Id="rId5" Type="http://schemas.openxmlformats.org/officeDocument/2006/relationships/hyperlink" Target="https://docs.oracle.com/javase/tutorial/getStarted/TOC.html" TargetMode="External"/><Relationship Id="rId15" Type="http://schemas.openxmlformats.org/officeDocument/2006/relationships/hyperlink" Target="https://www.oracle.com/technetwork/java/javase/downloads/jdk11-downloads-5066655.html" TargetMode="External"/><Relationship Id="rId10" Type="http://schemas.openxmlformats.org/officeDocument/2006/relationships/hyperlink" Target="https://www.jetbrains.com/help/idea/discover-intellij-idea.html" TargetMode="External"/><Relationship Id="rId4" Type="http://schemas.openxmlformats.org/officeDocument/2006/relationships/hyperlink" Target="https://google.github.io/styleguide/javaguide.html" TargetMode="External"/><Relationship Id="rId9" Type="http://schemas.openxmlformats.org/officeDocument/2006/relationships/hyperlink" Target="https://try.github.io/" TargetMode="External"/><Relationship Id="rId14" Type="http://schemas.openxmlformats.org/officeDocument/2006/relationships/hyperlink" Target="https://git-scm.com/download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mailto:git@gitlab.com:olexandr.kucher/geekhub8.git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4 WEB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Lesson </a:t>
            </a:r>
            <a:r>
              <a:rPr lang="en-US" sz="3200" smtClean="0"/>
              <a:t>1 - Intro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593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Fea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741" y="410547"/>
            <a:ext cx="8916375" cy="626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1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42" y="381855"/>
            <a:ext cx="8312604" cy="639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86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46420" y="2094637"/>
            <a:ext cx="10607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3200" dirty="0"/>
          </a:p>
        </p:txBody>
      </p:sp>
      <p:pic>
        <p:nvPicPr>
          <p:cNvPr id="4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087" y="1171934"/>
            <a:ext cx="5201877" cy="520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46420" y="2094637"/>
            <a:ext cx="10607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sz="3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690688"/>
            <a:ext cx="10641874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8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uk-UA" altLang="uk-UA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kumimoji="0" lang="uk-UA" altLang="uk-UA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!!!"</a:t>
            </a:r>
            <a:r>
              <a:rPr kumimoji="0" lang="uk-UA" altLang="uk-UA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768454"/>
            <a:ext cx="1064187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</a:t>
            </a:r>
            <a:r>
              <a:rPr lang="en-US" altLang="uk-UA" sz="2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altLang="uk-UA" sz="2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400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HelloWorld.java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uk-UA" sz="2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c:\&gt; java </a:t>
            </a:r>
            <a:r>
              <a:rPr lang="en-US" altLang="uk-UA" sz="2400" b="1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uk-UA" altLang="uk-UA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Hello World!!!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4373"/>
            <a:ext cx="2558143" cy="456259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 smtClean="0"/>
              <a:t>=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 smtClean="0"/>
              <a:t>Code</a:t>
            </a:r>
            <a:endParaRPr lang="en-US" b="1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 smtClean="0"/>
              <a:t>+</a:t>
            </a:r>
            <a:endParaRPr lang="en-US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 smtClean="0"/>
              <a:t>Whitespaces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 smtClean="0"/>
              <a:t>+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b="1" dirty="0" smtClean="0"/>
              <a:t>Comments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69650" y="1614373"/>
            <a:ext cx="6837619" cy="2585323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uk-UA" altLang="uk-UA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uk-UA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uk-UA" altLang="uk-UA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uk-UA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b * b -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 * c</a:t>
            </a:r>
            <a:r>
              <a:rPr lang="uk-UA" altLang="uk-UA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uk-UA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discriminant */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 &gt;=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 = (-b +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uk-UA" altLang="uk-UA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 / (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 = (-b -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uk-UA" altLang="uk-UA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 / (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5169646" y="5253633"/>
            <a:ext cx="6837619" cy="923330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,b=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,c=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D=b*b-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*a*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(D&gt;=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x1=(-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b+Math.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(D))/(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*a);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x2=(-b-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(D))/(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*a);}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92176" y="4470202"/>
            <a:ext cx="1792557" cy="476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defRPr/>
            </a:pPr>
            <a:r>
              <a:rPr lang="en-US" altLang="ru-RU" sz="2400" dirty="0" smtClean="0">
                <a:solidFill>
                  <a:srgbClr val="000000"/>
                </a:solidFill>
              </a:rPr>
              <a:t>The </a:t>
            </a:r>
            <a:r>
              <a:rPr lang="en-US" altLang="ru-RU" sz="2400" dirty="0">
                <a:solidFill>
                  <a:srgbClr val="000000"/>
                </a:solidFill>
              </a:rPr>
              <a:t>same to</a:t>
            </a:r>
          </a:p>
        </p:txBody>
      </p:sp>
    </p:spTree>
    <p:extLst>
      <p:ext uri="{BB962C8B-B14F-4D97-AF65-F5344CB8AC3E}">
        <p14:creationId xmlns:p14="http://schemas.microsoft.com/office/powerpoint/2010/main" val="381485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Java Syntax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79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Static </a:t>
            </a:r>
            <a:r>
              <a:rPr lang="en-US" dirty="0"/>
              <a:t>typed</a:t>
            </a:r>
          </a:p>
          <a:p>
            <a:r>
              <a:rPr lang="en-US" dirty="0"/>
              <a:t>Case sensitive</a:t>
            </a:r>
          </a:p>
          <a:p>
            <a:r>
              <a:rPr lang="en-US" dirty="0" smtClean="0"/>
              <a:t>Statements separated by semicolon </a:t>
            </a:r>
            <a:r>
              <a:rPr lang="en-US" b="1" dirty="0" smtClean="0"/>
              <a:t>;</a:t>
            </a:r>
          </a:p>
          <a:p>
            <a:r>
              <a:rPr lang="en-US" dirty="0" smtClean="0"/>
              <a:t>Wrap </a:t>
            </a:r>
            <a:r>
              <a:rPr lang="en-US" dirty="0"/>
              <a:t>blocks in braces </a:t>
            </a:r>
            <a:r>
              <a:rPr lang="en-US" b="1" dirty="0"/>
              <a:t>{}</a:t>
            </a:r>
          </a:p>
          <a:p>
            <a:r>
              <a:rPr lang="en-US" dirty="0" smtClean="0"/>
              <a:t>Spaces (4) </a:t>
            </a:r>
            <a:r>
              <a:rPr lang="en-US" dirty="0"/>
              <a:t>vs </a:t>
            </a:r>
            <a:r>
              <a:rPr lang="en-US" strike="sngStrike" dirty="0"/>
              <a:t>tabulation</a:t>
            </a:r>
          </a:p>
          <a:p>
            <a:r>
              <a:rPr lang="en-US" dirty="0"/>
              <a:t>Comments 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// one line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/* multiline */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/**Java doc </a:t>
            </a:r>
            <a:r>
              <a:rPr lang="en-US" dirty="0" smtClean="0">
                <a:solidFill>
                  <a:schemeClr val="accent6"/>
                </a:solidFill>
              </a:rPr>
              <a:t>*/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538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681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Valid: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	Character, c, D, x1, x2, </a:t>
            </a:r>
            <a:r>
              <a:rPr lang="en-US" altLang="ru-RU" dirty="0" smtClean="0">
                <a:solidFill>
                  <a:schemeClr val="accent6"/>
                </a:solidFill>
                <a:latin typeface="Monaco" pitchFamily="-84" charset="0"/>
              </a:rPr>
              <a:t>Math, 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sqrt</a:t>
            </a: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, x,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	PI, condition, 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getWidth</a:t>
            </a: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, 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getHeight,lang</a:t>
            </a: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, stack,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	Stack, STACK_SIZE, wav2snd, _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snd</a:t>
            </a:r>
            <a:r>
              <a:rPr lang="en-US" altLang="ru-RU" dirty="0">
                <a:solidFill>
                  <a:schemeClr val="accent6"/>
                </a:solidFill>
                <a:latin typeface="Monaco" pitchFamily="-84" charset="0"/>
              </a:rPr>
              <a:t>, $</a:t>
            </a:r>
            <a:r>
              <a:rPr lang="en-US" altLang="ru-RU" dirty="0" err="1">
                <a:solidFill>
                  <a:schemeClr val="accent6"/>
                </a:solidFill>
                <a:latin typeface="Monaco" pitchFamily="-84" charset="0"/>
              </a:rPr>
              <a:t>snd</a:t>
            </a:r>
            <a:endParaRPr lang="en-US" altLang="ru-RU" dirty="0">
              <a:solidFill>
                <a:schemeClr val="accent6"/>
              </a:solidFill>
              <a:latin typeface="Monaco" pitchFamily="-8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ru-RU" dirty="0">
              <a:latin typeface="Monaco" pitchFamily="-8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rgbClr val="FF0000"/>
                </a:solidFill>
                <a:latin typeface="Monaco" pitchFamily="-84" charset="0"/>
              </a:rPr>
              <a:t>Invalid</a:t>
            </a:r>
            <a:r>
              <a:rPr lang="en-US" altLang="ru-RU" dirty="0">
                <a:solidFill>
                  <a:srgbClr val="FF0000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>
                <a:solidFill>
                  <a:srgbClr val="FF0000"/>
                </a:solidFill>
                <a:latin typeface="Monaco" pitchFamily="-84" charset="0"/>
              </a:rPr>
              <a:t>	1var, assert, class, very-bad, %</a:t>
            </a:r>
            <a:r>
              <a:rPr lang="en-US" altLang="ru-RU" dirty="0" err="1" smtClean="0">
                <a:solidFill>
                  <a:srgbClr val="FF0000"/>
                </a:solidFill>
                <a:latin typeface="Monaco" pitchFamily="-84" charset="0"/>
              </a:rPr>
              <a:t>illegalName</a:t>
            </a:r>
            <a:endParaRPr lang="en-US" altLang="ru-RU" dirty="0" smtClean="0">
              <a:solidFill>
                <a:srgbClr val="FF0000"/>
              </a:solidFill>
              <a:latin typeface="Monaco" pitchFamily="-8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ru-RU" dirty="0">
              <a:latin typeface="Monaco" pitchFamily="-8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ru-RU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ru-RU" dirty="0"/>
              <a:t>Optimal length </a:t>
            </a:r>
            <a:r>
              <a:rPr lang="uk-UA" altLang="ru-RU" dirty="0" smtClean="0"/>
              <a:t>8, </a:t>
            </a:r>
            <a:r>
              <a:rPr lang="en-US" altLang="ru-RU" dirty="0" smtClean="0"/>
              <a:t>not </a:t>
            </a:r>
            <a:r>
              <a:rPr lang="en-US" altLang="ru-RU" dirty="0"/>
              <a:t>more than </a:t>
            </a:r>
            <a:r>
              <a:rPr lang="uk-UA" altLang="ru-RU" dirty="0" smtClean="0"/>
              <a:t>15</a:t>
            </a:r>
            <a:r>
              <a:rPr lang="en-US" altLang="ru-RU" dirty="0" smtClean="0"/>
              <a:t> symbols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0531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493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7F0055"/>
                </a:solidFill>
                <a:latin typeface="CourierNewPS-BoldMT"/>
              </a:rPr>
              <a:t>Read and remember Code Convention</a:t>
            </a:r>
            <a:r>
              <a:rPr lang="en-US" sz="5400" b="1" dirty="0" smtClean="0">
                <a:solidFill>
                  <a:srgbClr val="7F0055"/>
                </a:solidFill>
                <a:latin typeface="CourierNewPS-BoldMT"/>
              </a:rPr>
              <a:t>!</a:t>
            </a:r>
          </a:p>
          <a:p>
            <a:pPr marL="0" indent="0" algn="ctr">
              <a:buNone/>
            </a:pPr>
            <a:endParaRPr lang="en-US" b="1" dirty="0">
              <a:solidFill>
                <a:srgbClr val="7F0055"/>
              </a:solidFill>
              <a:latin typeface="CourierNewPS-BoldMT"/>
            </a:endParaRPr>
          </a:p>
          <a:p>
            <a:r>
              <a:rPr lang="en-US" dirty="0" smtClean="0">
                <a:hlinkClick r:id="rId3"/>
              </a:rPr>
              <a:t>By Oracle</a:t>
            </a:r>
            <a:endParaRPr lang="en-US" dirty="0"/>
          </a:p>
          <a:p>
            <a:r>
              <a:rPr lang="en-US" dirty="0" smtClean="0">
                <a:hlinkClick r:id="rId4"/>
              </a:rPr>
              <a:t>By Google</a:t>
            </a:r>
            <a:endParaRPr lang="en-US" dirty="0" smtClean="0"/>
          </a:p>
          <a:p>
            <a:pPr marL="0" indent="0" algn="ctr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963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42" y="1690688"/>
            <a:ext cx="9651715" cy="46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6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Characteristic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Type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Value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Types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Instance Variables (Non-Static Fields)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Variables (Static Fields)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Local Variables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Parameters (arguments)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ru-UA" dirty="0" smtClean="0"/>
          </a:p>
          <a:p>
            <a:r>
              <a:rPr lang="en-US" dirty="0" smtClean="0"/>
              <a:t>Understand </a:t>
            </a:r>
            <a:endParaRPr lang="ru-UA" dirty="0" smtClean="0"/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Create</a:t>
            </a:r>
            <a:endParaRPr lang="en-US" dirty="0"/>
          </a:p>
          <a:p>
            <a:endParaRPr lang="ru-RU" dirty="0"/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566" y="365125"/>
            <a:ext cx="6370008" cy="60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</a:t>
            </a:r>
            <a:r>
              <a:rPr lang="en-US" dirty="0">
                <a:ea typeface="+mj-ea"/>
              </a:rPr>
              <a:t>atatypes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375" y="1509713"/>
            <a:ext cx="8420671" cy="51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59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 literal is the source code representation of a fixed value </a:t>
            </a:r>
            <a:r>
              <a:rPr lang="en-US" dirty="0" smtClean="0"/>
              <a:t>(without </a:t>
            </a:r>
            <a:r>
              <a:rPr lang="en-US" dirty="0"/>
              <a:t>requiring </a:t>
            </a:r>
            <a:r>
              <a:rPr lang="en-US" dirty="0" smtClean="0"/>
              <a:t>computation)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uk-UA" sz="20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uk-UA" altLang="uk-UA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uk-UA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1_234_567_000</a:t>
            </a:r>
            <a:r>
              <a:rPr lang="uk-UA" altLang="uk-U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uk-UA" altLang="uk-UA" sz="20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uk-UA" altLang="uk-UA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en-US" altLang="uk-U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uk-UA" altLang="uk-UA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10f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uk-UA" altLang="uk-UA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lang="en-US" altLang="uk-UA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uk-UA" altLang="uk-UA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uk-UA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uk-UA" altLang="uk-UA" sz="20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uk-UA" altLang="uk-U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uk-UA" altLang="uk-UA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uk-UA" altLang="uk-UA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</a:t>
            </a:r>
            <a:r>
              <a:rPr lang="uk-UA" altLang="uk-UA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uk-UA" altLang="uk-UA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Operators</a:t>
            </a:r>
            <a:endParaRPr lang="ru-RU" dirty="0"/>
          </a:p>
        </p:txBody>
      </p:sp>
      <p:pic>
        <p:nvPicPr>
          <p:cNvPr id="18435" name="Picture 3" descr="Картинки по запросу java operator preced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55" y="1410769"/>
            <a:ext cx="455295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3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printed?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690688"/>
            <a:ext cx="109918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uk-UA" altLang="uk-UA" sz="28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altLang="uk-UA" sz="28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uk-UA" altLang="uk-UA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uk-UA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uk-UA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uk-UA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uk-UA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uk-UA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uk-UA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28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2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5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>
                <a:ea typeface="+mj-ea"/>
              </a:rPr>
              <a:t>on-primitive datatypes</a:t>
            </a:r>
            <a:endParaRPr lang="ru-RU" dirty="0"/>
          </a:p>
        </p:txBody>
      </p:sp>
      <p:sp>
        <p:nvSpPr>
          <p:cNvPr id="6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686664"/>
            <a:ext cx="7962900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Only </a:t>
            </a:r>
            <a:r>
              <a:rPr lang="uk-UA" sz="2400" dirty="0" err="1"/>
              <a:t>objects</a:t>
            </a:r>
            <a:r>
              <a:rPr lang="uk-UA" sz="2400" dirty="0"/>
              <a:t> </a:t>
            </a:r>
            <a:r>
              <a:rPr lang="uk-UA" sz="2400" dirty="0" err="1"/>
              <a:t>can</a:t>
            </a:r>
            <a:r>
              <a:rPr lang="uk-UA" sz="2400" dirty="0"/>
              <a:t> </a:t>
            </a:r>
            <a:r>
              <a:rPr lang="uk-UA" sz="2400" dirty="0" err="1"/>
              <a:t>be</a:t>
            </a:r>
            <a:r>
              <a:rPr lang="uk-UA" sz="2400" dirty="0"/>
              <a:t> </a:t>
            </a:r>
            <a:r>
              <a:rPr lang="en-US" sz="2400" b="1" dirty="0"/>
              <a:t>null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Primitive </a:t>
            </a:r>
            <a:r>
              <a:rPr lang="uk-UA" sz="2400" dirty="0" err="1"/>
              <a:t>types</a:t>
            </a:r>
            <a:r>
              <a:rPr lang="en-US" sz="2400" dirty="0"/>
              <a:t> – can not</a:t>
            </a:r>
            <a:endParaRPr lang="uk-UA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uk-UA" altLang="uk-UA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uk-UA" altLang="uk-UA" sz="18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= </a:t>
            </a:r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Dog(</a:t>
            </a: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Sirko</a:t>
            </a:r>
            <a:r>
              <a:rPr lang="en-US" altLang="en-US" sz="18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Рисунок 4"/>
          <p:cNvPicPr>
            <a:picLocks noChangeAspect="1"/>
          </p:cNvPicPr>
          <p:nvPr/>
        </p:nvPicPr>
        <p:blipFill rotWithShape="1">
          <a:blip r:embed="rId3"/>
          <a:srcRect r="-2" b="2365"/>
          <a:stretch/>
        </p:blipFill>
        <p:spPr>
          <a:xfrm>
            <a:off x="5914521" y="1543050"/>
            <a:ext cx="5289466" cy="4802777"/>
          </a:xfrm>
          <a:prstGeom prst="rect">
            <a:avLst/>
          </a:prstGeom>
          <a:effectLst/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9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37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Object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441132"/>
            <a:ext cx="11477625" cy="54168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uk-UA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breed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barking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b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hungry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b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  <a:b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will be </a:t>
            </a:r>
            <a:r>
              <a:rPr lang="en-US" dirty="0" smtClean="0"/>
              <a:t>printed?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9695632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 =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p2</a:t>
            </a:r>
            <a:r>
              <a:rPr kumimoji="0" lang="en-US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kumimoji="0" lang="uk-UA" altLang="uk-UA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uk-UA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(p2.</a:t>
            </a:r>
            <a:r>
              <a:rPr kumimoji="0" lang="uk-UA" altLang="uk-UA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p3 =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p4</a:t>
            </a:r>
            <a:r>
              <a:rPr kumimoji="0" lang="en-US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p3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(p4.</a:t>
            </a:r>
            <a:r>
              <a:rPr kumimoji="0" lang="uk-UA" altLang="uk-UA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uk-UA" altLang="uk-UA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37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624324"/>
            <a:ext cx="100226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Indexing start from 0</a:t>
            </a:r>
            <a:r>
              <a:rPr lang="uk-UA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 = i * i;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uk-UA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anotherArray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{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Can store multiple values inside</a:t>
            </a:r>
            <a:r>
              <a:rPr lang="uk-UA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uk-UA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j[] = {};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k[]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uk-UA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 = {{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bbb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cde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3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smtClean="0"/>
              <a:t>modifier vs Access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modifiers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TimesNewRomanPSMT" pitchFamily="1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public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NewRomanPSMT" pitchFamily="1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protected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private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62500" y="1825625"/>
            <a:ext cx="6718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Access levels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TimesNewRomanPSMT" pitchFamily="1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public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protected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package private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NewRomanPSMT" pitchFamily="16" charset="0"/>
              </a:rPr>
              <a:t>private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Field modifiers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9538" y="1690688"/>
            <a:ext cx="112327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US" sz="2800" dirty="0"/>
              <a:t> – field can be accessed without class instance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final</a:t>
            </a:r>
            <a:r>
              <a:rPr lang="en-US" sz="2800" dirty="0"/>
              <a:t> – </a:t>
            </a:r>
            <a:r>
              <a:rPr lang="en-US" sz="2800" dirty="0" smtClean="0"/>
              <a:t>field can </a:t>
            </a:r>
            <a:r>
              <a:rPr lang="en-US" sz="2800" dirty="0"/>
              <a:t>not be reassigned</a:t>
            </a: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public, private, protected</a:t>
            </a:r>
            <a:r>
              <a:rPr lang="en-US" sz="2800" dirty="0" smtClean="0"/>
              <a:t> </a:t>
            </a:r>
            <a:r>
              <a:rPr lang="en-US" sz="2800" dirty="0"/>
              <a:t>– access modifier</a:t>
            </a:r>
          </a:p>
          <a:p>
            <a:endParaRPr lang="en-US" sz="2800" dirty="0"/>
          </a:p>
          <a:p>
            <a:r>
              <a:rPr lang="en-US" altLang="ru-RU" sz="2800" b="1" dirty="0">
                <a:solidFill>
                  <a:schemeClr val="accent2">
                    <a:lumMod val="75000"/>
                  </a:schemeClr>
                </a:solidFill>
              </a:rPr>
              <a:t>transient</a:t>
            </a:r>
            <a:r>
              <a:rPr lang="en-US" altLang="ru-RU" sz="2800" dirty="0"/>
              <a:t>  - field should not be serialized or </a:t>
            </a:r>
            <a:r>
              <a:rPr lang="en-US" altLang="ru-RU" sz="2800" dirty="0" err="1"/>
              <a:t>deserialized</a:t>
            </a:r>
            <a:r>
              <a:rPr lang="en-US" altLang="ru-RU" sz="2800" dirty="0"/>
              <a:t> (static fields are non serializable by default)</a:t>
            </a:r>
            <a:endParaRPr lang="en-US" sz="2800" dirty="0"/>
          </a:p>
          <a:p>
            <a:endParaRPr lang="en-US" altLang="ru-RU" sz="2800" dirty="0"/>
          </a:p>
          <a:p>
            <a:r>
              <a:rPr lang="en-US" altLang="ru-RU" sz="2800" b="1" dirty="0">
                <a:solidFill>
                  <a:schemeClr val="accent2">
                    <a:lumMod val="75000"/>
                  </a:schemeClr>
                </a:solidFill>
              </a:rPr>
              <a:t>volatile</a:t>
            </a:r>
            <a:r>
              <a:rPr lang="en-US" altLang="ru-RU" sz="2800" dirty="0"/>
              <a:t> – signal to the thread put and get variable directly from memory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74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77" y="2065337"/>
            <a:ext cx="9820246" cy="38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Method modifiers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9538" y="1690688"/>
            <a:ext cx="109152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abstract</a:t>
            </a:r>
            <a:r>
              <a:rPr lang="en-US" sz="2800" dirty="0"/>
              <a:t> – can not have body, should be implemented by children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final</a:t>
            </a:r>
            <a:r>
              <a:rPr lang="en-US" sz="2800" dirty="0"/>
              <a:t> – can not be overridden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public</a:t>
            </a:r>
            <a:r>
              <a:rPr lang="en-US" sz="2800" dirty="0"/>
              <a:t> – access modifier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US" sz="2800" dirty="0"/>
              <a:t> – method can be accessed without class instance</a:t>
            </a:r>
          </a:p>
          <a:p>
            <a:endParaRPr lang="en-US" sz="2800" dirty="0"/>
          </a:p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strictfp</a:t>
            </a:r>
            <a:r>
              <a:rPr lang="en-US" sz="2800" dirty="0"/>
              <a:t> – force all JVM do operation with float numbers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199872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</a:rPr>
              <a:t>Class modifiers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9539" y="169068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abstract</a:t>
            </a:r>
            <a:r>
              <a:rPr lang="en-US" sz="2800" dirty="0"/>
              <a:t> – can not be instantiated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final</a:t>
            </a:r>
            <a:r>
              <a:rPr lang="en-US" sz="2800" dirty="0"/>
              <a:t> – can not be extended</a:t>
            </a: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public, private</a:t>
            </a:r>
            <a:r>
              <a:rPr lang="en-US" sz="2800" dirty="0" smtClean="0"/>
              <a:t> </a:t>
            </a:r>
            <a:r>
              <a:rPr lang="en-US" sz="2800" dirty="0"/>
              <a:t>– access modifier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US" sz="2800" dirty="0"/>
              <a:t> – can be instantiated without enclosing class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4542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</a:t>
            </a:r>
            <a:r>
              <a:rPr lang="en-US" b="1" dirty="0"/>
              <a:t>if else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3614470"/>
            <a:ext cx="831532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uk-UA" altLang="uk-UA" sz="32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199" y="1536800"/>
            <a:ext cx="10467975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kumimoji="0" lang="uk-UA" altLang="uk-UA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readNumber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==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==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n ==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==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</a:t>
            </a:r>
            <a:r>
              <a:rPr lang="en-US" b="1" dirty="0"/>
              <a:t>switch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6906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uk-UA" altLang="uk-UA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readNumber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</a:t>
            </a:r>
            <a:r>
              <a:rPr lang="en-US" b="1" dirty="0"/>
              <a:t>switch (</a:t>
            </a:r>
            <a:r>
              <a:rPr lang="en-US" b="1" dirty="0" smtClean="0"/>
              <a:t>What is wrong?)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6906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altLang="uk-UA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 </a:t>
            </a:r>
            <a:r>
              <a:rPr lang="uk-UA" altLang="uk-UA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uk-UA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1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loop</a:t>
            </a:r>
            <a:r>
              <a:rPr lang="en-US" b="1" dirty="0"/>
              <a:t> while “do”</a:t>
            </a:r>
            <a:endParaRPr lang="ru-RU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98357" y="387731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statement;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loop</a:t>
            </a:r>
            <a:r>
              <a:rPr lang="en-US" b="1" dirty="0"/>
              <a:t> while “do”</a:t>
            </a:r>
            <a:endParaRPr lang="ru-RU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98356" y="3877311"/>
            <a:ext cx="78649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24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1690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statement;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altLang="uk-UA" sz="24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99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loop </a:t>
            </a:r>
            <a:r>
              <a:rPr lang="en-US" b="1" dirty="0"/>
              <a:t>for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199" y="1690688"/>
            <a:ext cx="9172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uk-UA" sz="2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initialization; condition; increment</a:t>
            </a:r>
            <a:r>
              <a:rPr lang="uk-UA" altLang="uk-UA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b="1" i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</a:t>
            </a:r>
            <a:r>
              <a:rPr lang="en-US" altLang="uk-UA" sz="2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2400" dirty="0"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352607" y="4035605"/>
            <a:ext cx="776306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2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 statement </a:t>
            </a:r>
            <a:r>
              <a:rPr lang="en-US" b="1" dirty="0"/>
              <a:t>break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47725" y="1690688"/>
            <a:ext cx="100226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maxRetries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maxRetries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uk-UA" altLang="uk-UA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uk-UA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endParaRPr lang="en-US" altLang="uk-UA" sz="2400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 statement </a:t>
            </a:r>
            <a:r>
              <a:rPr lang="en-US" b="1" dirty="0" smtClean="0"/>
              <a:t>continue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690688"/>
            <a:ext cx="100226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altLang="uk-UA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2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uk-UA" altLang="uk-UA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;;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uk-UA" altLang="uk-UA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uk-UA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r>
              <a:rPr lang="uk-UA" altLang="uk-UA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doSomethingAnother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uk-UA" altLang="uk-UA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uk-UA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lesson goals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Basic Java</a:t>
            </a:r>
          </a:p>
          <a:p>
            <a:pPr lvl="1"/>
            <a:r>
              <a:rPr lang="en-US" dirty="0" smtClean="0"/>
              <a:t>Variables</a:t>
            </a:r>
          </a:p>
          <a:p>
            <a:pPr lvl="1"/>
            <a:r>
              <a:rPr lang="en-US" smtClean="0"/>
              <a:t>Datatypes</a:t>
            </a:r>
            <a:endParaRPr lang="en-US" dirty="0" smtClean="0"/>
          </a:p>
          <a:p>
            <a:pPr lvl="1"/>
            <a:r>
              <a:rPr lang="en-US" dirty="0" smtClean="0"/>
              <a:t>Modifiers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Structure</a:t>
            </a:r>
            <a:endParaRPr lang="en-US" dirty="0"/>
          </a:p>
          <a:p>
            <a:r>
              <a:rPr lang="en-US" dirty="0" smtClean="0"/>
              <a:t>Code synchronization</a:t>
            </a:r>
            <a:endParaRPr lang="en-US" dirty="0"/>
          </a:p>
        </p:txBody>
      </p:sp>
      <p:pic>
        <p:nvPicPr>
          <p:cNvPr id="5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039" y="2819400"/>
            <a:ext cx="5740062" cy="382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5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Branching statement </a:t>
            </a:r>
            <a:r>
              <a:rPr lang="en-US" b="1" dirty="0" smtClean="0"/>
              <a:t>return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28931" y="5354639"/>
            <a:ext cx="10108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690688"/>
            <a:ext cx="10629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uk-UA" altLang="uk-UA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2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altLang="uk-UA" sz="2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uk-UA" altLang="uk-UA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&lt;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uk-UA" altLang="uk-UA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uk-UA" altLang="uk-UA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uk-UA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uk-UA" altLang="uk-UA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uk-UA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exit from method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24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uk-UA" altLang="uk-UA" dirty="0"/>
              <a:t/>
            </a:r>
            <a:br>
              <a:rPr lang="uk-UA" altLang="uk-UA" dirty="0"/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uk-UA" sz="2400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uk-UA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uk-UA" altLang="uk-UA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altLang="uk-UA" sz="48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9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419" y="3536949"/>
            <a:ext cx="5354953" cy="314801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Set of classes/resources and/or sub-packages</a:t>
            </a:r>
          </a:p>
          <a:p>
            <a:pPr marL="0" indent="0">
              <a:buNone/>
            </a:pPr>
            <a:r>
              <a:rPr lang="en-US" dirty="0" smtClean="0"/>
              <a:t>Should be declared before imports in class</a:t>
            </a:r>
          </a:p>
          <a:p>
            <a:pPr marL="0" indent="0">
              <a:buNone/>
            </a:pPr>
            <a:r>
              <a:rPr lang="en-US" dirty="0" smtClean="0"/>
              <a:t>Only one package can be declared in class</a:t>
            </a:r>
            <a:endParaRPr lang="en-US" dirty="0"/>
          </a:p>
          <a:p>
            <a:pPr marL="0" indent="0">
              <a:buNone/>
            </a:pPr>
            <a:endParaRPr lang="en-US" altLang="ru-RU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8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java.util.HashMap</a:t>
            </a:r>
            <a:r>
              <a:rPr lang="uk-UA" altLang="uk-UA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5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82463"/>
            <a:ext cx="10515600" cy="5383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ru-RU" b="1" dirty="0"/>
              <a:t>import &lt;</a:t>
            </a:r>
            <a:r>
              <a:rPr lang="en-US" altLang="ru-RU" b="1" dirty="0" err="1"/>
              <a:t>packagename</a:t>
            </a:r>
            <a:r>
              <a:rPr lang="en-US" altLang="ru-RU" b="1" dirty="0"/>
              <a:t>&gt;.&lt;</a:t>
            </a:r>
            <a:r>
              <a:rPr lang="en-US" altLang="ru-RU" b="1" dirty="0" err="1"/>
              <a:t>classname</a:t>
            </a:r>
            <a:r>
              <a:rPr lang="en-US" altLang="ru-RU" b="1" dirty="0"/>
              <a:t>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java.lang</a:t>
            </a:r>
            <a:r>
              <a:rPr lang="en-US" dirty="0"/>
              <a:t> is imported by </a:t>
            </a:r>
            <a:r>
              <a:rPr lang="en-US" dirty="0" smtClean="0"/>
              <a:t>default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91300" y="3535680"/>
            <a:ext cx="4762500" cy="1477328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Importing an Entire Package</a:t>
            </a:r>
            <a:endParaRPr lang="ru-RU" dirty="0"/>
          </a:p>
          <a:p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uk-UA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altLang="ru-RU" dirty="0" smtClean="0"/>
              <a:t>….</a:t>
            </a:r>
            <a:endParaRPr lang="en-US" altLang="ru-RU" dirty="0" smtClean="0"/>
          </a:p>
          <a:p>
            <a:endParaRPr lang="ru-RU" altLang="ru-RU" dirty="0"/>
          </a:p>
          <a:p>
            <a:pPr lvl="0"/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3535680"/>
            <a:ext cx="4762500" cy="1477328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dirty="0"/>
              <a:t>Importing a Package Member</a:t>
            </a:r>
            <a:endParaRPr lang="ru-RU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java.util.HashMap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altLang="uk-UA" sz="4000" dirty="0">
              <a:latin typeface="Arial" panose="020B0604020202020204" pitchFamily="34" charset="0"/>
            </a:endParaRPr>
          </a:p>
          <a:p>
            <a:r>
              <a:rPr lang="ru-RU" altLang="ru-RU" dirty="0"/>
              <a:t>….</a:t>
            </a:r>
            <a:endParaRPr lang="en-US" altLang="ru-RU" dirty="0"/>
          </a:p>
          <a:p>
            <a:pPr lvl="0"/>
            <a:r>
              <a:rPr lang="uk-UA" altLang="uk-UA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uk-UA" altLang="uk-UA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altLang="uk-UA" sz="4000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2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 clashes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9559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java.awt.Point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b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uk-UA" altLang="uk-UA" sz="2400" dirty="0">
              <a:latin typeface="Arial" panose="020B0604020202020204" pitchFamily="34" charset="0"/>
            </a:endParaRPr>
          </a:p>
          <a:p>
            <a:pPr marL="0" indent="0" algn="just">
              <a:lnSpc>
                <a:spcPct val="104000"/>
              </a:lnSpc>
              <a:buNone/>
            </a:pPr>
            <a:r>
              <a:rPr lang="en-US" altLang="ru-RU" sz="2400" dirty="0">
                <a:solidFill>
                  <a:srgbClr val="000000"/>
                </a:solidFill>
                <a:latin typeface="Monaco" pitchFamily="-84" charset="0"/>
              </a:rPr>
              <a:t>// compilation fails</a:t>
            </a:r>
          </a:p>
          <a:p>
            <a:pPr marL="0" indent="0" algn="just">
              <a:lnSpc>
                <a:spcPct val="104000"/>
              </a:lnSpc>
              <a:buNone/>
            </a:pPr>
            <a:endParaRPr lang="en-US" altLang="ru-RU" sz="2400" dirty="0">
              <a:solidFill>
                <a:srgbClr val="000000"/>
              </a:solidFill>
              <a:latin typeface="Monaco" pitchFamily="-8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09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 order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955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latin typeface="+mn-ea"/>
                <a:cs typeface="+mn-ea"/>
              </a:rPr>
              <a:t/>
            </a:r>
            <a:br>
              <a:rPr lang="en-US" sz="2400" dirty="0">
                <a:latin typeface="+mn-ea"/>
                <a:cs typeface="+mn-ea"/>
              </a:rPr>
            </a:br>
            <a:endParaRPr lang="en-US" altLang="uk-UA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 smtClean="0">
              <a:latin typeface="+mn-ea"/>
              <a:cs typeface="+mn-ea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+mn-ea"/>
                <a:cs typeface="+mn-ea"/>
              </a:rPr>
              <a:t/>
            </a:r>
            <a:br>
              <a:rPr lang="en-US" sz="2400" dirty="0">
                <a:latin typeface="+mn-ea"/>
                <a:cs typeface="+mn-ea"/>
              </a:rPr>
            </a:br>
            <a:r>
              <a:rPr lang="uk-UA" altLang="uk-UA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uk-UA" altLang="uk-UA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2400" dirty="0">
                <a:latin typeface="+mn-ea"/>
                <a:cs typeface="+mn-ea"/>
              </a:rPr>
              <a:t/>
            </a:r>
            <a:br>
              <a:rPr lang="en-US" sz="2400" dirty="0">
                <a:latin typeface="+mn-ea"/>
                <a:cs typeface="+mn-ea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uk-UA" altLang="uk-UA" sz="24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r>
              <a:rPr lang="en-US" sz="2400" dirty="0">
                <a:latin typeface="+mn-ea"/>
                <a:cs typeface="+mn-ea"/>
              </a:rPr>
              <a:t/>
            </a:r>
            <a:br>
              <a:rPr lang="en-US" sz="2400" dirty="0">
                <a:latin typeface="+mn-ea"/>
                <a:cs typeface="+mn-ea"/>
              </a:rPr>
            </a:br>
            <a:r>
              <a:rPr lang="uk-UA" altLang="uk-UA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400" dirty="0">
                <a:latin typeface="+mn-ea"/>
                <a:cs typeface="+mn-ea"/>
              </a:rPr>
              <a:t/>
            </a:r>
            <a:br>
              <a:rPr lang="en-US" sz="2400" dirty="0">
                <a:latin typeface="+mn-ea"/>
                <a:cs typeface="+mn-ea"/>
              </a:rPr>
            </a:br>
            <a:endParaRPr lang="uk-UA" altLang="uk-UA" sz="2400" dirty="0">
              <a:latin typeface="Arial" panose="020B0604020202020204" pitchFamily="34" charset="0"/>
              <a:cs typeface="Arial"/>
            </a:endParaRPr>
          </a:p>
          <a:p>
            <a:pPr marL="0" indent="0" algn="just">
              <a:lnSpc>
                <a:spcPct val="104000"/>
              </a:lnSpc>
              <a:buNone/>
            </a:pPr>
            <a:r>
              <a:rPr lang="en-US" altLang="ru-RU" sz="2400" dirty="0">
                <a:solidFill>
                  <a:srgbClr val="000000"/>
                </a:solidFill>
                <a:latin typeface="Monaco" pitchFamily="-84" charset="0"/>
              </a:rPr>
              <a:t>// compilation fails</a:t>
            </a:r>
          </a:p>
          <a:p>
            <a:pPr marL="0" indent="0" algn="just">
              <a:lnSpc>
                <a:spcPct val="104000"/>
              </a:lnSpc>
              <a:buNone/>
            </a:pPr>
            <a:endParaRPr lang="en-US" altLang="ru-RU" sz="2400" dirty="0">
              <a:solidFill>
                <a:srgbClr val="000000"/>
              </a:solidFill>
              <a:latin typeface="Monaco" pitchFamily="-8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28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ru-RU" dirty="0"/>
          </a:p>
        </p:txBody>
      </p:sp>
      <p:pic>
        <p:nvPicPr>
          <p:cNvPr id="3074" name="Picture 2" descr="Картинки по запросу java mem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90688"/>
            <a:ext cx="5446435" cy="48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1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Version System (CVS)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71" y="1690688"/>
            <a:ext cx="4914858" cy="4914858"/>
          </a:xfrm>
        </p:spPr>
      </p:pic>
      <p:pic>
        <p:nvPicPr>
          <p:cNvPr id="5" name="Picture 2" descr="Картинки по запросу пш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532" y="680630"/>
            <a:ext cx="1663268" cy="69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44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repository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25" y="1690688"/>
            <a:ext cx="7194550" cy="4897495"/>
          </a:xfrm>
          <a:prstGeom prst="rect">
            <a:avLst/>
          </a:prstGeom>
        </p:spPr>
      </p:pic>
      <p:pic>
        <p:nvPicPr>
          <p:cNvPr id="2052" name="Picture 4" descr="ÐÐ°ÑÑÐ¸Ð½ÐºÐ¸ Ð¿Ð¾ Ð·Ð°Ð¿ÑÐ¾ÑÑ gitla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550" y="595312"/>
            <a:ext cx="2219325" cy="78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9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091"/>
            <a:ext cx="4457700" cy="1400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45" y="2318566"/>
            <a:ext cx="7558917" cy="429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1210925" cy="496706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Read and follow Java Code Conventions</a:t>
            </a:r>
          </a:p>
          <a:p>
            <a:pPr lvl="1"/>
            <a:r>
              <a:rPr lang="en-US" dirty="0" smtClean="0">
                <a:hlinkClick r:id="rId3"/>
              </a:rPr>
              <a:t>By Oracle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By Google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Read official intro doc</a:t>
            </a:r>
          </a:p>
          <a:p>
            <a:pPr lvl="1"/>
            <a:r>
              <a:rPr lang="en-US" dirty="0" smtClean="0">
                <a:hlinkClick r:id="rId5"/>
              </a:rPr>
              <a:t>Getting started</a:t>
            </a:r>
            <a:endParaRPr lang="en-US" dirty="0"/>
          </a:p>
          <a:p>
            <a:pPr lvl="1"/>
            <a:r>
              <a:rPr lang="en-US" dirty="0" smtClean="0">
                <a:hlinkClick r:id="rId6"/>
              </a:rPr>
              <a:t>Language Basics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Classes and Objects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Read about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smtClean="0">
                <a:hlinkClick r:id="rId8"/>
              </a:rPr>
              <a:t>Git tutorial</a:t>
            </a:r>
            <a:endParaRPr lang="en-US" dirty="0">
              <a:hlinkClick r:id="rId8"/>
            </a:endParaRPr>
          </a:p>
          <a:p>
            <a:pPr lvl="1"/>
            <a:r>
              <a:rPr lang="en-US" dirty="0" smtClean="0">
                <a:hlinkClick r:id="rId9"/>
              </a:rPr>
              <a:t>Git trainer</a:t>
            </a:r>
            <a:endParaRPr lang="en-US" dirty="0">
              <a:hlinkClick r:id="rId9"/>
            </a:endParaRPr>
          </a:p>
          <a:p>
            <a:pPr lvl="1"/>
            <a:endParaRPr lang="en-US" dirty="0"/>
          </a:p>
          <a:p>
            <a:r>
              <a:rPr lang="en-US" dirty="0"/>
              <a:t>Read about IDEA</a:t>
            </a:r>
          </a:p>
          <a:p>
            <a:pPr lvl="1"/>
            <a:r>
              <a:rPr lang="en-US" dirty="0" smtClean="0">
                <a:hlinkClick r:id="rId10"/>
              </a:rPr>
              <a:t>IntelliJ </a:t>
            </a:r>
            <a:r>
              <a:rPr lang="en-US" dirty="0" smtClean="0">
                <a:hlinkClick r:id="rId10"/>
              </a:rPr>
              <a:t>IDEA</a:t>
            </a:r>
            <a:endParaRPr lang="en-US" dirty="0">
              <a:hlinkClick r:id="rId10"/>
            </a:endParaRPr>
          </a:p>
          <a:p>
            <a:endParaRPr lang="en-US" dirty="0"/>
          </a:p>
          <a:p>
            <a:r>
              <a:rPr lang="en-US" dirty="0"/>
              <a:t>Applications to install and CVS system</a:t>
            </a:r>
          </a:p>
          <a:p>
            <a:pPr lvl="1"/>
            <a:r>
              <a:rPr lang="en-US" dirty="0" smtClean="0">
                <a:hlinkClick r:id="rId11"/>
              </a:rPr>
              <a:t>Gitlab</a:t>
            </a:r>
            <a:endParaRPr lang="en-US" dirty="0">
              <a:hlinkClick r:id="rId12"/>
            </a:endParaRPr>
          </a:p>
          <a:p>
            <a:pPr lvl="1"/>
            <a:r>
              <a:rPr lang="en-US" dirty="0">
                <a:hlinkClick r:id="rId13"/>
              </a:rPr>
              <a:t>Intellij IDEA</a:t>
            </a:r>
          </a:p>
          <a:p>
            <a:pPr lvl="1"/>
            <a:r>
              <a:rPr lang="en-US" dirty="0">
                <a:hlinkClick r:id="rId14"/>
              </a:rPr>
              <a:t>GIT</a:t>
            </a:r>
          </a:p>
          <a:p>
            <a:pPr lvl="1"/>
            <a:r>
              <a:rPr lang="en-US" dirty="0">
                <a:hlinkClick r:id="rId15"/>
              </a:rPr>
              <a:t>JDK </a:t>
            </a:r>
            <a:r>
              <a:rPr lang="en-US" dirty="0" smtClean="0">
                <a:hlinkClick r:id="rId15"/>
              </a:rPr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JVM</a:t>
            </a:r>
            <a:r>
              <a:rPr lang="en-US" b="1" dirty="0"/>
              <a:t> </a:t>
            </a:r>
            <a:r>
              <a:rPr lang="en-US" dirty="0" smtClean="0"/>
              <a:t>vs</a:t>
            </a:r>
            <a:r>
              <a:rPr lang="uk-UA" b="1" dirty="0" smtClean="0"/>
              <a:t> JRE</a:t>
            </a:r>
            <a:r>
              <a:rPr lang="en-US" b="1" dirty="0" smtClean="0"/>
              <a:t> </a:t>
            </a:r>
            <a:r>
              <a:rPr lang="en-US" dirty="0" smtClean="0"/>
              <a:t>vs</a:t>
            </a:r>
            <a:r>
              <a:rPr lang="uk-UA" b="1" dirty="0" smtClean="0"/>
              <a:t> </a:t>
            </a:r>
            <a:r>
              <a:rPr lang="uk-UA" b="1" dirty="0"/>
              <a:t>JDK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uk-UA" b="1" dirty="0" smtClean="0"/>
              <a:t>Java </a:t>
            </a:r>
            <a:r>
              <a:rPr lang="uk-UA" b="1" dirty="0" err="1" smtClean="0"/>
              <a:t>Virtual</a:t>
            </a:r>
            <a:r>
              <a:rPr lang="uk-UA" b="1" dirty="0" smtClean="0"/>
              <a:t> </a:t>
            </a:r>
            <a:r>
              <a:rPr lang="en-US" b="1" dirty="0" smtClean="0"/>
              <a:t>M</a:t>
            </a:r>
            <a:r>
              <a:rPr lang="uk-UA" b="1" dirty="0" err="1" smtClean="0"/>
              <a:t>achine</a:t>
            </a:r>
            <a:r>
              <a:rPr lang="uk-UA" dirty="0" smtClean="0"/>
              <a:t> </a:t>
            </a:r>
            <a:r>
              <a:rPr lang="en-US" dirty="0" smtClean="0"/>
              <a:t>- </a:t>
            </a:r>
            <a:r>
              <a:rPr lang="uk-UA" dirty="0" err="1" smtClean="0"/>
              <a:t>machine</a:t>
            </a:r>
            <a:r>
              <a:rPr lang="uk-UA" dirty="0" smtClean="0"/>
              <a:t> that </a:t>
            </a:r>
            <a:r>
              <a:rPr lang="uk-UA" dirty="0" err="1" smtClean="0"/>
              <a:t>run</a:t>
            </a:r>
            <a:r>
              <a:rPr lang="uk-UA" dirty="0" smtClean="0"/>
              <a:t> the Java </a:t>
            </a:r>
            <a:r>
              <a:rPr lang="uk-UA" dirty="0" err="1" smtClean="0"/>
              <a:t>bytecodes</a:t>
            </a:r>
            <a:r>
              <a:rPr lang="uk-UA" dirty="0" smtClean="0"/>
              <a:t>.</a:t>
            </a:r>
            <a:r>
              <a:rPr lang="en-US" dirty="0" smtClean="0"/>
              <a:t> W</a:t>
            </a:r>
            <a:r>
              <a:rPr lang="uk-UA" dirty="0" err="1" smtClean="0"/>
              <a:t>rite</a:t>
            </a:r>
            <a:r>
              <a:rPr lang="uk-UA" dirty="0" smtClean="0"/>
              <a:t> </a:t>
            </a:r>
            <a:r>
              <a:rPr lang="uk-UA" dirty="0" err="1"/>
              <a:t>once</a:t>
            </a:r>
            <a:r>
              <a:rPr lang="uk-UA" dirty="0"/>
              <a:t>, </a:t>
            </a:r>
            <a:r>
              <a:rPr lang="uk-UA" dirty="0" err="1"/>
              <a:t>run</a:t>
            </a:r>
            <a:r>
              <a:rPr lang="uk-UA" dirty="0"/>
              <a:t> </a:t>
            </a:r>
            <a:r>
              <a:rPr lang="uk-UA" dirty="0" err="1" smtClean="0"/>
              <a:t>anywhere</a:t>
            </a:r>
            <a:r>
              <a:rPr lang="en-US" dirty="0"/>
              <a:t>;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uk-UA" dirty="0" smtClean="0"/>
          </a:p>
          <a:p>
            <a:pPr algn="just">
              <a:lnSpc>
                <a:spcPct val="100000"/>
              </a:lnSpc>
            </a:pPr>
            <a:r>
              <a:rPr lang="uk-UA" b="1" dirty="0" smtClean="0"/>
              <a:t>Java </a:t>
            </a:r>
            <a:r>
              <a:rPr lang="uk-UA" b="1" dirty="0" err="1" smtClean="0"/>
              <a:t>Runtime</a:t>
            </a:r>
            <a:r>
              <a:rPr lang="uk-UA" b="1" dirty="0" smtClean="0"/>
              <a:t> </a:t>
            </a:r>
            <a:r>
              <a:rPr lang="uk-UA" b="1" dirty="0" err="1" smtClean="0"/>
              <a:t>Environment</a:t>
            </a:r>
            <a:r>
              <a:rPr lang="uk-UA" dirty="0" smtClean="0"/>
              <a:t> </a:t>
            </a:r>
            <a:r>
              <a:rPr lang="en-US" dirty="0" smtClean="0"/>
              <a:t>– </a:t>
            </a:r>
            <a:r>
              <a:rPr lang="uk-UA" dirty="0" err="1" smtClean="0"/>
              <a:t>libraries</a:t>
            </a:r>
            <a:r>
              <a:rPr lang="en-US" dirty="0" smtClean="0"/>
              <a:t> </a:t>
            </a:r>
            <a:r>
              <a:rPr lang="uk-UA" dirty="0" err="1" smtClean="0"/>
              <a:t>and</a:t>
            </a:r>
            <a:r>
              <a:rPr lang="uk-UA" dirty="0" smtClean="0"/>
              <a:t> </a:t>
            </a:r>
            <a:r>
              <a:rPr lang="uk-UA" dirty="0" err="1" smtClean="0"/>
              <a:t>other</a:t>
            </a:r>
            <a:r>
              <a:rPr lang="uk-UA" dirty="0" smtClean="0"/>
              <a:t> </a:t>
            </a:r>
            <a:r>
              <a:rPr lang="uk-UA" dirty="0" err="1" smtClean="0"/>
              <a:t>components</a:t>
            </a:r>
            <a:r>
              <a:rPr lang="uk-UA" dirty="0" smtClean="0"/>
              <a:t> </a:t>
            </a:r>
            <a:r>
              <a:rPr lang="uk-UA" dirty="0" err="1" smtClean="0"/>
              <a:t>to</a:t>
            </a:r>
            <a:r>
              <a:rPr lang="uk-UA" dirty="0" smtClean="0"/>
              <a:t> </a:t>
            </a:r>
            <a:r>
              <a:rPr lang="uk-UA" dirty="0" err="1" smtClean="0"/>
              <a:t>run</a:t>
            </a:r>
            <a:r>
              <a:rPr lang="uk-UA" dirty="0" smtClean="0"/>
              <a:t> </a:t>
            </a:r>
            <a:r>
              <a:rPr lang="uk-UA" dirty="0" err="1" smtClean="0"/>
              <a:t>applications</a:t>
            </a:r>
            <a:r>
              <a:rPr lang="uk-UA" dirty="0" smtClean="0"/>
              <a:t> </a:t>
            </a:r>
            <a:r>
              <a:rPr lang="uk-UA" dirty="0" err="1" smtClean="0"/>
              <a:t>written</a:t>
            </a:r>
            <a:r>
              <a:rPr lang="uk-UA" dirty="0" smtClean="0"/>
              <a:t> in the Java </a:t>
            </a:r>
            <a:r>
              <a:rPr lang="uk-UA" dirty="0" err="1" smtClean="0"/>
              <a:t>programming</a:t>
            </a:r>
            <a:r>
              <a:rPr lang="uk-UA" dirty="0" smtClean="0"/>
              <a:t> </a:t>
            </a:r>
            <a:r>
              <a:rPr lang="uk-UA" dirty="0" err="1" smtClean="0"/>
              <a:t>language</a:t>
            </a:r>
            <a:r>
              <a:rPr lang="en-US" dirty="0" smtClean="0"/>
              <a:t> in JVM</a:t>
            </a:r>
            <a:r>
              <a:rPr lang="en-US" dirty="0"/>
              <a:t>;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endParaRPr dirty="0" smtClean="0"/>
          </a:p>
          <a:p>
            <a:pPr algn="just">
              <a:lnSpc>
                <a:spcPct val="100000"/>
              </a:lnSpc>
            </a:pPr>
            <a:r>
              <a:rPr lang="uk-UA" b="1" dirty="0" smtClean="0"/>
              <a:t>Java </a:t>
            </a:r>
            <a:r>
              <a:rPr lang="uk-UA" b="1" dirty="0" err="1" smtClean="0"/>
              <a:t>Development</a:t>
            </a:r>
            <a:r>
              <a:rPr lang="uk-UA" b="1" dirty="0" smtClean="0"/>
              <a:t> </a:t>
            </a:r>
            <a:r>
              <a:rPr lang="uk-UA" b="1" dirty="0" err="1" smtClean="0"/>
              <a:t>Kit</a:t>
            </a:r>
            <a:r>
              <a:rPr lang="uk-UA" dirty="0" smtClean="0"/>
              <a:t> </a:t>
            </a:r>
            <a:r>
              <a:rPr lang="en-US" dirty="0" smtClean="0"/>
              <a:t>- </a:t>
            </a:r>
            <a:r>
              <a:rPr lang="uk-UA" dirty="0" err="1" smtClean="0"/>
              <a:t>is</a:t>
            </a:r>
            <a:r>
              <a:rPr lang="uk-UA" dirty="0" smtClean="0"/>
              <a:t> a </a:t>
            </a:r>
            <a:r>
              <a:rPr lang="uk-UA" dirty="0" err="1" smtClean="0"/>
              <a:t>superset</a:t>
            </a:r>
            <a:r>
              <a:rPr lang="uk-UA" dirty="0" smtClean="0"/>
              <a:t> of JRE, </a:t>
            </a:r>
            <a:r>
              <a:rPr lang="uk-UA" dirty="0" err="1" smtClean="0"/>
              <a:t>contains</a:t>
            </a:r>
            <a:r>
              <a:rPr lang="uk-UA" dirty="0" smtClean="0"/>
              <a:t> </a:t>
            </a:r>
            <a:r>
              <a:rPr lang="uk-UA" dirty="0" err="1" smtClean="0"/>
              <a:t>everything</a:t>
            </a:r>
            <a:r>
              <a:rPr lang="uk-UA" dirty="0" smtClean="0"/>
              <a:t> that </a:t>
            </a:r>
            <a:r>
              <a:rPr lang="en-US" dirty="0" smtClean="0"/>
              <a:t>are</a:t>
            </a:r>
            <a:r>
              <a:rPr lang="uk-UA" dirty="0" smtClean="0"/>
              <a:t> in the JRE, </a:t>
            </a:r>
            <a:r>
              <a:rPr lang="uk-UA" dirty="0" err="1" smtClean="0"/>
              <a:t>plus</a:t>
            </a:r>
            <a:r>
              <a:rPr lang="uk-UA" dirty="0" smtClean="0"/>
              <a:t> </a:t>
            </a:r>
            <a:r>
              <a:rPr lang="uk-UA" dirty="0" err="1" smtClean="0"/>
              <a:t>tools</a:t>
            </a:r>
            <a:r>
              <a:rPr lang="uk-UA" dirty="0" smtClean="0"/>
              <a:t> </a:t>
            </a:r>
            <a:r>
              <a:rPr lang="uk-UA" dirty="0" err="1" smtClean="0"/>
              <a:t>such</a:t>
            </a:r>
            <a:r>
              <a:rPr lang="uk-UA" dirty="0" smtClean="0"/>
              <a:t> as the </a:t>
            </a:r>
            <a:r>
              <a:rPr lang="uk-UA" dirty="0" err="1" smtClean="0"/>
              <a:t>compilers</a:t>
            </a:r>
            <a:r>
              <a:rPr lang="uk-UA" dirty="0" smtClean="0"/>
              <a:t> </a:t>
            </a:r>
            <a:r>
              <a:rPr lang="uk-UA" dirty="0" err="1" smtClean="0"/>
              <a:t>and</a:t>
            </a:r>
            <a:r>
              <a:rPr lang="uk-UA" dirty="0" smtClean="0"/>
              <a:t> </a:t>
            </a:r>
            <a:r>
              <a:rPr lang="uk-UA" dirty="0" err="1" smtClean="0"/>
              <a:t>debuggers</a:t>
            </a:r>
            <a:r>
              <a:rPr lang="uk-UA" dirty="0" smtClean="0"/>
              <a:t> </a:t>
            </a:r>
            <a:r>
              <a:rPr lang="uk-UA" dirty="0" err="1" smtClean="0"/>
              <a:t>necessary</a:t>
            </a:r>
            <a:r>
              <a:rPr lang="uk-UA" dirty="0" smtClean="0"/>
              <a:t> for </a:t>
            </a:r>
            <a:r>
              <a:rPr lang="uk-UA" dirty="0" err="1" smtClean="0"/>
              <a:t>developing</a:t>
            </a:r>
            <a:r>
              <a:rPr lang="uk-UA" dirty="0" smtClean="0"/>
              <a:t> </a:t>
            </a:r>
            <a:r>
              <a:rPr lang="uk-UA" dirty="0" err="1" smtClean="0"/>
              <a:t>applications</a:t>
            </a:r>
            <a:r>
              <a:rPr lang="uk-UA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75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Install JDK </a:t>
            </a:r>
            <a:r>
              <a:rPr lang="en-US" sz="2000" dirty="0" smtClean="0"/>
              <a:t>11</a:t>
            </a:r>
            <a:endParaRPr lang="en-US" sz="2000" dirty="0"/>
          </a:p>
          <a:p>
            <a:r>
              <a:rPr lang="en-US" sz="2000" dirty="0"/>
              <a:t>Install IDEA </a:t>
            </a:r>
            <a:r>
              <a:rPr lang="en-US" sz="2000" dirty="0" smtClean="0"/>
              <a:t>2018.2.4 </a:t>
            </a:r>
            <a:r>
              <a:rPr lang="en-US" sz="2000" dirty="0"/>
              <a:t>Community Edition</a:t>
            </a:r>
          </a:p>
          <a:p>
            <a:r>
              <a:rPr lang="en-US" sz="2000" dirty="0"/>
              <a:t>Install GIT</a:t>
            </a:r>
          </a:p>
          <a:p>
            <a:r>
              <a:rPr lang="en-US" sz="2000" dirty="0"/>
              <a:t>Register on </a:t>
            </a:r>
            <a:r>
              <a:rPr lang="en-US" sz="2000" dirty="0" smtClean="0">
                <a:hlinkClick r:id="rId3"/>
              </a:rPr>
              <a:t>https://gitlab.com</a:t>
            </a:r>
            <a:endParaRPr lang="en-US" sz="2000" dirty="0" smtClean="0"/>
          </a:p>
          <a:p>
            <a:pPr lvl="1"/>
            <a:r>
              <a:rPr lang="en-US" sz="2000" dirty="0" smtClean="0"/>
              <a:t>Fork </a:t>
            </a:r>
            <a:r>
              <a:rPr lang="en-US" sz="2000" dirty="0"/>
              <a:t>repository </a:t>
            </a:r>
            <a:r>
              <a:rPr lang="en-US" sz="2000" dirty="0" err="1" smtClean="0">
                <a:hlinkClick r:id="rId4"/>
              </a:rPr>
              <a:t>git@gitlab.com:olexandr.kucher</a:t>
            </a:r>
            <a:r>
              <a:rPr lang="en-US" sz="2000" dirty="0" smtClean="0">
                <a:hlinkClick r:id="rId4"/>
              </a:rPr>
              <a:t>/geekhub8.git</a:t>
            </a:r>
            <a:r>
              <a:rPr lang="en-US" sz="2000" dirty="0" smtClean="0"/>
              <a:t> and name it `</a:t>
            </a:r>
            <a:r>
              <a:rPr lang="en-US" sz="2000" b="1" dirty="0" smtClean="0"/>
              <a:t>GH8J4W-{</a:t>
            </a:r>
            <a:r>
              <a:rPr lang="en-US" sz="2000" b="1" dirty="0" err="1" smtClean="0"/>
              <a:t>FirstName</a:t>
            </a:r>
            <a:r>
              <a:rPr lang="en-US" sz="2000" b="1" dirty="0" smtClean="0"/>
              <a:t>}-{</a:t>
            </a:r>
            <a:r>
              <a:rPr lang="en-US" sz="2000" b="1" dirty="0" err="1" smtClean="0"/>
              <a:t>LastName</a:t>
            </a:r>
            <a:r>
              <a:rPr lang="en-US" sz="2000" b="1" dirty="0"/>
              <a:t>}</a:t>
            </a:r>
            <a:r>
              <a:rPr lang="en-US" sz="2000" dirty="0" smtClean="0"/>
              <a:t>`</a:t>
            </a:r>
            <a:endParaRPr lang="uk-UA" sz="2000" dirty="0">
              <a:hlinkClick r:id="rId5"/>
            </a:endParaRPr>
          </a:p>
          <a:p>
            <a:pPr lvl="1"/>
            <a:r>
              <a:rPr lang="en-US" sz="2000" dirty="0" smtClean="0"/>
              <a:t>One </a:t>
            </a:r>
            <a:r>
              <a:rPr lang="en-US" sz="2000" dirty="0"/>
              <a:t>module per </a:t>
            </a:r>
            <a:r>
              <a:rPr lang="en-US" sz="2000" dirty="0" smtClean="0"/>
              <a:t>lesson</a:t>
            </a:r>
          </a:p>
          <a:p>
            <a:pPr lvl="1"/>
            <a:r>
              <a:rPr lang="en-US" sz="2000" dirty="0" smtClean="0"/>
              <a:t>Separate </a:t>
            </a:r>
            <a:r>
              <a:rPr lang="en-US" sz="2000" dirty="0"/>
              <a:t>package for task (with sub-packages if needed) </a:t>
            </a:r>
            <a:endParaRPr lang="en-US" sz="2000" dirty="0" smtClean="0"/>
          </a:p>
          <a:p>
            <a:pPr lvl="1"/>
            <a:r>
              <a:rPr lang="en-US" sz="2000" dirty="0" smtClean="0"/>
              <a:t>Module name: Lesson##</a:t>
            </a:r>
          </a:p>
          <a:p>
            <a:pPr lvl="1"/>
            <a:r>
              <a:rPr lang="en-US" sz="2000" dirty="0" smtClean="0"/>
              <a:t>Package name: </a:t>
            </a:r>
            <a:r>
              <a:rPr lang="en-US" sz="2000" dirty="0" err="1" smtClean="0"/>
              <a:t>org.geekhub.lesson#.task</a:t>
            </a:r>
            <a:r>
              <a:rPr lang="en-US" sz="2000" dirty="0" smtClean="0"/>
              <a:t>#</a:t>
            </a:r>
            <a:endParaRPr lang="uk-UA" sz="2000" dirty="0"/>
          </a:p>
          <a:p>
            <a:r>
              <a:rPr lang="en-US" sz="2000" dirty="0" smtClean="0"/>
              <a:t>Invite </a:t>
            </a:r>
            <a:r>
              <a:rPr lang="en-US" sz="2000" b="1" dirty="0" err="1" smtClean="0"/>
              <a:t>olexandr</a:t>
            </a:r>
            <a:r>
              <a:rPr lang="en-US" sz="2000" b="1" i="1" dirty="0" err="1" smtClean="0"/>
              <a:t>.kucher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b="1" i="1" dirty="0" err="1" smtClean="0"/>
              <a:t>y.brahinets</a:t>
            </a:r>
            <a:r>
              <a:rPr lang="en-US" sz="2000" i="1" dirty="0" smtClean="0"/>
              <a:t> </a:t>
            </a:r>
            <a:r>
              <a:rPr lang="en-US" sz="2000" dirty="0" smtClean="0"/>
              <a:t>to </a:t>
            </a:r>
            <a:r>
              <a:rPr lang="en-US" sz="2000" dirty="0" smtClean="0"/>
              <a:t>your </a:t>
            </a:r>
            <a:r>
              <a:rPr lang="en-US" sz="2000" dirty="0" smtClean="0"/>
              <a:t>Gitlab repository as administrators</a:t>
            </a:r>
          </a:p>
          <a:p>
            <a:r>
              <a:rPr lang="en-US" sz="2000" dirty="0" smtClean="0"/>
              <a:t>Use `</a:t>
            </a:r>
            <a:r>
              <a:rPr lang="en-US" sz="2000" b="1" dirty="0" smtClean="0"/>
              <a:t>L##-T# {Message}</a:t>
            </a:r>
            <a:r>
              <a:rPr lang="en-US" sz="2000" dirty="0" smtClean="0"/>
              <a:t>` prefix for </a:t>
            </a:r>
            <a:r>
              <a:rPr lang="en-US" sz="2000" dirty="0" smtClean="0"/>
              <a:t>commits messages </a:t>
            </a:r>
            <a:r>
              <a:rPr lang="en-US" sz="2000" dirty="0" smtClean="0"/>
              <a:t>(ex: </a:t>
            </a:r>
            <a:r>
              <a:rPr lang="fr-FR" sz="2000" i="1" u="sng" dirty="0"/>
              <a:t>L01-T3 </a:t>
            </a:r>
            <a:r>
              <a:rPr lang="fr-FR" sz="2000" i="1" u="sng" dirty="0" err="1"/>
              <a:t>Implement</a:t>
            </a:r>
            <a:r>
              <a:rPr lang="fr-FR" sz="2000" i="1" u="sng" dirty="0"/>
              <a:t> unit </a:t>
            </a:r>
            <a:r>
              <a:rPr lang="fr-FR" sz="2000" i="1" u="sng" dirty="0" smtClean="0"/>
              <a:t>tests</a:t>
            </a:r>
            <a:r>
              <a:rPr lang="en-US" sz="2000" dirty="0" smtClean="0"/>
              <a:t>)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68030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Task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Implement </a:t>
            </a:r>
            <a:r>
              <a:rPr lang="en-US" sz="2000" dirty="0" err="1"/>
              <a:t>PrimeNumbersCalculator</a:t>
            </a:r>
            <a:r>
              <a:rPr lang="en-US" sz="2000" dirty="0"/>
              <a:t>. Program should accept one number as  command line argument: upper bound for prime number (exclusive). Print all prime numbers less than entered bound in reverse order. Conditions 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If user did not provide input or input is non-positive – print error and exit program with error status;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All tests in PrimeNumbersCalculatorTest.java should pass successfully.</a:t>
            </a:r>
          </a:p>
        </p:txBody>
      </p:sp>
    </p:spTree>
    <p:extLst>
      <p:ext uri="{BB962C8B-B14F-4D97-AF65-F5344CB8AC3E}">
        <p14:creationId xmlns:p14="http://schemas.microsoft.com/office/powerpoint/2010/main" val="51395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Homework Task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Implement </a:t>
            </a:r>
            <a:r>
              <a:rPr lang="en-US" sz="2000" dirty="0" err="1" smtClean="0"/>
              <a:t>FactorialCalculator</a:t>
            </a:r>
            <a:r>
              <a:rPr lang="en-US" sz="2000" dirty="0" smtClean="0"/>
              <a:t>. Program should accept one number as  command line argument: factorial count. Calculate N factorial and print total value on screen. </a:t>
            </a:r>
            <a:r>
              <a:rPr lang="uk-UA" sz="2000" dirty="0" smtClean="0"/>
              <a:t>С</a:t>
            </a:r>
            <a:r>
              <a:rPr lang="en-US" sz="2000" dirty="0" err="1" smtClean="0"/>
              <a:t>onditions</a:t>
            </a:r>
            <a:r>
              <a:rPr lang="en-US" sz="20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If user did not provide input or input is non-positive – print error and exit program with error status;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If user inputs number from 1 inclusive to 10 exclusive – print value for calculated factorial;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If user inputs too big number (10 or more than 10) – print warning that operation is time-consuming and prompt user for confirmation. If user confirms – print value for calculated factorial, otherwise just exit;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All tests in FactorialCalculatorTest.java should pass successfully.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712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304" y="1197247"/>
            <a:ext cx="4935392" cy="49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Task 3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Implement </a:t>
            </a:r>
            <a:r>
              <a:rPr lang="en-US" sz="2000" dirty="0" err="1"/>
              <a:t>MatrixUtils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sample </a:t>
            </a:r>
            <a:r>
              <a:rPr lang="en-US" sz="2000" dirty="0" smtClean="0"/>
              <a:t>program </a:t>
            </a:r>
            <a:r>
              <a:rPr lang="en-US" sz="2000" dirty="0" smtClean="0"/>
              <a:t>of its usage. Prompt </a:t>
            </a:r>
            <a:r>
              <a:rPr lang="en-US" sz="2000" dirty="0"/>
              <a:t>user to input two numbers: columns and rows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Create and fill matrix by incremental values (see example</a:t>
            </a:r>
            <a:r>
              <a:rPr lang="en-US" sz="2000" dirty="0" smtClean="0"/>
              <a:t>);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Find cells whose value has integer square </a:t>
            </a:r>
            <a:r>
              <a:rPr lang="en-US" sz="2000" dirty="0" smtClean="0"/>
              <a:t>root; 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Print cells </a:t>
            </a:r>
            <a:r>
              <a:rPr lang="en-US" sz="2000" dirty="0" smtClean="0"/>
              <a:t>indexes, values and roots values in natural order;</a:t>
            </a:r>
            <a:endParaRPr lang="en-US" sz="2000" dirty="0" smtClean="0"/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Print roots in reverse order;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Print sum </a:t>
            </a:r>
            <a:r>
              <a:rPr lang="en-US" sz="2000" dirty="0"/>
              <a:t>of all these </a:t>
            </a:r>
            <a:r>
              <a:rPr lang="en-US" sz="2000" dirty="0" smtClean="0"/>
              <a:t>roots;</a:t>
            </a:r>
          </a:p>
          <a:p>
            <a:pPr lvl="1">
              <a:lnSpc>
                <a:spcPct val="100000"/>
              </a:lnSpc>
            </a:pPr>
            <a:r>
              <a:rPr lang="en-US" sz="2000" dirty="0" smtClean="0"/>
              <a:t>All </a:t>
            </a:r>
            <a:r>
              <a:rPr lang="en-US" sz="2000" dirty="0"/>
              <a:t>tests in MatrixProcessorTest.java should </a:t>
            </a:r>
            <a:r>
              <a:rPr lang="en-US" sz="2000" dirty="0" smtClean="0"/>
              <a:t>pass </a:t>
            </a:r>
            <a:r>
              <a:rPr lang="en-US" sz="2000" dirty="0" smtClean="0"/>
              <a:t>successfully.</a:t>
            </a:r>
            <a:endParaRPr lang="en-US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4681590"/>
            <a:ext cx="7524750" cy="1815882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For example: users inputs </a:t>
            </a:r>
            <a:r>
              <a:rPr lang="en-US" sz="1400" b="1" dirty="0" smtClean="0"/>
              <a:t>rows = 6, cols = 5</a:t>
            </a:r>
            <a:r>
              <a:rPr lang="en-US" sz="1400" dirty="0" smtClean="0"/>
              <a:t>, then initial matrix looks like</a:t>
            </a:r>
          </a:p>
          <a:p>
            <a:endParaRPr lang="en-US" sz="1400" dirty="0"/>
          </a:p>
          <a:p>
            <a:r>
              <a:rPr lang="en-US" sz="1400" b="1" dirty="0" smtClean="0"/>
              <a:t>cell[0,0</a:t>
            </a:r>
            <a:r>
              <a:rPr lang="en-US" sz="1400" b="1" dirty="0"/>
              <a:t>] has integer root: 1</a:t>
            </a:r>
          </a:p>
          <a:p>
            <a:r>
              <a:rPr lang="en-US" sz="1400" b="1" dirty="0"/>
              <a:t>cell[0,3] has value 4, it’s root: 2</a:t>
            </a:r>
          </a:p>
          <a:p>
            <a:r>
              <a:rPr lang="en-US" sz="1400" b="1" dirty="0"/>
              <a:t>cell[1,3] has value 9, it’s root: 3</a:t>
            </a:r>
          </a:p>
          <a:p>
            <a:r>
              <a:rPr lang="en-US" sz="1400" b="1" dirty="0"/>
              <a:t>cell[3,0] has value 16, it’s root: 4</a:t>
            </a:r>
          </a:p>
          <a:p>
            <a:r>
              <a:rPr lang="en-US" sz="1400" b="1" dirty="0"/>
              <a:t>cell[4,4] has value 25, it’s root: </a:t>
            </a:r>
            <a:r>
              <a:rPr lang="en-US" sz="1400" b="1" dirty="0" smtClean="0"/>
              <a:t>5</a:t>
            </a:r>
          </a:p>
          <a:p>
            <a:r>
              <a:rPr lang="en-US" sz="1400" b="1" dirty="0" smtClean="0"/>
              <a:t>Total: 5+4+3+2+1 = 15</a:t>
            </a:r>
            <a:endParaRPr lang="en-US" sz="14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693" y="5055180"/>
            <a:ext cx="1452307" cy="128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 smtClean="0"/>
              <a:t>Q&amp;A</a:t>
            </a:r>
            <a:endParaRPr lang="uk-UA" sz="13800" dirty="0"/>
          </a:p>
        </p:txBody>
      </p:sp>
    </p:spTree>
    <p:extLst>
      <p:ext uri="{BB962C8B-B14F-4D97-AF65-F5344CB8AC3E}">
        <p14:creationId xmlns:p14="http://schemas.microsoft.com/office/powerpoint/2010/main" val="16589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dirty="0" err="1"/>
              <a:t>Java</a:t>
            </a:r>
            <a:r>
              <a:rPr lang="uk-UA" b="1" dirty="0"/>
              <a:t> </a:t>
            </a:r>
            <a:r>
              <a:rPr lang="uk-UA" b="1" dirty="0" err="1"/>
              <a:t>Platform</a:t>
            </a:r>
            <a:r>
              <a:rPr lang="uk-UA" b="1" dirty="0"/>
              <a:t> </a:t>
            </a:r>
            <a:r>
              <a:rPr lang="uk-UA" b="1" dirty="0" err="1"/>
              <a:t>Editions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89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b="1" dirty="0"/>
              <a:t>1. Java </a:t>
            </a:r>
            <a:r>
              <a:rPr lang="uk-UA" b="1" dirty="0" smtClean="0"/>
              <a:t>SE</a:t>
            </a:r>
            <a:r>
              <a:rPr lang="en-US" b="1" dirty="0" smtClean="0"/>
              <a:t>:</a:t>
            </a:r>
            <a:r>
              <a:rPr lang="uk-UA" dirty="0" smtClean="0"/>
              <a:t> </a:t>
            </a:r>
            <a:r>
              <a:rPr lang="uk-UA" dirty="0" err="1" smtClean="0"/>
              <a:t>client-side</a:t>
            </a:r>
            <a:r>
              <a:rPr lang="uk-UA" dirty="0" smtClean="0"/>
              <a:t> </a:t>
            </a:r>
            <a:r>
              <a:rPr lang="uk-UA" dirty="0" err="1" smtClean="0"/>
              <a:t>applications</a:t>
            </a:r>
            <a:r>
              <a:rPr lang="en-US" dirty="0" smtClean="0"/>
              <a:t> </a:t>
            </a:r>
            <a:r>
              <a:rPr lang="uk-UA" dirty="0" err="1" smtClean="0"/>
              <a:t>on</a:t>
            </a:r>
            <a:r>
              <a:rPr lang="uk-UA" dirty="0" smtClean="0"/>
              <a:t> </a:t>
            </a:r>
            <a:r>
              <a:rPr lang="uk-UA" dirty="0" err="1" smtClean="0"/>
              <a:t>desktops</a:t>
            </a:r>
            <a:r>
              <a:rPr lang="uk-UA" dirty="0" smtClean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 smtClean="0"/>
              <a:t>applets</a:t>
            </a:r>
            <a:r>
              <a:rPr lang="en-US" dirty="0" smtClean="0"/>
              <a:t> </a:t>
            </a:r>
            <a:r>
              <a:rPr lang="uk-UA" dirty="0" smtClean="0"/>
              <a:t>in </a:t>
            </a:r>
            <a:r>
              <a:rPr lang="uk-UA" dirty="0"/>
              <a:t>web </a:t>
            </a:r>
            <a:r>
              <a:rPr lang="uk-UA" dirty="0" err="1" smtClean="0"/>
              <a:t>browsers</a:t>
            </a:r>
            <a:r>
              <a:rPr lang="en-US" dirty="0"/>
              <a:t>;</a:t>
            </a: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b="1" dirty="0"/>
              <a:t>2.</a:t>
            </a:r>
            <a:r>
              <a:rPr lang="uk-UA" dirty="0"/>
              <a:t> </a:t>
            </a:r>
            <a:r>
              <a:rPr lang="uk-UA" b="1" dirty="0"/>
              <a:t>Java </a:t>
            </a:r>
            <a:r>
              <a:rPr lang="uk-UA" b="1" dirty="0" smtClean="0"/>
              <a:t>EE</a:t>
            </a:r>
            <a:r>
              <a:rPr lang="en-US" b="1" dirty="0" smtClean="0"/>
              <a:t>:</a:t>
            </a:r>
            <a:r>
              <a:rPr lang="uk-UA" dirty="0" smtClean="0"/>
              <a:t> </a:t>
            </a:r>
            <a:r>
              <a:rPr lang="uk-UA" dirty="0" err="1" smtClean="0"/>
              <a:t>enterprise-oriented</a:t>
            </a:r>
            <a:r>
              <a:rPr lang="uk-UA" dirty="0" smtClean="0"/>
              <a:t> </a:t>
            </a:r>
            <a:r>
              <a:rPr lang="uk-UA" dirty="0" err="1"/>
              <a:t>server</a:t>
            </a:r>
            <a:r>
              <a:rPr lang="uk-UA" dirty="0"/>
              <a:t> </a:t>
            </a:r>
            <a:r>
              <a:rPr lang="uk-UA" dirty="0" err="1" smtClean="0"/>
              <a:t>applications</a:t>
            </a:r>
            <a:r>
              <a:rPr lang="en-US" dirty="0" smtClean="0"/>
              <a:t> - </a:t>
            </a:r>
            <a:r>
              <a:rPr lang="uk-UA" i="1" dirty="0" err="1" smtClean="0"/>
              <a:t>servlets</a:t>
            </a:r>
            <a:r>
              <a:rPr lang="uk-UA" dirty="0" smtClean="0"/>
              <a:t>. </a:t>
            </a:r>
            <a:r>
              <a:rPr lang="uk-UA" dirty="0" err="1"/>
              <a:t>Servlets</a:t>
            </a:r>
            <a:r>
              <a:rPr lang="uk-UA" dirty="0"/>
              <a:t> </a:t>
            </a:r>
            <a:r>
              <a:rPr lang="en-US" dirty="0" smtClean="0"/>
              <a:t>satisfies</a:t>
            </a:r>
            <a:r>
              <a:rPr lang="uk-UA" dirty="0" smtClean="0"/>
              <a:t> the </a:t>
            </a:r>
            <a:r>
              <a:rPr lang="uk-UA" dirty="0"/>
              <a:t>Java EE </a:t>
            </a:r>
            <a:r>
              <a:rPr lang="uk-UA" dirty="0" err="1"/>
              <a:t>Servlet</a:t>
            </a:r>
            <a:r>
              <a:rPr lang="uk-UA" dirty="0"/>
              <a:t> </a:t>
            </a:r>
            <a:r>
              <a:rPr lang="uk-UA" dirty="0" smtClean="0"/>
              <a:t>API</a:t>
            </a:r>
            <a:r>
              <a:rPr lang="en-US" dirty="0" smtClean="0"/>
              <a:t> requirements;</a:t>
            </a:r>
            <a:endParaRPr lang="uk-UA" dirty="0"/>
          </a:p>
          <a:p>
            <a:pPr marL="0" indent="0" algn="just">
              <a:buNone/>
            </a:pPr>
            <a:endParaRPr lang="uk-UA" b="1" dirty="0"/>
          </a:p>
          <a:p>
            <a:pPr marL="0" indent="0" algn="just">
              <a:buNone/>
            </a:pPr>
            <a:r>
              <a:rPr lang="uk-UA" b="1" dirty="0"/>
              <a:t>3. Java </a:t>
            </a:r>
            <a:r>
              <a:rPr lang="uk-UA" b="1" dirty="0" smtClean="0"/>
              <a:t>ME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uk-UA" i="1" dirty="0" err="1" smtClean="0"/>
              <a:t>MIDlets</a:t>
            </a:r>
            <a:r>
              <a:rPr lang="en-US" i="1" dirty="0" smtClean="0"/>
              <a:t> </a:t>
            </a:r>
            <a:r>
              <a:rPr lang="en-US" dirty="0" smtClean="0"/>
              <a:t>- </a:t>
            </a:r>
            <a:r>
              <a:rPr lang="uk-UA" dirty="0" err="1" smtClean="0"/>
              <a:t>run</a:t>
            </a:r>
            <a:r>
              <a:rPr lang="uk-UA" dirty="0" smtClean="0"/>
              <a:t> </a:t>
            </a:r>
            <a:r>
              <a:rPr lang="uk-UA" dirty="0" err="1"/>
              <a:t>on</a:t>
            </a:r>
            <a:r>
              <a:rPr lang="uk-UA" dirty="0"/>
              <a:t> </a:t>
            </a:r>
            <a:r>
              <a:rPr lang="uk-UA" dirty="0" err="1"/>
              <a:t>mobile</a:t>
            </a:r>
            <a:r>
              <a:rPr lang="uk-UA" dirty="0"/>
              <a:t> </a:t>
            </a:r>
            <a:r>
              <a:rPr lang="uk-UA" dirty="0" err="1"/>
              <a:t>information</a:t>
            </a:r>
            <a:r>
              <a:rPr lang="uk-UA" dirty="0"/>
              <a:t> </a:t>
            </a:r>
            <a:r>
              <a:rPr lang="uk-UA" dirty="0" err="1" smtClean="0"/>
              <a:t>devices</a:t>
            </a:r>
            <a:r>
              <a:rPr lang="uk-UA" dirty="0" smtClean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i="1" dirty="0" err="1" smtClean="0"/>
              <a:t>Xlets</a:t>
            </a:r>
            <a:r>
              <a:rPr lang="uk-UA" dirty="0" smtClean="0"/>
              <a:t> </a:t>
            </a:r>
            <a:r>
              <a:rPr lang="en-US" dirty="0" smtClean="0"/>
              <a:t>for </a:t>
            </a:r>
            <a:r>
              <a:rPr lang="uk-UA" dirty="0" smtClean="0"/>
              <a:t> </a:t>
            </a:r>
            <a:r>
              <a:rPr lang="uk-UA" dirty="0" err="1"/>
              <a:t>embedded</a:t>
            </a:r>
            <a:r>
              <a:rPr lang="uk-UA" dirty="0"/>
              <a:t> </a:t>
            </a:r>
            <a:r>
              <a:rPr lang="uk-UA" dirty="0" err="1"/>
              <a:t>devices</a:t>
            </a:r>
            <a:r>
              <a:rPr lang="uk-UA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847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334" y="1371178"/>
            <a:ext cx="5093331" cy="5219251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uk-UA" b="1" dirty="0" err="1"/>
              <a:t>Java</a:t>
            </a:r>
            <a:r>
              <a:rPr lang="uk-UA" b="1" dirty="0"/>
              <a:t> </a:t>
            </a:r>
            <a:r>
              <a:rPr lang="uk-UA" b="1" dirty="0" err="1"/>
              <a:t>Versions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07969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err="1"/>
              <a:t>Java</a:t>
            </a:r>
            <a:r>
              <a:rPr lang="uk-UA" b="1" dirty="0"/>
              <a:t> </a:t>
            </a:r>
            <a:r>
              <a:rPr lang="uk-UA" b="1" dirty="0" err="1"/>
              <a:t>Versions</a:t>
            </a:r>
            <a:endParaRPr lang="uk-UA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 sz="2000" dirty="0"/>
              <a:t>JDK 1.0 (</a:t>
            </a:r>
            <a:r>
              <a:rPr lang="uk-UA" sz="2000" dirty="0" err="1"/>
              <a:t>January</a:t>
            </a:r>
            <a:r>
              <a:rPr lang="uk-UA" sz="2000" dirty="0"/>
              <a:t> </a:t>
            </a:r>
            <a:r>
              <a:rPr lang="uk-UA" sz="2000" dirty="0" smtClean="0"/>
              <a:t>1996</a:t>
            </a:r>
            <a:r>
              <a:rPr lang="uk-UA" sz="2000" dirty="0"/>
              <a:t>)</a:t>
            </a:r>
          </a:p>
          <a:p>
            <a:pPr marL="0"/>
            <a:r>
              <a:rPr lang="uk-UA" sz="2000" dirty="0"/>
              <a:t>JDK 1.1 (</a:t>
            </a:r>
            <a:r>
              <a:rPr lang="uk-UA" sz="2000" dirty="0" err="1"/>
              <a:t>February</a:t>
            </a:r>
            <a:r>
              <a:rPr lang="uk-UA" sz="2000" dirty="0"/>
              <a:t> </a:t>
            </a:r>
            <a:r>
              <a:rPr lang="uk-UA" sz="2000" dirty="0" smtClean="0"/>
              <a:t>1997</a:t>
            </a:r>
            <a:r>
              <a:rPr lang="uk-UA" sz="2000" dirty="0"/>
              <a:t>)</a:t>
            </a:r>
            <a:endParaRPr sz="2000" dirty="0"/>
          </a:p>
          <a:p>
            <a:pPr marL="0"/>
            <a:r>
              <a:rPr lang="uk-UA" sz="2000" dirty="0"/>
              <a:t>J2SE 1.2 (</a:t>
            </a:r>
            <a:r>
              <a:rPr lang="uk-UA" sz="2000" dirty="0" err="1"/>
              <a:t>December</a:t>
            </a:r>
            <a:r>
              <a:rPr lang="uk-UA" sz="2000" dirty="0"/>
              <a:t> </a:t>
            </a:r>
            <a:r>
              <a:rPr lang="uk-UA" sz="2000" dirty="0" smtClean="0"/>
              <a:t>1998</a:t>
            </a:r>
            <a:r>
              <a:rPr lang="uk-UA" sz="2000" dirty="0"/>
              <a:t>)</a:t>
            </a:r>
            <a:endParaRPr sz="2000" dirty="0"/>
          </a:p>
          <a:p>
            <a:pPr marL="0"/>
            <a:r>
              <a:rPr lang="uk-UA" sz="2000" dirty="0"/>
              <a:t>J2SE 1.3 (</a:t>
            </a:r>
            <a:r>
              <a:rPr lang="uk-UA" sz="2000" dirty="0" err="1"/>
              <a:t>May</a:t>
            </a:r>
            <a:r>
              <a:rPr lang="uk-UA" sz="2000" dirty="0"/>
              <a:t> </a:t>
            </a:r>
            <a:r>
              <a:rPr lang="uk-UA" sz="2000" dirty="0" smtClean="0"/>
              <a:t>2000</a:t>
            </a:r>
            <a:r>
              <a:rPr lang="uk-UA" sz="2000" dirty="0"/>
              <a:t>)</a:t>
            </a:r>
            <a:endParaRPr sz="2000" dirty="0"/>
          </a:p>
          <a:p>
            <a:pPr marL="0"/>
            <a:r>
              <a:rPr lang="uk-UA" sz="2000" dirty="0"/>
              <a:t>J2SE 1.4 (</a:t>
            </a:r>
            <a:r>
              <a:rPr lang="uk-UA" sz="2000" dirty="0" err="1"/>
              <a:t>February</a:t>
            </a:r>
            <a:r>
              <a:rPr lang="uk-UA" sz="2000" dirty="0"/>
              <a:t> </a:t>
            </a:r>
            <a:r>
              <a:rPr lang="uk-UA" sz="2000" dirty="0" smtClean="0"/>
              <a:t>2002</a:t>
            </a:r>
            <a:r>
              <a:rPr lang="uk-UA" sz="2000" dirty="0"/>
              <a:t>)</a:t>
            </a:r>
            <a:endParaRPr sz="2000" dirty="0"/>
          </a:p>
          <a:p>
            <a:pPr marL="0"/>
            <a:r>
              <a:rPr lang="uk-UA" sz="2000" dirty="0"/>
              <a:t>J2SE 5.0 (</a:t>
            </a:r>
            <a:r>
              <a:rPr lang="uk-UA" sz="2000" dirty="0" err="1"/>
              <a:t>September</a:t>
            </a:r>
            <a:r>
              <a:rPr lang="uk-UA" sz="2000" dirty="0"/>
              <a:t> </a:t>
            </a:r>
            <a:r>
              <a:rPr lang="uk-UA" sz="2000" dirty="0" smtClean="0"/>
              <a:t>2004</a:t>
            </a:r>
            <a:r>
              <a:rPr lang="uk-UA" sz="2000" dirty="0"/>
              <a:t>)</a:t>
            </a:r>
            <a:endParaRPr sz="2000" dirty="0"/>
          </a:p>
          <a:p>
            <a:pPr marL="0"/>
            <a:r>
              <a:rPr lang="uk-UA" sz="2000" dirty="0"/>
              <a:t>Java SE 6 (</a:t>
            </a:r>
            <a:r>
              <a:rPr lang="uk-UA" sz="2000" dirty="0" err="1"/>
              <a:t>December</a:t>
            </a:r>
            <a:r>
              <a:rPr lang="uk-UA" sz="2000" dirty="0"/>
              <a:t> </a:t>
            </a:r>
            <a:r>
              <a:rPr lang="uk-UA" sz="2000" dirty="0" smtClean="0"/>
              <a:t>2006</a:t>
            </a:r>
            <a:r>
              <a:rPr lang="uk-UA" sz="2000" dirty="0"/>
              <a:t>)</a:t>
            </a:r>
            <a:endParaRPr sz="2000" dirty="0"/>
          </a:p>
          <a:p>
            <a:pPr marL="0"/>
            <a:r>
              <a:rPr lang="uk-UA" sz="2000" dirty="0"/>
              <a:t>Java SE 7 (</a:t>
            </a:r>
            <a:r>
              <a:rPr lang="uk-UA" sz="2000" dirty="0" err="1"/>
              <a:t>July</a:t>
            </a:r>
            <a:r>
              <a:rPr lang="uk-UA" sz="2000" dirty="0"/>
              <a:t> </a:t>
            </a:r>
            <a:r>
              <a:rPr lang="uk-UA" sz="2000" dirty="0" smtClean="0"/>
              <a:t>2011</a:t>
            </a:r>
            <a:r>
              <a:rPr lang="uk-UA" sz="2000" dirty="0"/>
              <a:t>)</a:t>
            </a:r>
            <a:endParaRPr sz="2000" dirty="0"/>
          </a:p>
          <a:p>
            <a:pPr marL="0"/>
            <a:r>
              <a:rPr lang="uk-UA" sz="2000" dirty="0"/>
              <a:t>Java SE 8 (</a:t>
            </a:r>
            <a:r>
              <a:rPr lang="uk-UA" sz="2000" dirty="0" err="1"/>
              <a:t>March</a:t>
            </a:r>
            <a:r>
              <a:rPr lang="uk-UA" sz="2000" dirty="0"/>
              <a:t> </a:t>
            </a:r>
            <a:r>
              <a:rPr lang="uk-UA" sz="2000" dirty="0" smtClean="0"/>
              <a:t>2014</a:t>
            </a:r>
            <a:r>
              <a:rPr lang="uk-UA" sz="2000" dirty="0"/>
              <a:t>)</a:t>
            </a:r>
            <a:endParaRPr sz="2000" dirty="0"/>
          </a:p>
          <a:p>
            <a:pPr marL="0"/>
            <a:r>
              <a:rPr lang="uk-UA" sz="2000" dirty="0"/>
              <a:t>Java SE 9 (</a:t>
            </a:r>
            <a:r>
              <a:rPr lang="uk-UA" sz="2000" dirty="0" err="1"/>
              <a:t>September</a:t>
            </a:r>
            <a:r>
              <a:rPr lang="uk-UA" sz="2000" dirty="0"/>
              <a:t> </a:t>
            </a:r>
            <a:r>
              <a:rPr lang="en-US" sz="2000" dirty="0" smtClean="0"/>
              <a:t>2</a:t>
            </a:r>
            <a:r>
              <a:rPr lang="uk-UA" sz="2000" dirty="0" smtClean="0"/>
              <a:t>017)</a:t>
            </a:r>
            <a:endParaRPr lang="en-US" sz="2000" dirty="0" smtClean="0"/>
          </a:p>
          <a:p>
            <a:pPr marL="0"/>
            <a:r>
              <a:rPr lang="uk-UA" sz="2000" dirty="0"/>
              <a:t>Java SE </a:t>
            </a:r>
            <a:r>
              <a:rPr lang="en-US" sz="2000" dirty="0" smtClean="0"/>
              <a:t>10</a:t>
            </a:r>
            <a:r>
              <a:rPr lang="uk-UA" sz="2000" dirty="0" smtClean="0"/>
              <a:t> (</a:t>
            </a:r>
            <a:r>
              <a:rPr lang="en-US" sz="2000" dirty="0" smtClean="0"/>
              <a:t>March</a:t>
            </a:r>
            <a:r>
              <a:rPr lang="uk-UA" sz="2000" dirty="0" smtClean="0"/>
              <a:t> 201</a:t>
            </a:r>
            <a:r>
              <a:rPr lang="en-US" sz="2000" dirty="0" smtClean="0"/>
              <a:t>8</a:t>
            </a:r>
            <a:r>
              <a:rPr lang="uk-UA" sz="2000" dirty="0" smtClean="0"/>
              <a:t>)</a:t>
            </a:r>
            <a:endParaRPr lang="en-US" sz="2000" dirty="0" smtClean="0"/>
          </a:p>
          <a:p>
            <a:pPr marL="0"/>
            <a:r>
              <a:rPr lang="uk-UA" sz="2000" b="1" dirty="0"/>
              <a:t>Java SE </a:t>
            </a:r>
            <a:r>
              <a:rPr lang="en-US" sz="2000" b="1" dirty="0" smtClean="0"/>
              <a:t>11</a:t>
            </a:r>
            <a:r>
              <a:rPr lang="uk-UA" sz="2000" b="1" dirty="0" smtClean="0"/>
              <a:t> (</a:t>
            </a:r>
            <a:r>
              <a:rPr lang="en-US" sz="2000" b="1" dirty="0" smtClean="0"/>
              <a:t>September</a:t>
            </a:r>
            <a:r>
              <a:rPr lang="uk-UA" sz="2000" b="1" dirty="0" smtClean="0"/>
              <a:t> </a:t>
            </a:r>
            <a:r>
              <a:rPr lang="uk-UA" sz="2000" b="1" dirty="0"/>
              <a:t>201</a:t>
            </a:r>
            <a:r>
              <a:rPr lang="en-US" sz="2000" b="1" dirty="0"/>
              <a:t>8</a:t>
            </a:r>
            <a:r>
              <a:rPr lang="uk-UA" sz="2000" b="1" dirty="0" smtClean="0"/>
              <a:t>)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16061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761" y="727412"/>
            <a:ext cx="5797909" cy="57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1335</Words>
  <Application>Microsoft Office PowerPoint</Application>
  <PresentationFormat>Widescreen</PresentationFormat>
  <Paragraphs>343</Paragraphs>
  <Slides>55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CourierNewPS-BoldMT</vt:lpstr>
      <vt:lpstr>Monaco</vt:lpstr>
      <vt:lpstr>TimesNewRomanPSMT</vt:lpstr>
      <vt:lpstr>Office Theme</vt:lpstr>
      <vt:lpstr>Java 4 WEB </vt:lpstr>
      <vt:lpstr>Goals</vt:lpstr>
      <vt:lpstr>Goals</vt:lpstr>
      <vt:lpstr>First lesson goals</vt:lpstr>
      <vt:lpstr>JVM vs JRE vs JDK</vt:lpstr>
      <vt:lpstr>Java Platform Editions</vt:lpstr>
      <vt:lpstr>Java Versions</vt:lpstr>
      <vt:lpstr>Java Versions</vt:lpstr>
      <vt:lpstr>PowerPoint Presentation</vt:lpstr>
      <vt:lpstr>PowerPoint Presentation</vt:lpstr>
      <vt:lpstr>PowerPoint Presentation</vt:lpstr>
      <vt:lpstr>PowerPoint Presentation</vt:lpstr>
      <vt:lpstr>Hello World!!!</vt:lpstr>
      <vt:lpstr>Program</vt:lpstr>
      <vt:lpstr>Java Syntax</vt:lpstr>
      <vt:lpstr>Identifiers</vt:lpstr>
      <vt:lpstr>PowerPoint Presentation</vt:lpstr>
      <vt:lpstr>Keywords</vt:lpstr>
      <vt:lpstr>Variables</vt:lpstr>
      <vt:lpstr>Primitive datatypes</vt:lpstr>
      <vt:lpstr>Literals</vt:lpstr>
      <vt:lpstr>Operators</vt:lpstr>
      <vt:lpstr>What will be printed?</vt:lpstr>
      <vt:lpstr>Non-primitive datatypes</vt:lpstr>
      <vt:lpstr>Object</vt:lpstr>
      <vt:lpstr>What will be printed?</vt:lpstr>
      <vt:lpstr>Arrays</vt:lpstr>
      <vt:lpstr>Access modifier vs Access level</vt:lpstr>
      <vt:lpstr>Field modifiers</vt:lpstr>
      <vt:lpstr>Method modifiers</vt:lpstr>
      <vt:lpstr>Class modifiers</vt:lpstr>
      <vt:lpstr>Conditional operator if else</vt:lpstr>
      <vt:lpstr>Conditional operator switch</vt:lpstr>
      <vt:lpstr>Conditional operator switch (What is wrong?)</vt:lpstr>
      <vt:lpstr>Conditional loop while “do”</vt:lpstr>
      <vt:lpstr>Conditional loop while “do”</vt:lpstr>
      <vt:lpstr>Conditional loop for</vt:lpstr>
      <vt:lpstr>Branching statement break</vt:lpstr>
      <vt:lpstr>Branching statement continue</vt:lpstr>
      <vt:lpstr>Branching statement return</vt:lpstr>
      <vt:lpstr>Packages</vt:lpstr>
      <vt:lpstr>Imports</vt:lpstr>
      <vt:lpstr>Imports  clashes</vt:lpstr>
      <vt:lpstr>Imports order</vt:lpstr>
      <vt:lpstr>Garbage Collector</vt:lpstr>
      <vt:lpstr>Control Version System (CVS)</vt:lpstr>
      <vt:lpstr>Cloud repository</vt:lpstr>
      <vt:lpstr>Use debugger</vt:lpstr>
      <vt:lpstr>Literature</vt:lpstr>
      <vt:lpstr>Homework</vt:lpstr>
      <vt:lpstr>Homework Task 1</vt:lpstr>
      <vt:lpstr>Homework Task 2</vt:lpstr>
      <vt:lpstr>PowerPoint Presentation</vt:lpstr>
      <vt:lpstr>Homework Task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4 WEB </dc:title>
  <dc:creator>Yaroslav Brahinets</dc:creator>
  <cp:lastModifiedBy>Yaroslav Brahinets</cp:lastModifiedBy>
  <cp:revision>36</cp:revision>
  <dcterms:created xsi:type="dcterms:W3CDTF">2018-10-04T20:09:34Z</dcterms:created>
  <dcterms:modified xsi:type="dcterms:W3CDTF">2018-10-07T18:24:16Z</dcterms:modified>
</cp:coreProperties>
</file>