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3" r:id="rId5"/>
    <p:sldId id="265" r:id="rId6"/>
    <p:sldId id="266" r:id="rId7"/>
    <p:sldId id="267" r:id="rId8"/>
    <p:sldId id="268" r:id="rId9"/>
    <p:sldId id="271" r:id="rId10"/>
    <p:sldId id="307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1" r:id="rId19"/>
    <p:sldId id="306" r:id="rId20"/>
    <p:sldId id="283" r:id="rId21"/>
    <p:sldId id="284" r:id="rId22"/>
    <p:sldId id="285" r:id="rId23"/>
    <p:sldId id="286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6" r:id="rId32"/>
    <p:sldId id="297" r:id="rId33"/>
    <p:sldId id="299" r:id="rId34"/>
    <p:sldId id="301" r:id="rId35"/>
    <p:sldId id="300" r:id="rId36"/>
    <p:sldId id="302" r:id="rId37"/>
    <p:sldId id="30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7" autoAdjust="0"/>
    <p:restoredTop sz="84495" autoAdjust="0"/>
  </p:normalViewPr>
  <p:slideViewPr>
    <p:cSldViewPr snapToGrid="0">
      <p:cViewPr>
        <p:scale>
          <a:sx n="75" d="100"/>
          <a:sy n="75" d="100"/>
        </p:scale>
        <p:origin x="176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3707-C484-4B38-B357-A5402F670994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12BC5-51E7-42B3-8DDD-ECC40410865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60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The type of the expression is deduced from the context in which the lambda is used. This type is called </a:t>
            </a:r>
            <a:r>
              <a:rPr lang="en-US" sz="1200" i="1" dirty="0"/>
              <a:t>target type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The contexts where the target type of a lambda expression can be inferred include an assignment, method or constructor arguments, and a cast expression.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082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018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54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63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Lambda expressions can access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static variables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instance variables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effectively final method parameters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effectively final local variables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does not allow checked exceptions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36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Instead of using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AN ANONYMOUS CLASS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you can use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A LAMBDA EXPRESSION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And if this just calls one method, you can use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A METHOD REFERENCE</a:t>
            </a:r>
          </a:p>
        </p:txBody>
      </p:sp>
    </p:spTree>
    <p:extLst>
      <p:ext uri="{BB962C8B-B14F-4D97-AF65-F5344CB8AC3E}">
        <p14:creationId xmlns:p14="http://schemas.microsoft.com/office/powerpoint/2010/main" val="36426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612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498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451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60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As long as we call function with the same arguments, it always returns the same result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261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$$ - means that the class doesn’t exist in a class file on the file system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5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0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358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7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200" dirty="0"/>
              <a:t>I</a:t>
            </a:r>
            <a:r>
              <a:rPr lang="ru-RU" altLang="ru-RU" sz="1200" dirty="0"/>
              <a:t>n Java </a:t>
            </a:r>
            <a:r>
              <a:rPr lang="ru-RU" altLang="ru-RU" sz="1200" dirty="0" err="1"/>
              <a:t>we</a:t>
            </a:r>
            <a:r>
              <a:rPr lang="ru-RU" altLang="ru-RU" sz="1200" dirty="0"/>
              <a:t> </a:t>
            </a:r>
            <a:r>
              <a:rPr lang="ru-RU" altLang="ru-RU" sz="1200" dirty="0" err="1"/>
              <a:t>work</a:t>
            </a:r>
            <a:r>
              <a:rPr lang="ru-RU" altLang="ru-RU" sz="1200" dirty="0"/>
              <a:t> </a:t>
            </a:r>
            <a:r>
              <a:rPr lang="ru-RU" altLang="ru-RU" sz="1200" dirty="0" err="1"/>
              <a:t>with</a:t>
            </a:r>
            <a:r>
              <a:rPr lang="ru-RU" altLang="ru-RU" sz="1200" dirty="0"/>
              <a:t> </a:t>
            </a:r>
            <a:r>
              <a:rPr lang="ru-RU" altLang="ru-RU" sz="1200" dirty="0" err="1"/>
              <a:t>two</a:t>
            </a:r>
            <a:r>
              <a:rPr lang="ru-RU" altLang="ru-RU" sz="1200" dirty="0"/>
              <a:t> </a:t>
            </a:r>
            <a:r>
              <a:rPr lang="ru-RU" altLang="ru-RU" sz="1200" dirty="0" err="1"/>
              <a:t>types</a:t>
            </a:r>
            <a:r>
              <a:rPr lang="ru-RU" altLang="ru-RU" sz="1200" dirty="0"/>
              <a:t> of </a:t>
            </a:r>
            <a:r>
              <a:rPr lang="ru-RU" altLang="ru-RU" sz="1200" dirty="0" err="1"/>
              <a:t>value</a:t>
            </a:r>
            <a:r>
              <a:rPr lang="en-US" altLang="ru-RU" sz="1200" dirty="0"/>
              <a:t> </a:t>
            </a:r>
            <a:r>
              <a:rPr lang="ru-RU" altLang="ru-RU" sz="1200" dirty="0" err="1"/>
              <a:t>primitive</a:t>
            </a:r>
            <a:r>
              <a:rPr lang="ru-RU" altLang="ru-RU" sz="1200" dirty="0"/>
              <a:t> </a:t>
            </a:r>
            <a:r>
              <a:rPr lang="ru-RU" altLang="ru-RU" sz="1200" dirty="0" err="1"/>
              <a:t>values</a:t>
            </a:r>
            <a:r>
              <a:rPr lang="ru-RU" altLang="ru-RU" sz="1200" dirty="0"/>
              <a:t> </a:t>
            </a:r>
            <a:r>
              <a:rPr lang="ru-RU" altLang="ru-RU" sz="1200" dirty="0" err="1"/>
              <a:t>and</a:t>
            </a:r>
            <a:r>
              <a:rPr lang="ru-RU" altLang="ru-RU" sz="1200" dirty="0"/>
              <a:t> </a:t>
            </a:r>
            <a:r>
              <a:rPr lang="ru-RU" altLang="ru-RU" sz="1200" dirty="0" err="1"/>
              <a:t>references</a:t>
            </a:r>
            <a:r>
              <a:rPr lang="ru-RU" altLang="ru-RU" sz="1200" dirty="0"/>
              <a:t> </a:t>
            </a:r>
            <a:r>
              <a:rPr lang="ru-RU" altLang="ru-RU" sz="1200" dirty="0" err="1"/>
              <a:t>to</a:t>
            </a:r>
            <a:r>
              <a:rPr lang="ru-RU" altLang="ru-RU" sz="1200" dirty="0"/>
              <a:t> </a:t>
            </a:r>
            <a:r>
              <a:rPr lang="ru-RU" altLang="ru-RU" sz="1200" dirty="0" err="1"/>
              <a:t>objects</a:t>
            </a:r>
            <a:r>
              <a:rPr lang="en-US" altLang="ru-RU" sz="1200" dirty="0"/>
              <a:t>. </a:t>
            </a:r>
            <a:r>
              <a:rPr lang="ru-RU" altLang="ru-RU" sz="1200" dirty="0" err="1"/>
              <a:t>Both</a:t>
            </a:r>
            <a:r>
              <a:rPr lang="ru-RU" altLang="ru-RU" sz="1200" dirty="0"/>
              <a:t> can </a:t>
            </a:r>
            <a:r>
              <a:rPr lang="ru-RU" altLang="ru-RU" sz="1200" dirty="0" err="1"/>
              <a:t>be</a:t>
            </a:r>
            <a:r>
              <a:rPr lang="ru-RU" altLang="ru-RU" sz="1200" dirty="0"/>
              <a:t> </a:t>
            </a:r>
            <a:r>
              <a:rPr lang="ru-RU" altLang="ru-RU" sz="1200" dirty="0" err="1"/>
              <a:t>used</a:t>
            </a:r>
            <a:r>
              <a:rPr lang="ru-RU" altLang="ru-RU" sz="1200" dirty="0"/>
              <a:t> as the </a:t>
            </a:r>
            <a:r>
              <a:rPr lang="ru-RU" altLang="ru-RU" sz="1200" dirty="0" err="1"/>
              <a:t>arguments</a:t>
            </a:r>
            <a:r>
              <a:rPr lang="ru-RU" altLang="ru-RU" sz="1200" dirty="0"/>
              <a:t> of a </a:t>
            </a:r>
            <a:r>
              <a:rPr lang="ru-RU" altLang="ru-RU" sz="1200" dirty="0" err="1"/>
              <a:t>method</a:t>
            </a:r>
            <a:endParaRPr lang="ru-RU" altLang="ru-RU" sz="12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/>
              <a:t>If we want to pass some piece of code to a method, we have to wrap it in an object But since Java 8, we can pass that piece of code directly through the use of a </a:t>
            </a:r>
            <a:r>
              <a:rPr lang="en-US" sz="1200" b="1" dirty="0"/>
              <a:t>lambda expression</a:t>
            </a:r>
            <a:r>
              <a:rPr lang="en-US" sz="1200" dirty="0"/>
              <a:t>.</a:t>
            </a:r>
            <a:endParaRPr lang="ru-RU" sz="1200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/>
              <a:t>Lambda expressions let you express instances of single-method classes more compactly.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uk-UA" dirty="0" err="1"/>
              <a:t>Recall</a:t>
            </a:r>
            <a:r>
              <a:rPr lang="uk-UA" dirty="0"/>
              <a:t> that </a:t>
            </a:r>
            <a:r>
              <a:rPr lang="uk-UA" dirty="0" err="1"/>
              <a:t>lambda</a:t>
            </a:r>
            <a:r>
              <a:rPr lang="uk-UA" dirty="0"/>
              <a:t> </a:t>
            </a:r>
            <a:r>
              <a:rPr lang="uk-UA" dirty="0" err="1"/>
              <a:t>expressions</a:t>
            </a:r>
            <a:r>
              <a:rPr lang="uk-UA" dirty="0"/>
              <a:t> </a:t>
            </a:r>
            <a:r>
              <a:rPr lang="uk-UA" dirty="0" err="1"/>
              <a:t>rely</a:t>
            </a:r>
            <a:r>
              <a:rPr lang="uk-UA" dirty="0"/>
              <a:t> </a:t>
            </a:r>
            <a:r>
              <a:rPr lang="uk-UA" dirty="0" err="1"/>
              <a:t>on</a:t>
            </a:r>
            <a:r>
              <a:rPr lang="uk-UA" dirty="0"/>
              <a:t> the </a:t>
            </a:r>
            <a:r>
              <a:rPr lang="uk-UA" dirty="0" err="1"/>
              <a:t>notion</a:t>
            </a:r>
            <a:r>
              <a:rPr lang="uk-UA" dirty="0"/>
              <a:t> of </a:t>
            </a:r>
            <a:r>
              <a:rPr lang="uk-UA" dirty="0" err="1"/>
              <a:t>deferred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uk-UA" dirty="0" err="1"/>
              <a:t>Deferred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/>
              <a:t>means</a:t>
            </a:r>
            <a:r>
              <a:rPr lang="uk-UA" dirty="0"/>
              <a:t> that </a:t>
            </a:r>
            <a:r>
              <a:rPr lang="uk-UA" dirty="0" err="1"/>
              <a:t>code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specified</a:t>
            </a:r>
            <a:r>
              <a:rPr lang="uk-UA" dirty="0"/>
              <a:t> </a:t>
            </a:r>
            <a:r>
              <a:rPr lang="uk-UA" dirty="0" err="1"/>
              <a:t>now</a:t>
            </a:r>
            <a:r>
              <a:rPr lang="uk-UA" dirty="0"/>
              <a:t> </a:t>
            </a:r>
            <a:r>
              <a:rPr lang="uk-UA" dirty="0" err="1"/>
              <a:t>but</a:t>
            </a:r>
            <a:r>
              <a:rPr lang="uk-UA" dirty="0"/>
              <a:t> </a:t>
            </a:r>
            <a:r>
              <a:rPr lang="uk-UA" dirty="0" err="1"/>
              <a:t>runs</a:t>
            </a:r>
            <a:r>
              <a:rPr lang="uk-UA" dirty="0"/>
              <a:t> </a:t>
            </a:r>
            <a:r>
              <a:rPr lang="uk-UA" dirty="0" err="1"/>
              <a:t>later</a:t>
            </a:r>
            <a:r>
              <a:rPr lang="uk-UA" dirty="0"/>
              <a:t>. In </a:t>
            </a:r>
            <a:r>
              <a:rPr lang="uk-UA" dirty="0" err="1"/>
              <a:t>this</a:t>
            </a:r>
            <a:r>
              <a:rPr lang="en-US" dirty="0"/>
              <a:t> </a:t>
            </a:r>
            <a:r>
              <a:rPr lang="uk-UA" dirty="0" err="1"/>
              <a:t>case</a:t>
            </a:r>
            <a:r>
              <a:rPr lang="uk-UA" dirty="0"/>
              <a:t>, </a:t>
            </a:r>
            <a:r>
              <a:rPr lang="uk-UA" dirty="0" err="1"/>
              <a:t>later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when</a:t>
            </a:r>
            <a:r>
              <a:rPr lang="uk-UA" dirty="0"/>
              <a:t> the </a:t>
            </a:r>
            <a:r>
              <a:rPr lang="uk-UA" dirty="0" err="1"/>
              <a:t>print</a:t>
            </a:r>
            <a:r>
              <a:rPr lang="uk-UA" dirty="0"/>
              <a:t>() </a:t>
            </a:r>
            <a:r>
              <a:rPr lang="uk-UA" dirty="0" err="1"/>
              <a:t>method</a:t>
            </a:r>
            <a:r>
              <a:rPr lang="uk-UA" dirty="0"/>
              <a:t> </a:t>
            </a:r>
            <a:r>
              <a:rPr lang="uk-UA" dirty="0" err="1"/>
              <a:t>calls</a:t>
            </a:r>
            <a:r>
              <a:rPr lang="uk-UA" dirty="0"/>
              <a:t> </a:t>
            </a:r>
            <a:r>
              <a:rPr lang="uk-UA" dirty="0" err="1"/>
              <a:t>it</a:t>
            </a:r>
            <a:r>
              <a:rPr lang="uk-UA" dirty="0"/>
              <a:t>. </a:t>
            </a:r>
            <a:r>
              <a:rPr lang="uk-UA" dirty="0" err="1"/>
              <a:t>Even</a:t>
            </a:r>
            <a:r>
              <a:rPr lang="uk-UA" dirty="0"/>
              <a:t> </a:t>
            </a:r>
            <a:r>
              <a:rPr lang="uk-UA" dirty="0" err="1"/>
              <a:t>though</a:t>
            </a:r>
            <a:r>
              <a:rPr lang="uk-UA" dirty="0"/>
              <a:t> the </a:t>
            </a:r>
            <a:r>
              <a:rPr lang="uk-UA" dirty="0" err="1"/>
              <a:t>execution</a:t>
            </a:r>
            <a:r>
              <a:rPr lang="en-US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deferred</a:t>
            </a:r>
            <a:r>
              <a:rPr lang="uk-UA" dirty="0"/>
              <a:t>, the </a:t>
            </a:r>
            <a:r>
              <a:rPr lang="uk-UA" dirty="0" err="1"/>
              <a:t>compiler</a:t>
            </a:r>
            <a:r>
              <a:rPr lang="uk-UA" dirty="0"/>
              <a:t> </a:t>
            </a:r>
            <a:r>
              <a:rPr lang="uk-UA" dirty="0" err="1"/>
              <a:t>will</a:t>
            </a:r>
            <a:r>
              <a:rPr lang="uk-UA" dirty="0"/>
              <a:t> </a:t>
            </a:r>
            <a:r>
              <a:rPr lang="uk-UA" dirty="0" err="1"/>
              <a:t>still</a:t>
            </a:r>
            <a:r>
              <a:rPr lang="uk-UA" dirty="0"/>
              <a:t> </a:t>
            </a:r>
            <a:r>
              <a:rPr lang="uk-UA" dirty="0" err="1"/>
              <a:t>validate</a:t>
            </a:r>
            <a:r>
              <a:rPr lang="uk-UA" dirty="0"/>
              <a:t> that the </a:t>
            </a:r>
            <a:r>
              <a:rPr lang="uk-UA" dirty="0" err="1"/>
              <a:t>code</a:t>
            </a:r>
            <a:r>
              <a:rPr lang="uk-UA" dirty="0"/>
              <a:t> </a:t>
            </a:r>
            <a:r>
              <a:rPr lang="uk-UA" dirty="0" err="1"/>
              <a:t>syntax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properly</a:t>
            </a:r>
            <a:r>
              <a:rPr lang="en-US" dirty="0"/>
              <a:t> </a:t>
            </a:r>
            <a:r>
              <a:rPr lang="uk-UA" dirty="0" err="1"/>
              <a:t>formed</a:t>
            </a:r>
            <a:endParaRPr lang="uk-UA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382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Defines a set of public abstract methods to be implemented</a:t>
            </a:r>
          </a:p>
          <a:p>
            <a:r>
              <a:rPr lang="en-US" dirty="0"/>
              <a:t>A class may implement multiple interfaces</a:t>
            </a:r>
          </a:p>
          <a:p>
            <a:r>
              <a:rPr lang="en-US" dirty="0"/>
              <a:t>May extend other interfaces (can not extend a class and vice versa)</a:t>
            </a:r>
          </a:p>
          <a:p>
            <a:r>
              <a:rPr lang="en-US" dirty="0"/>
              <a:t>May contain public static final constant values, public static</a:t>
            </a:r>
            <a:br>
              <a:rPr lang="en-US" dirty="0"/>
            </a:br>
            <a:r>
              <a:rPr lang="en-US" dirty="0"/>
              <a:t>methods, and public default methods. </a:t>
            </a:r>
            <a:endParaRPr lang="uk-U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8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431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604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signature of the abstract method of a functional interface provides the signature of a lambda expression (this signature is called a functional descriptor)</a:t>
            </a:r>
            <a:endParaRPr lang="ru-RU" altLang="ru-RU" dirty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176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71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1. For an anonymous class, </a:t>
            </a:r>
            <a:r>
              <a:rPr lang="en-US" b="1" dirty="0"/>
              <a:t>this</a:t>
            </a:r>
            <a:r>
              <a:rPr lang="en-US" dirty="0"/>
              <a:t> keyword resolves to the anonymous class itself. For a lambda expression - class where the lambda is written.</a:t>
            </a:r>
          </a:p>
          <a:p>
            <a:pPr>
              <a:lnSpc>
                <a:spcPct val="150000"/>
              </a:lnSpc>
            </a:pPr>
            <a:r>
              <a:rPr lang="en-US" dirty="0"/>
              <a:t>2.</a:t>
            </a:r>
            <a:r>
              <a:rPr lang="en-US" baseline="0" dirty="0"/>
              <a:t> </a:t>
            </a:r>
            <a:r>
              <a:rPr lang="en-US" dirty="0"/>
              <a:t>Default methods of a functional interface cannot be accessed from within lambda expressions. Anonymous classes can.</a:t>
            </a:r>
          </a:p>
          <a:p>
            <a:pPr lvl="0">
              <a:lnSpc>
                <a:spcPct val="150000"/>
              </a:lnSpc>
            </a:pPr>
            <a:r>
              <a:rPr lang="en-US" altLang="ru-RU" dirty="0"/>
              <a:t>3. </a:t>
            </a:r>
            <a:r>
              <a:rPr lang="ru-RU" altLang="ru-RU" dirty="0" err="1"/>
              <a:t>Anonymous</a:t>
            </a:r>
            <a:r>
              <a:rPr lang="ru-RU" altLang="ru-RU" dirty="0"/>
              <a:t> </a:t>
            </a:r>
            <a:r>
              <a:rPr lang="ru-RU" altLang="ru-RU" dirty="0" err="1"/>
              <a:t>classes</a:t>
            </a:r>
            <a:r>
              <a:rPr lang="ru-RU" altLang="ru-RU" dirty="0"/>
              <a:t> </a:t>
            </a:r>
            <a:r>
              <a:rPr lang="ru-RU" altLang="ru-RU" dirty="0" err="1"/>
              <a:t>are</a:t>
            </a:r>
            <a:r>
              <a:rPr lang="ru-RU" altLang="ru-RU" dirty="0"/>
              <a:t> </a:t>
            </a:r>
            <a:r>
              <a:rPr lang="ru-RU" altLang="ru-RU" dirty="0" err="1"/>
              <a:t>compiled</a:t>
            </a:r>
            <a:r>
              <a:rPr lang="ru-RU" altLang="ru-RU" dirty="0"/>
              <a:t> </a:t>
            </a:r>
            <a:r>
              <a:rPr lang="ru-RU" altLang="ru-RU" dirty="0" err="1"/>
              <a:t>into</a:t>
            </a:r>
            <a:r>
              <a:rPr lang="en-US" altLang="ru-RU" dirty="0"/>
              <a:t> </a:t>
            </a:r>
            <a:r>
              <a:rPr lang="ru-RU" altLang="ru-RU" dirty="0" err="1"/>
              <a:t>inner</a:t>
            </a:r>
            <a:r>
              <a:rPr lang="ru-RU" altLang="ru-RU" dirty="0"/>
              <a:t> </a:t>
            </a:r>
            <a:r>
              <a:rPr lang="ru-RU" altLang="ru-RU" dirty="0" err="1"/>
              <a:t>classes</a:t>
            </a:r>
            <a:r>
              <a:rPr lang="ru-RU" altLang="ru-RU" dirty="0"/>
              <a:t>. </a:t>
            </a:r>
            <a:r>
              <a:rPr lang="en-US" altLang="ru-RU" dirty="0"/>
              <a:t>L</a:t>
            </a:r>
            <a:r>
              <a:rPr lang="ru-RU" altLang="ru-RU" dirty="0" err="1"/>
              <a:t>ambda</a:t>
            </a:r>
            <a:r>
              <a:rPr lang="ru-RU" altLang="ru-RU" dirty="0"/>
              <a:t> </a:t>
            </a:r>
            <a:r>
              <a:rPr lang="ru-RU" altLang="ru-RU" dirty="0" err="1"/>
              <a:t>expressions</a:t>
            </a:r>
            <a:r>
              <a:rPr lang="ru-RU" altLang="ru-RU" dirty="0"/>
              <a:t> </a:t>
            </a:r>
            <a:r>
              <a:rPr lang="ru-RU" altLang="ru-RU" dirty="0" err="1"/>
              <a:t>are</a:t>
            </a:r>
            <a:r>
              <a:rPr lang="ru-RU" altLang="ru-RU" dirty="0"/>
              <a:t> </a:t>
            </a:r>
            <a:r>
              <a:rPr lang="ru-RU" altLang="ru-RU" dirty="0" err="1"/>
              <a:t>converted</a:t>
            </a:r>
            <a:r>
              <a:rPr lang="ru-RU" altLang="ru-RU" dirty="0"/>
              <a:t> </a:t>
            </a:r>
            <a:r>
              <a:rPr lang="ru-RU" altLang="ru-RU" dirty="0" err="1"/>
              <a:t>into</a:t>
            </a:r>
            <a:r>
              <a:rPr lang="ru-RU" altLang="ru-RU" dirty="0"/>
              <a:t> private </a:t>
            </a:r>
            <a:r>
              <a:rPr lang="ru-RU" altLang="ru-RU" dirty="0" err="1"/>
              <a:t>static</a:t>
            </a:r>
            <a:r>
              <a:rPr lang="ru-RU" altLang="ru-RU" dirty="0"/>
              <a:t> (in </a:t>
            </a:r>
            <a:r>
              <a:rPr lang="ru-RU" altLang="ru-RU" dirty="0" err="1"/>
              <a:t>some</a:t>
            </a:r>
            <a:r>
              <a:rPr lang="ru-RU" altLang="ru-RU" dirty="0"/>
              <a:t> </a:t>
            </a:r>
            <a:r>
              <a:rPr lang="ru-RU" altLang="ru-RU" dirty="0" err="1"/>
              <a:t>cases</a:t>
            </a:r>
            <a:r>
              <a:rPr lang="ru-RU" altLang="ru-RU" dirty="0"/>
              <a:t>) </a:t>
            </a:r>
            <a:r>
              <a:rPr lang="ru-RU" altLang="ru-RU" dirty="0" err="1"/>
              <a:t>methods</a:t>
            </a:r>
            <a:r>
              <a:rPr lang="ru-RU" altLang="ru-RU" dirty="0"/>
              <a:t> of </a:t>
            </a:r>
            <a:r>
              <a:rPr lang="ru-RU" altLang="ru-RU" dirty="0" err="1"/>
              <a:t>their</a:t>
            </a:r>
            <a:r>
              <a:rPr lang="ru-RU" altLang="ru-RU" dirty="0"/>
              <a:t> </a:t>
            </a:r>
            <a:r>
              <a:rPr lang="ru-RU" altLang="ru-RU" dirty="0" err="1"/>
              <a:t>enclosing</a:t>
            </a:r>
            <a:r>
              <a:rPr lang="ru-RU" altLang="ru-RU" dirty="0"/>
              <a:t> class </a:t>
            </a:r>
            <a:r>
              <a:rPr lang="ru-RU" altLang="ru-RU" dirty="0" err="1"/>
              <a:t>and</a:t>
            </a:r>
            <a:r>
              <a:rPr lang="ru-RU" altLang="ru-RU" dirty="0"/>
              <a:t>, </a:t>
            </a:r>
            <a:r>
              <a:rPr lang="ru-RU" altLang="ru-RU" dirty="0" err="1"/>
              <a:t>using</a:t>
            </a:r>
            <a:r>
              <a:rPr lang="ru-RU" altLang="ru-RU" dirty="0"/>
              <a:t> the </a:t>
            </a:r>
            <a:r>
              <a:rPr lang="ru-RU" altLang="ru-RU" dirty="0" err="1"/>
              <a:t>invokedynamic</a:t>
            </a:r>
            <a:r>
              <a:rPr lang="ru-RU" altLang="ru-RU" dirty="0"/>
              <a:t> </a:t>
            </a:r>
            <a:r>
              <a:rPr lang="ru-RU" altLang="ru-RU" dirty="0" err="1"/>
              <a:t>instruction</a:t>
            </a:r>
            <a:r>
              <a:rPr lang="en-US" altLang="ru-RU" dirty="0"/>
              <a:t>.</a:t>
            </a:r>
            <a:endParaRPr lang="ru-RU" alt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C5-51E7-42B3-8DDD-ECC4041086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2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2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5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5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5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1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0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7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8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4C66-2987-46BA-A734-482D42AC35B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D89-6A03-4F06-9771-5C529FB549F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6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C4C66-2987-46BA-A734-482D42AC35B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69D89-6A03-4F06-9771-5C529FB549F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9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java-8-lambda-expressions-tips" TargetMode="External"/><Relationship Id="rId3" Type="http://schemas.openxmlformats.org/officeDocument/2006/relationships/hyperlink" Target="https://docs.oracle.com/javase/tutorial/java/javaOO/lambdaexpressions.html" TargetMode="External"/><Relationship Id="rId7" Type="http://schemas.openxmlformats.org/officeDocument/2006/relationships/hyperlink" Target="https://habrahabr.ru/post/22459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specs/jls/se8/html/jls-15.html#jls-15.13" TargetMode="External"/><Relationship Id="rId5" Type="http://schemas.openxmlformats.org/officeDocument/2006/relationships/hyperlink" Target="https://www.oracle.com/webfolder/technetwork/tutorials/obe/java/Lambda-QuickStart/index.html" TargetMode="External"/><Relationship Id="rId4" Type="http://schemas.openxmlformats.org/officeDocument/2006/relationships/hyperlink" Target="https://docs.oracle.com/javase/specs/jls/se8/html/jls-15.html#jls-15.27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Lesson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0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anatomy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1690688"/>
            <a:ext cx="8934450" cy="492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1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and Anonymous class difference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this</a:t>
            </a:r>
            <a:r>
              <a:rPr lang="en-US" dirty="0"/>
              <a:t> keyword behavior is different</a:t>
            </a:r>
          </a:p>
          <a:p>
            <a:pPr>
              <a:lnSpc>
                <a:spcPct val="150000"/>
              </a:lnSpc>
            </a:pPr>
            <a:r>
              <a:rPr lang="en-US" dirty="0"/>
              <a:t>Default methods </a:t>
            </a:r>
            <a:r>
              <a:rPr lang="en-US" dirty="0" err="1"/>
              <a:t>accesibility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altLang="ru-RU" dirty="0"/>
              <a:t>Different compiled bytecode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231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declaration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122045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	Lambda expressions don't contain the information about which functional interface are implementing.</a:t>
            </a:r>
          </a:p>
          <a:p>
            <a:pPr marL="0" lvl="0" indent="0">
              <a:buNone/>
            </a:pP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Searchable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Saleable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approve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Searchable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 -&gt;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c.getCostUSD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20000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Saleable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 -&gt;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c.getCostUSD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20000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vs Anonymous class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67919" y="1829187"/>
            <a:ext cx="84561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8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oldSchool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input.toLowerCase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newSchool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input.toLowerCase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newerSchool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ru-RU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36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Accessibility 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Lambda expressions can access </a:t>
            </a:r>
          </a:p>
          <a:p>
            <a:r>
              <a:rPr lang="en-US" dirty="0"/>
              <a:t>static variables</a:t>
            </a:r>
          </a:p>
          <a:p>
            <a:r>
              <a:rPr lang="en-US" dirty="0"/>
              <a:t>instance variables</a:t>
            </a:r>
          </a:p>
          <a:p>
            <a:r>
              <a:rPr lang="en-US" dirty="0"/>
              <a:t>effectively final method parameters</a:t>
            </a:r>
          </a:p>
          <a:p>
            <a:r>
              <a:rPr lang="en-US" dirty="0"/>
              <a:t>effectively final local variables</a:t>
            </a:r>
          </a:p>
          <a:p>
            <a:r>
              <a:rPr lang="en-US" dirty="0"/>
              <a:t>does not allow checked exceptions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82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Effectively final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If you could add the final modifier to a variable and the code still compiles, it was “effectively final</a:t>
            </a:r>
          </a:p>
        </p:txBody>
      </p:sp>
      <p:pic>
        <p:nvPicPr>
          <p:cNvPr id="4" name="Picture 2" descr="Картинки по запросу java 8 lambda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501" y="3258355"/>
            <a:ext cx="4353173" cy="32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10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456795"/>
            <a:ext cx="5554726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Identifiable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STATIC_ID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ru-RU" altLang="ru-RU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Identifiable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identifiable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identifiable.getId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ru-RU" altLang="ru-RU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50669" y="43934"/>
            <a:ext cx="7041331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effectivelyFinalArgument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notEffectivelyFinalArgument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effectivelyFinalArgument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notEffectivelyFinalArgument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effectiveFinalLocalId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notEffectiveFinalLocalId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notEffectiveFinalLocalId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notEffectiveFinalLocalId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STATIC_ID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effectiveFinalLocalId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notEffectiveFinalLocalId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effectivelyFinalArgument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notEffectivelyFinalArgument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794715" y="1584101"/>
            <a:ext cx="4251680" cy="515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31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Method reference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dirty="0"/>
              <a:t>	You use lambda expressions to create anonymous methods. Sometimes, however, a lambda expression does nothing but call an existing method. In those cases, it's often clearer to refer to the existing method by name.</a:t>
            </a:r>
          </a:p>
          <a:p>
            <a:pPr marL="0" indent="0">
              <a:lnSpc>
                <a:spcPct val="150000"/>
              </a:lnSpc>
              <a:buNone/>
            </a:pPr>
            <a:endParaRPr lang="en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A method reference is the shorthand syntax to a lambda expression that executes just one method.</a:t>
            </a:r>
          </a:p>
          <a:p>
            <a:pPr marL="0" indent="0">
              <a:lnSpc>
                <a:spcPct val="150000"/>
              </a:lnSpc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33077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Method reference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668000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Comparator&lt;</a:t>
            </a:r>
            <a:r>
              <a:rPr lang="en-US" altLang="en-US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lang="en-US" altLang="en-US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o1, </a:t>
            </a:r>
            <a:r>
              <a:rPr lang="en-US" altLang="en-US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class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compareByAge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a, Person b)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Person[] people = {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Person(),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Person()};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(people, (a, b) -&gt;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compareByAge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b));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lambda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(people, Person::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compareByAge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 reference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20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Method reference</a:t>
            </a:r>
            <a:endParaRPr lang="ru-RU" dirty="0"/>
          </a:p>
        </p:txBody>
      </p:sp>
      <p:sp>
        <p:nvSpPr>
          <p:cNvPr id="5" name="Shape 203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96" indent="-457200">
              <a:buFont typeface="Wingdings" panose="05000000000000000000" pitchFamily="2" charset="2"/>
              <a:buChar char="§"/>
            </a:pPr>
            <a:r>
              <a:rPr lang="en-US" dirty="0"/>
              <a:t>Reference to a static method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ContainingClass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staticMethodName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09596" indent="-457200">
              <a:buFont typeface="Wingdings" panose="05000000000000000000" pitchFamily="2" charset="2"/>
              <a:buChar char="§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09596" indent="-457200">
              <a:buFont typeface="Wingdings" panose="05000000000000000000" pitchFamily="2" charset="2"/>
              <a:buChar char="§"/>
            </a:pPr>
            <a:r>
              <a:rPr lang="en-US" dirty="0"/>
              <a:t>Reference to an instance method of a particular object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containingObject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instanceMethodName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09596" indent="-457200">
              <a:buFont typeface="Wingdings" panose="05000000000000000000" pitchFamily="2" charset="2"/>
              <a:buChar char="§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09596" indent="-457200">
              <a:buFont typeface="Wingdings" panose="05000000000000000000" pitchFamily="2" charset="2"/>
              <a:buChar char="§"/>
            </a:pPr>
            <a:r>
              <a:rPr lang="en-US" dirty="0"/>
              <a:t>Reference to an instance method of an arbitrary object of a particular type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ContainingType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methodName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09596" indent="-457200">
              <a:buFont typeface="Wingdings" panose="05000000000000000000" pitchFamily="2" charset="2"/>
              <a:buChar char="§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09596" indent="-457200">
              <a:buFont typeface="Wingdings" panose="05000000000000000000" pitchFamily="2" charset="2"/>
              <a:buChar char="§"/>
            </a:pPr>
            <a:r>
              <a:rPr lang="en-US" dirty="0"/>
              <a:t>Reference to a constructor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::new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67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8416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Functional programming</a:t>
            </a:r>
          </a:p>
          <a:p>
            <a:r>
              <a:rPr lang="en-US" sz="3600" dirty="0"/>
              <a:t>Functional interface</a:t>
            </a:r>
          </a:p>
          <a:p>
            <a:r>
              <a:rPr lang="en-US" sz="3600" dirty="0"/>
              <a:t>Lambda’s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6430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Static method reference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06022"/>
            <a:ext cx="1051560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boolean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isMoreThanFifty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n1,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n2)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(n1 + n2) &gt;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findNumbers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BiPredicate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redicate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: l)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p.test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(i, i +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newList.add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44223" y="4035146"/>
            <a:ext cx="704777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findNumbers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BiPredicate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i1,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i2)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isMoreThanFifty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(i1, i2);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findNumbers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(i1, i2) -&gt;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isMoreThanFifty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(i1, i2));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findNumbers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isMoreThanFifty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1120462" y="1690688"/>
            <a:ext cx="8525814" cy="4555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38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Reference instance method of an object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2970"/>
            <a:ext cx="5232523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(c));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c)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c.accept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96194" y="1690688"/>
            <a:ext cx="5355400" cy="936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596194" y="1690688"/>
            <a:ext cx="5484189" cy="936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596194" y="3016251"/>
            <a:ext cx="5484189" cy="1424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621952" y="3163061"/>
            <a:ext cx="5458431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Fixing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c.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96194" y="170078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84400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727028" cy="1325563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Instance method of object of a particular type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4560" y="1690688"/>
            <a:ext cx="11190668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calculateOnShipments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(l,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s) {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s.calculateWeight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calculateOnShipments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(l, s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s.calculateWeight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calculateOnShipments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calculateWeight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calculateOnShipments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l.forEach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 -&gt;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.apply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(s)));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933386" y="1554441"/>
            <a:ext cx="4182414" cy="184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7976852" y="1693456"/>
            <a:ext cx="4138948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calculateWeight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07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Reference to a constructor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799749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 s 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 s = () -&gt;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 s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22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functional interfaces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56327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301953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414795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95552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72408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8046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80662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19778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496914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7197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 Interface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#Parameters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Abstract Method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4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Supplier&lt;T&gt;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0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Consumer&lt;T&gt;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accept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7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Predicate&lt;T&gt;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2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Function&lt;T,</a:t>
                      </a:r>
                      <a:r>
                        <a:rPr lang="en-US" baseline="0" dirty="0"/>
                        <a:t> R</a:t>
                      </a:r>
                      <a:r>
                        <a:rPr lang="en-US" dirty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17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244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3023585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39060" y="1696424"/>
            <a:ext cx="805382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supplier1 = () -&gt;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supplier2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Supplier&lt;Beer&gt;()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….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(supplier1.get());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Beer@123ec81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(supplier1.get());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Beer@cbcfc0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(supplier2.get());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Beer@1184fc6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(supplier2.get());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Beer@1496d9f</a:t>
            </a:r>
            <a:endParaRPr lang="en-US" altLang="ru-RU" sz="16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(supplier1);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$$Lambda$1/30852576@3279cf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$$Lambda$1/30852576@3279cf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600" dirty="0"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039060" y="1783021"/>
            <a:ext cx="0" cy="356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58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3023585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16336" y="2089332"/>
            <a:ext cx="8114303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supplier1 = () -&gt;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supplier2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consumer1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consumer2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consumer1.accept(supplier1.get());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Beer@14c966a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consumer1.accept(supplier2.get());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Beer@14d3709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consumer2.accept(supplier1.get());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Beer@50df2e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consumer2.accept(supplier2.get());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Beer@181eb93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039060" y="1783021"/>
            <a:ext cx="0" cy="356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1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314701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isTast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15578" y="2584340"/>
            <a:ext cx="7410258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predicate1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beer.isTast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y()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predicate2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isTast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(predicate1.test(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supplier.get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ru-RU" sz="16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(predicate2.test(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supplier.get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361032" y="1834537"/>
            <a:ext cx="0" cy="356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30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03778"/>
            <a:ext cx="3785315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08254" y="2655934"/>
            <a:ext cx="778374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god1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god2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(god1.apply(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Wine@1eba861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(god2.apply(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Wine@1480cf9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592237" y="2027717"/>
            <a:ext cx="0" cy="356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2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functional interface </a:t>
            </a:r>
            <a:endParaRPr lang="ru-RU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Объект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altLang="ru-RU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QuadFunction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QuadFunction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quadFunction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b, c, d) -&gt; a * b + c * d;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quadFunction.apply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14</a:t>
            </a:r>
            <a:b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000" dirty="0">
              <a:latin typeface="Arial" panose="020B0604020202020204" pitchFamily="34" charset="0"/>
            </a:endParaRPr>
          </a:p>
          <a:p>
            <a:endParaRPr lang="ru-RU" sz="2000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82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 programming paradigm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2133"/>
              </a:spcAft>
              <a:buNone/>
            </a:pPr>
            <a:r>
              <a:rPr lang="en" sz="2400" dirty="0"/>
              <a:t>It is a style of building the structure and elements of computer programs — that treats computation as the evaluation of mathematical functions and avoids </a:t>
            </a:r>
            <a:r>
              <a:rPr lang="en" sz="2400" b="1" dirty="0"/>
              <a:t>changing-state</a:t>
            </a:r>
            <a:r>
              <a:rPr lang="en" sz="2400" dirty="0"/>
              <a:t> and </a:t>
            </a:r>
            <a:r>
              <a:rPr lang="en" sz="2400" b="1" dirty="0"/>
              <a:t>mutable data</a:t>
            </a:r>
            <a:endParaRPr lang="en" sz="2400" dirty="0"/>
          </a:p>
          <a:p>
            <a:pPr marL="0" indent="0">
              <a:lnSpc>
                <a:spcPct val="115000"/>
              </a:lnSpc>
              <a:spcAft>
                <a:spcPts val="2133"/>
              </a:spcAft>
              <a:buNone/>
            </a:pPr>
            <a:r>
              <a:rPr lang="en" sz="2400" dirty="0"/>
              <a:t>In functional code, the </a:t>
            </a:r>
            <a:r>
              <a:rPr lang="en" sz="2400" b="1" dirty="0"/>
              <a:t>output </a:t>
            </a:r>
            <a:r>
              <a:rPr lang="en" sz="2400" dirty="0"/>
              <a:t>value of a function depends only on the arguments that are </a:t>
            </a:r>
            <a:r>
              <a:rPr lang="en" sz="2400" b="1" dirty="0"/>
              <a:t>input </a:t>
            </a:r>
            <a:r>
              <a:rPr lang="en" sz="2400" dirty="0"/>
              <a:t>to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080513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choose?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functional interface would you use in these next situations? </a:t>
            </a:r>
          </a:p>
          <a:p>
            <a:r>
              <a:rPr lang="en-US" dirty="0"/>
              <a:t>Returns a String without taking any parameters </a:t>
            </a:r>
          </a:p>
          <a:p>
            <a:r>
              <a:rPr lang="en-US" dirty="0"/>
              <a:t>Returns a Boolean and takes a String </a:t>
            </a:r>
          </a:p>
          <a:p>
            <a:r>
              <a:rPr lang="en-US" dirty="0"/>
              <a:t>Returns an Integer and takes String</a:t>
            </a:r>
          </a:p>
          <a:p>
            <a:r>
              <a:rPr lang="en-US" dirty="0"/>
              <a:t>Returns nothing, takes Integer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234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Lambda Expressions</a:t>
            </a:r>
            <a:endParaRPr lang="en-US" dirty="0"/>
          </a:p>
          <a:p>
            <a:r>
              <a:rPr lang="en-US" dirty="0">
                <a:hlinkClick r:id="rId4"/>
              </a:rPr>
              <a:t>Lambda Expressions  - 2</a:t>
            </a:r>
            <a:endParaRPr lang="en-US" dirty="0"/>
          </a:p>
          <a:p>
            <a:r>
              <a:rPr lang="en-US" dirty="0">
                <a:hlinkClick r:id="rId5"/>
              </a:rPr>
              <a:t>Lambda </a:t>
            </a:r>
            <a:r>
              <a:rPr lang="en-US" dirty="0" err="1">
                <a:hlinkClick r:id="rId5"/>
              </a:rPr>
              <a:t>QuickStart</a:t>
            </a:r>
            <a:endParaRPr lang="en-US" dirty="0"/>
          </a:p>
          <a:p>
            <a:r>
              <a:rPr lang="en-US" dirty="0">
                <a:hlinkClick r:id="rId6"/>
              </a:rPr>
              <a:t>Method Reference Expressions</a:t>
            </a:r>
            <a:endParaRPr lang="en-US" dirty="0"/>
          </a:p>
          <a:p>
            <a:r>
              <a:rPr lang="en-US" dirty="0">
                <a:hlinkClick r:id="rId7"/>
              </a:rPr>
              <a:t>Lambda's (</a:t>
            </a:r>
            <a:r>
              <a:rPr lang="en-US" dirty="0" err="1">
                <a:hlinkClick r:id="rId7"/>
              </a:rPr>
              <a:t>habrahabr</a:t>
            </a:r>
            <a:r>
              <a:rPr lang="en-US" dirty="0">
                <a:hlinkClick r:id="rId7"/>
              </a:rPr>
              <a:t>)</a:t>
            </a:r>
            <a:endParaRPr lang="en-US" dirty="0"/>
          </a:p>
          <a:p>
            <a:r>
              <a:rPr lang="en-US" dirty="0">
                <a:hlinkClick r:id="rId8"/>
              </a:rPr>
              <a:t>Lambda's best practices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97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r>
              <a:rPr lang="uk-UA" dirty="0"/>
              <a:t> </a:t>
            </a:r>
            <a:r>
              <a:rPr lang="en-US" dirty="0"/>
              <a:t>Task 1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Implement all methods from interface </a:t>
            </a:r>
            <a:r>
              <a:rPr lang="en-US" b="1" dirty="0" err="1">
                <a:latin typeface="Calibri"/>
              </a:rPr>
              <a:t>CollectionOperations</a:t>
            </a:r>
            <a:r>
              <a:rPr lang="en-US" b="1" dirty="0">
                <a:latin typeface="Calibri"/>
              </a:rPr>
              <a:t> </a:t>
            </a:r>
            <a:r>
              <a:rPr lang="en-US" dirty="0">
                <a:latin typeface="Calibri"/>
              </a:rPr>
              <a:t>according to Java docs that describe each method.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/>
              </a:rPr>
              <a:t>Implement unit tests for every method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/>
              </a:rPr>
              <a:t>Add examples of using all methods (at least two of three):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/>
              </a:rPr>
              <a:t>By anonymous classes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/>
              </a:rPr>
              <a:t>By lambdas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/>
              </a:rPr>
              <a:t>By method references</a:t>
            </a:r>
          </a:p>
        </p:txBody>
      </p:sp>
    </p:spTree>
    <p:extLst>
      <p:ext uri="{BB962C8B-B14F-4D97-AF65-F5344CB8AC3E}">
        <p14:creationId xmlns:p14="http://schemas.microsoft.com/office/powerpoint/2010/main" val="162392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84731" y="413266"/>
            <a:ext cx="12007269" cy="61625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CollectionOperations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fill(Supplier&lt;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producer,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filter(List&lt;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filter);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anyMatch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allMatch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noneMatch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Function&lt;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mappingFunction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max(List&lt;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Comparator&lt;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comparator);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min(List&lt;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Comparator&lt;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comparator);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distinct(List&lt;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Consumer&lt;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consumer);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reduce(List&lt;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accumulator);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reduce(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seed,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accumulator);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Map&lt;Boolean,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partitionBy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Function&lt;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classifier);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toMap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List&lt;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Function&lt;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keyFunction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Function&lt;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valueFunction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mergeFunction</a:t>
            </a: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88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12192000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creates list of object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producer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creates one object should be added to list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number of objects should be added to list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fill(Supplier&lt;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producer,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UA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filters list by some rule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objects that should be filtered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rule that should be used for filtering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filter(List&lt;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filter);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UA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true if at least one of objects from list match the rule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objects that should be verified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rule should match object(s) from list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anyMatch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UA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true if all objects from list match the rule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objects that should be verified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rule should match object(s) from list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allMatch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19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0" y="457"/>
            <a:ext cx="12192000" cy="67710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/**​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returns false if at least one of objects from list match the rule​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list of objects that should be verified​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matching rule should be applied to each object from list​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​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noneMatch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UA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UA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transforms all elements in list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objects should be transformed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mappingFunction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transformation rule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map(List&lt;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Function&lt;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mappingFunction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UA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maximum value from list if exists, {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Optional#empty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()} otherwise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elements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comparator that implements comparing rules for current list of objects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max(List&lt;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Comparator&lt;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comparator);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UA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minimum value from list if exists, {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Optional#empty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()} otherwise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elements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comparator that implements comparing rules for current list of objects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min(List&lt;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Comparator&lt;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comparator);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F85A8F-1347-4AAF-80FB-8199AFECD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75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12192000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returns list of unique object from original list (List should be returned, not Set)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list of elements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distinct(List&lt;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UA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applies some action to each object from list (prints into console, adds to another list,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list of elements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Consumer&lt;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consumer);</a:t>
            </a:r>
            <a:endParaRPr lang="ru-UA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UA" altLang="en-US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UA" altLang="en-US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reduces all objects from list by some rule (for example calculates sum of all elements in the list)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elements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accumulator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function to combine two values (for example: addition, subtraction, multiplication)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reduce(List&lt;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accumulator);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UA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the same as {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#reduce(List,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 but with specified initial value: seed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list of elements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accumulator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function to combine two values (for example: addition, subtraction, multiplication)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the identity value for the accumulating function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seed, 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elements,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accumulator);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73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12192000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splits all elements into two group: 1 - match specified predicate, 2 - do not match predicate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list of elements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a predicate used for classifying input elements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Map&lt;Boolean, 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partitionBy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Predicate&lt;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UA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groups elements according to a classification function (for example: groups tasks by category name)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list of object should be grouped by specified classifier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classifier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a classifier function mapping input elements to keys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Function&lt;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classifier);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UA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Accumulates elements into a Map whose keys and values are the result of applying the provided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mapping functions to the input elements.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list of object should be grouped by specified classifier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 err="1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keyFunction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a mapping function to produce keys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 err="1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valueFunction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a mapping function to produce values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i="1" dirty="0" err="1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mergeFunction</a:t>
            </a:r>
            <a:r>
              <a:rPr lang="en-US" altLang="en-US" sz="1400" b="1" i="1" dirty="0">
                <a:solidFill>
                  <a:srgbClr val="3D3D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merge function, used to resolve collisions between values associated with the same key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elements, Function&lt;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keyFunction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Function&lt;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valueFunction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mergeFunction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8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  <a:endParaRPr lang="en" dirty="0"/>
          </a:p>
        </p:txBody>
      </p:sp>
      <p:sp>
        <p:nvSpPr>
          <p:cNvPr id="128" name="Shape 12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/>
              <a:t>Lambda – a piece of code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836700" y="2930932"/>
            <a:ext cx="4259600" cy="3424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r>
              <a:rPr lang="en" sz="2400" dirty="0"/>
              <a:t>Anonymous class</a:t>
            </a:r>
          </a:p>
          <a:p>
            <a:endParaRPr sz="1467" dirty="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 r1 = </a:t>
            </a:r>
            <a:r>
              <a:rPr lang="en" sz="1467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Runnable() {</a:t>
            </a:r>
          </a:p>
          <a:p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67" dirty="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r>
              <a:rPr lang="en" sz="1467" dirty="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67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System.</a:t>
            </a:r>
            <a:r>
              <a:rPr lang="en" sz="1467" b="1" i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" sz="1467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“Hello"</a:t>
            </a:r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endParaRPr sz="1467" dirty="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 dirty="0"/>
          </a:p>
        </p:txBody>
      </p:sp>
      <p:sp>
        <p:nvSpPr>
          <p:cNvPr id="130" name="Shape 130"/>
          <p:cNvSpPr txBox="1"/>
          <p:nvPr/>
        </p:nvSpPr>
        <p:spPr>
          <a:xfrm>
            <a:off x="5262225" y="2933564"/>
            <a:ext cx="6486000" cy="3424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r>
              <a:rPr lang="en" sz="2400" dirty="0"/>
              <a:t>Lambda</a:t>
            </a:r>
          </a:p>
          <a:p>
            <a:endParaRPr sz="1467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Runnable r2 = () -&gt; </a:t>
            </a:r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System.</a:t>
            </a:r>
            <a:r>
              <a:rPr lang="en" sz="1467" b="1" i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" sz="1467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“Hello"</a:t>
            </a:r>
            <a:r>
              <a:rPr lang="en" sz="1467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}</a:t>
            </a:r>
            <a:r>
              <a:rPr lang="en" sz="1467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endParaRPr sz="1467" dirty="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054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262633"/>
            <a:ext cx="506032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isQuadruped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getMaxSpeed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26558" y="2570136"/>
            <a:ext cx="492724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isQuadruped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getMaxSpeed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22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exactly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b="1" dirty="0"/>
              <a:t>abstract</a:t>
            </a:r>
            <a:r>
              <a:rPr lang="en-US" dirty="0"/>
              <a:t> method</a:t>
            </a:r>
          </a:p>
          <a:p>
            <a:r>
              <a:rPr lang="en-US" dirty="0"/>
              <a:t>can contain unlimited count of default methods </a:t>
            </a:r>
          </a:p>
          <a:p>
            <a:r>
              <a:rPr lang="en-US" dirty="0"/>
              <a:t>can contain unlimited count of static methods</a:t>
            </a:r>
          </a:p>
          <a:p>
            <a:r>
              <a:rPr lang="en-US" dirty="0"/>
              <a:t>can re</a:t>
            </a:r>
            <a:r>
              <a:rPr lang="uk-UA" dirty="0"/>
              <a:t>-</a:t>
            </a:r>
            <a:r>
              <a:rPr lang="en-US" dirty="0"/>
              <a:t>declare Object methods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58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450228"/>
            <a:ext cx="341632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Speakable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Картинки по запросу java 8 stream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58" y="1828799"/>
            <a:ext cx="4589244" cy="456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87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 as well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7263527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Speakable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redeclare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method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someStatic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someDefault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83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790700"/>
            <a:ext cx="11010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1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964</Words>
  <Application>Microsoft Office PowerPoint</Application>
  <PresentationFormat>Широкий екран</PresentationFormat>
  <Paragraphs>262</Paragraphs>
  <Slides>37</Slides>
  <Notes>23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Wingdings</vt:lpstr>
      <vt:lpstr>Office Theme</vt:lpstr>
      <vt:lpstr>Java 4 WEB </vt:lpstr>
      <vt:lpstr>Lesson goals</vt:lpstr>
      <vt:lpstr>Functional programming paradigm</vt:lpstr>
      <vt:lpstr>Lambda</vt:lpstr>
      <vt:lpstr>Interface</vt:lpstr>
      <vt:lpstr>Functional interface</vt:lpstr>
      <vt:lpstr>Functional interface</vt:lpstr>
      <vt:lpstr>Functional interface as well</vt:lpstr>
      <vt:lpstr>Lambda</vt:lpstr>
      <vt:lpstr>Lambda expression anatomy</vt:lpstr>
      <vt:lpstr>Lambda and Anonymous class difference</vt:lpstr>
      <vt:lpstr>Lambda declaration</vt:lpstr>
      <vt:lpstr>Lambda vs Anonymous class</vt:lpstr>
      <vt:lpstr>Accessibility and</vt:lpstr>
      <vt:lpstr>Effectively final</vt:lpstr>
      <vt:lpstr>Accessibility</vt:lpstr>
      <vt:lpstr>Method reference</vt:lpstr>
      <vt:lpstr>Method reference</vt:lpstr>
      <vt:lpstr>Method reference</vt:lpstr>
      <vt:lpstr>Static method reference</vt:lpstr>
      <vt:lpstr>Reference instance method of an object</vt:lpstr>
      <vt:lpstr>Instance method of object of a particular type</vt:lpstr>
      <vt:lpstr>Reference to a constructor</vt:lpstr>
      <vt:lpstr>Common functional interfaces</vt:lpstr>
      <vt:lpstr>Supplier </vt:lpstr>
      <vt:lpstr>Consumer </vt:lpstr>
      <vt:lpstr>Predicate </vt:lpstr>
      <vt:lpstr>Function </vt:lpstr>
      <vt:lpstr>Own functional interface </vt:lpstr>
      <vt:lpstr>What to choose?</vt:lpstr>
      <vt:lpstr>Literature</vt:lpstr>
      <vt:lpstr>Homework Task 1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53</cp:revision>
  <dcterms:created xsi:type="dcterms:W3CDTF">2018-11-13T22:03:00Z</dcterms:created>
  <dcterms:modified xsi:type="dcterms:W3CDTF">2018-12-08T12:31:15Z</dcterms:modified>
</cp:coreProperties>
</file>