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5" r:id="rId11"/>
    <p:sldId id="267" r:id="rId12"/>
    <p:sldId id="268" r:id="rId13"/>
    <p:sldId id="269" r:id="rId14"/>
    <p:sldId id="296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8" r:id="rId29"/>
    <p:sldId id="289" r:id="rId30"/>
    <p:sldId id="276" r:id="rId31"/>
    <p:sldId id="294" r:id="rId32"/>
    <p:sldId id="293" r:id="rId33"/>
    <p:sldId id="292" r:id="rId34"/>
    <p:sldId id="290" r:id="rId35"/>
    <p:sldId id="27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4" autoAdjust="0"/>
    <p:restoredTop sz="80962" autoAdjust="0"/>
  </p:normalViewPr>
  <p:slideViewPr>
    <p:cSldViewPr snapToGrid="0">
      <p:cViewPr varScale="1">
        <p:scale>
          <a:sx n="98" d="100"/>
          <a:sy n="98" d="100"/>
        </p:scale>
        <p:origin x="9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A8A83-6CB5-4597-88C8-473182A1D80C}" type="datetimeFigureOut">
              <a:rPr lang="en-US" smtClean="0"/>
              <a:t>20-Oct-18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94658-6FB3-43D6-804A-F306B9C56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49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683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28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Autoboxing</a:t>
            </a:r>
            <a:r>
              <a:rPr lang="en-US" sz="1200" dirty="0" smtClean="0"/>
              <a:t> is an automatic conversion of a primitive type to his wrapper. For example double in Double, </a:t>
            </a:r>
            <a:r>
              <a:rPr lang="en-US" sz="1200" dirty="0" err="1" smtClean="0"/>
              <a:t>int</a:t>
            </a:r>
            <a:r>
              <a:rPr lang="en-US" sz="1200" dirty="0" smtClean="0"/>
              <a:t> in Integer, etc. Unboxing - opposite 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94658-6FB3-43D6-804A-F306B9C561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21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787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60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22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06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703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Static methods for operations with system.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Contains "useful" fields and methods.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Constructor not available.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All fields and methods are static.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The class provides access to threads in (input stream), out (output stream), err (error output stream), access methods to properties and others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972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Allows you to access the "environment" and run independent processes.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At run time, there is only one instance of the Runtime in the JVM.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 constructor of this class is not available, but (in contrast to System) there are non-static methods.</a:t>
            </a:r>
          </a:p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79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411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94658-6FB3-43D6-804A-F306B9C561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29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 container object which may or may not contain a non-null value.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Additional methods that depend on the presence or absence of a contained value are provided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94658-6FB3-43D6-804A-F306B9C561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87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Use</a:t>
            </a:r>
            <a:r>
              <a:rPr lang="en-US" baseline="0" dirty="0" smtClean="0"/>
              <a:t> optional for local variables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 optional in return statement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Do not use</a:t>
            </a:r>
            <a:r>
              <a:rPr lang="en-US" baseline="0" dirty="0" smtClean="0"/>
              <a:t> optional for class fields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Do not use</a:t>
            </a:r>
            <a:r>
              <a:rPr lang="en-US" baseline="0" dirty="0" smtClean="0"/>
              <a:t> optional for method/constructor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94658-6FB3-43D6-804A-F306B9C561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26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136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662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824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34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500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The "basic" methods of the Object class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768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Stored</a:t>
            </a:r>
            <a:r>
              <a:rPr lang="en-US" baseline="0" dirty="0" smtClean="0"/>
              <a:t> in</a:t>
            </a:r>
            <a:r>
              <a:rPr lang="en-US" dirty="0" smtClean="0"/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</a:t>
            </a:r>
            <a:r>
              <a:rPr lang="en-US" dirty="0" smtClean="0"/>
              <a:t>[]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en-US" dirty="0" smtClean="0"/>
              <a:t> since java 9</a:t>
            </a:r>
          </a:p>
          <a:p>
            <a:r>
              <a:rPr lang="en-US" dirty="0" smtClean="0"/>
              <a:t>String pool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040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196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8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93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45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29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20-Oct-18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6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20-Oct-18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9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20-Oct-18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5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20-Oct-18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9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20-Oct-18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3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20-Oct-18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4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20-Oct-18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4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20-Oct-18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20-Oct-18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4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20-Oct-18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7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20-Oct-18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1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28C23-52B7-4DED-9EA2-9F92B91AC614}" type="datetimeFigureOut">
              <a:rPr lang="en-US" smtClean="0"/>
              <a:t>20-Oct-18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2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data/index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essential/environment/index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adratic_functio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Lesson 2 - Built-In Classes</a:t>
            </a:r>
          </a:p>
        </p:txBody>
      </p:sp>
    </p:spTree>
    <p:extLst>
      <p:ext uri="{BB962C8B-B14F-4D97-AF65-F5344CB8AC3E}">
        <p14:creationId xmlns:p14="http://schemas.microsoft.com/office/powerpoint/2010/main" val="3642510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smtClean="0"/>
              <a:t>pool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String Pool in Java, string pool, java string p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934" y="1777773"/>
            <a:ext cx="7316131" cy="404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29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Wrapper</a:t>
            </a:r>
            <a:r>
              <a:rPr lang="uk-UA" altLang="en-US" dirty="0"/>
              <a:t> </a:t>
            </a:r>
            <a:r>
              <a:rPr lang="uk-UA" altLang="en-US" dirty="0" err="1"/>
              <a:t>Classes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Картинки по запросу java wrapper classes">
            <a:extLst>
              <a:ext uri="{FF2B5EF4-FFF2-40B4-BE49-F238E27FC236}">
                <a16:creationId xmlns:a16="http://schemas.microsoft.com/office/drawing/2014/main" xmlns="" id="{BB194607-FF31-48F4-9F5D-5F577D30A8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826" y="2160818"/>
            <a:ext cx="9810348" cy="423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134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Wrapper</a:t>
            </a:r>
            <a:r>
              <a:rPr lang="uk-UA" altLang="en-US" dirty="0"/>
              <a:t> </a:t>
            </a:r>
            <a:r>
              <a:rPr lang="uk-UA" altLang="en-US" dirty="0" err="1"/>
              <a:t>Classes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Місце для вмісту 6">
            <a:extLst>
              <a:ext uri="{FF2B5EF4-FFF2-40B4-BE49-F238E27FC236}">
                <a16:creationId xmlns:a16="http://schemas.microsoft.com/office/drawing/2014/main" xmlns="" id="{34542A16-4DE8-4573-AD11-B774BE766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en-US" sz="3800" dirty="0"/>
              <a:t>• Overloaded operations</a:t>
            </a:r>
          </a:p>
          <a:p>
            <a:pPr>
              <a:lnSpc>
                <a:spcPct val="130000"/>
              </a:lnSpc>
              <a:buNone/>
            </a:pPr>
            <a:r>
              <a:rPr lang="en-US" altLang="en-US" sz="3800" dirty="0"/>
              <a:t>• Pass by value</a:t>
            </a:r>
          </a:p>
          <a:p>
            <a:pPr>
              <a:lnSpc>
                <a:spcPct val="130000"/>
              </a:lnSpc>
              <a:buNone/>
            </a:pPr>
            <a:endParaRPr lang="uk-UA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sum(Integer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Integer a 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"a="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a);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"b="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b);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827D7488-B4AC-4BE5-BA99-AFD01D3D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3" name="Picture 3" descr="Картинки по запросу java wrapper memes">
            <a:extLst>
              <a:ext uri="{FF2B5EF4-FFF2-40B4-BE49-F238E27FC236}">
                <a16:creationId xmlns:a16="http://schemas.microsoft.com/office/drawing/2014/main" xmlns="" id="{9D633EF4-96C9-4BF5-A04D-326D59889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258" y="2567354"/>
            <a:ext cx="3864542" cy="199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63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17FB865-FF61-4BD1-8F86-3CE702DA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Autoboxing and unboxing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79C6C776-25C2-4C04-B815-5F0950131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17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Autoboxing</a:t>
            </a:r>
            <a:b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//--&gt; Integer </a:t>
            </a:r>
            <a:r>
              <a:rPr lang="en-US" altLang="en-US" sz="17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Integer(1);</a:t>
            </a:r>
            <a:b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7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 = " 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//--&gt;</a:t>
            </a:r>
            <a:b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7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 = " 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7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7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//Unboxing</a:t>
            </a:r>
            <a:b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//--&gt;</a:t>
            </a:r>
            <a:b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7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i.intValue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7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979D964C-1828-4D2F-9501-23DD2C8AA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87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types cast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BC6BEE82-5395-46C7-9E23-FBD96DC09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C95426CD-B93A-41D0-AABA-159297A13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FBA5966C-1116-4EB7-9790-D21468440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C2D019D7-251B-49EB-A684-579033DE3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516" y="1802675"/>
            <a:ext cx="4998172" cy="45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67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types cast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Flyable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fly();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Boeing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Flyable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fly()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"Boeing"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Airbus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Flyable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fly()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"Airbus"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BC6BEE82-5395-46C7-9E23-FBD96DC09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C95426CD-B93A-41D0-AABA-159297A13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FBA5966C-1116-4EB7-9790-D21468440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C2D019D7-251B-49EB-A684-579033DE3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7C76EB3B-6948-413E-86A3-D2C8C2746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905506"/>
            <a:ext cx="600848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Flyable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boeing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Boeing();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Flyable airbus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Airbus();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castedBoeing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(Object)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boeing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((Flyable)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castedBoeing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).fly();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Boeing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((Boeing)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castedBoeing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).fly();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Boeing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//2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castedAirbus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(Object) airbus;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((Flyable)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castedAirbus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).fly();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Airbus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((Boeing)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castedAirbus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).fly();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ClassCastException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//3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Boeing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notBoeing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(Boeing) object;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ClassCastException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70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instanceof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Object();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Object); </a:t>
            </a: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String[]); </a:t>
            </a: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Serializable); </a:t>
            </a: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Object); </a:t>
            </a: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Object); </a:t>
            </a: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 error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414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690688"/>
            <a:ext cx="11353800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((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addHay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((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addSeed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((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addMeat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Unsupported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76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java.lang.Math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Місце для вмісту 6">
            <a:extLst>
              <a:ext uri="{FF2B5EF4-FFF2-40B4-BE49-F238E27FC236}">
                <a16:creationId xmlns:a16="http://schemas.microsoft.com/office/drawing/2014/main" xmlns="" id="{34542A16-4DE8-4573-AD11-B774BE766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en-US" sz="4400" dirty="0"/>
              <a:t>Static methods for operations on numbers</a:t>
            </a:r>
          </a:p>
          <a:p>
            <a:pPr>
              <a:lnSpc>
                <a:spcPct val="130000"/>
              </a:lnSpc>
              <a:buNone/>
            </a:pPr>
            <a:endParaRPr lang="uk-UA" altLang="en-US" dirty="0"/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random();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827D7488-B4AC-4BE5-BA99-AFD01D3D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08D55DE2-58D1-45FB-8721-9777487B8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288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java.lang.System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Місце для вмісту 6">
            <a:extLst>
              <a:ext uri="{FF2B5EF4-FFF2-40B4-BE49-F238E27FC236}">
                <a16:creationId xmlns:a16="http://schemas.microsoft.com/office/drawing/2014/main" xmlns="" id="{34542A16-4DE8-4573-AD11-B774BE766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20000"/>
              </a:lnSpc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getProperty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path.separator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>
              <a:lnSpc>
                <a:spcPct val="120000"/>
              </a:lnSpc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en-US" sz="2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827D7488-B4AC-4BE5-BA99-AFD01D3D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08D55DE2-58D1-45FB-8721-9777487B8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A68C7CDE-4209-421D-814E-AB48E60FD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1A8B725B-464A-4776-8F4B-5A31438C1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54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</a:pPr>
            <a:r>
              <a:rPr lang="en-US" altLang="en-US" sz="2400" i="1" dirty="0" err="1" smtClean="0">
                <a:latin typeface="Calibri" panose="020F0502020204030204" pitchFamily="34" charset="0"/>
              </a:rPr>
              <a:t>java.lang</a:t>
            </a:r>
            <a:r>
              <a:rPr lang="en-US" altLang="en-US" sz="2400" i="1" dirty="0" smtClean="0">
                <a:latin typeface="Calibri" panose="020F0502020204030204" pitchFamily="34" charset="0"/>
              </a:rPr>
              <a:t>.**</a:t>
            </a:r>
            <a:endParaRPr lang="aa-ET" altLang="en-US" sz="2400" i="1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</a:pPr>
            <a:r>
              <a:rPr lang="en-US" altLang="en-US" sz="2400" i="1" dirty="0" err="1" smtClean="0">
                <a:latin typeface="Calibri" panose="020F0502020204030204" pitchFamily="34" charset="0"/>
              </a:rPr>
              <a:t>java.util</a:t>
            </a:r>
            <a:r>
              <a:rPr lang="en-US" altLang="en-US" sz="2400" i="1" dirty="0" smtClean="0">
                <a:latin typeface="Calibri" panose="020F0502020204030204" pitchFamily="34" charset="0"/>
              </a:rPr>
              <a:t>.**</a:t>
            </a:r>
          </a:p>
          <a:p>
            <a:pPr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</a:pPr>
            <a:r>
              <a:rPr lang="en-US" altLang="en-US" sz="2400" dirty="0" smtClean="0">
                <a:latin typeface="Calibri" panose="020F0502020204030204" pitchFamily="34" charset="0"/>
              </a:rPr>
              <a:t>Casting </a:t>
            </a:r>
            <a:r>
              <a:rPr lang="en-US" altLang="en-US" sz="2400" dirty="0">
                <a:latin typeface="Calibri" panose="020F0502020204030204" pitchFamily="34" charset="0"/>
              </a:rPr>
              <a:t>and checking </a:t>
            </a:r>
            <a:r>
              <a:rPr lang="en-US" altLang="en-US" sz="2400" dirty="0" smtClean="0">
                <a:latin typeface="Calibri" panose="020F0502020204030204" pitchFamily="34" charset="0"/>
              </a:rPr>
              <a:t>types-of </a:t>
            </a:r>
          </a:p>
          <a:p>
            <a:pPr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</a:pPr>
            <a:r>
              <a:rPr lang="en-US" altLang="en-US" sz="2400" dirty="0" smtClean="0">
                <a:latin typeface="Calibri" panose="020F0502020204030204" pitchFamily="34" charset="0"/>
              </a:rPr>
              <a:t>System info</a:t>
            </a:r>
          </a:p>
          <a:p>
            <a:pPr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</a:pPr>
            <a:r>
              <a:rPr lang="en-US" altLang="en-US" sz="2400" dirty="0" smtClean="0">
                <a:latin typeface="Calibri" panose="020F0502020204030204" pitchFamily="34" charset="0"/>
              </a:rPr>
              <a:t>Optional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621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C13FF26-F891-42AE-A892-93985C6A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java.lang.Runtime</a:t>
            </a:r>
            <a:r>
              <a:rPr lang="uk-UA" altLang="en-US" dirty="0"/>
              <a:t> 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AE270C6D-62D5-4CD6-84E0-A7F3C617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getRuntime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().exec(</a:t>
            </a: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/*...*/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System::exit */</a:t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exit(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status) 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getRuntime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().exit(status);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A34A229F-8A26-4FEE-8029-53F7F5A4A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56B627E6-BABF-4BC2-9AED-D1FE87BA6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E84B0EA-B423-4F49-917B-38DAFF806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42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</a:t>
            </a:r>
            <a:r>
              <a:rPr lang="en-US" dirty="0"/>
              <a:t>l</a:t>
            </a:r>
            <a:endParaRPr lang="ru-RU" dirty="0"/>
          </a:p>
        </p:txBody>
      </p:sp>
      <p:pic>
        <p:nvPicPr>
          <p:cNvPr id="18434" name="Picture 2" descr="Картинки по запросу java 8 stream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451858"/>
            <a:ext cx="5257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821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</a:t>
            </a:r>
            <a:r>
              <a:rPr lang="uk-UA" altLang="en-US" dirty="0"/>
              <a:t>.</a:t>
            </a:r>
            <a:r>
              <a:rPr lang="en-US" dirty="0" smtClean="0"/>
              <a:t>Optional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- “we </a:t>
            </a:r>
            <a:r>
              <a:rPr lang="en-US" dirty="0"/>
              <a:t>don’t know” or “not applicable</a:t>
            </a:r>
            <a:r>
              <a:rPr lang="en-US" dirty="0" smtClean="0"/>
              <a:t>”</a:t>
            </a:r>
          </a:p>
          <a:p>
            <a:r>
              <a:rPr lang="en-US" dirty="0"/>
              <a:t>created using a </a:t>
            </a:r>
            <a:r>
              <a:rPr lang="en-US" dirty="0" smtClean="0"/>
              <a:t>factory</a:t>
            </a:r>
          </a:p>
          <a:p>
            <a:r>
              <a:rPr lang="en-US" dirty="0"/>
              <a:t>a clear way to express that null might be a special value</a:t>
            </a:r>
            <a:endParaRPr lang="ru-RU" dirty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097" y="4001294"/>
            <a:ext cx="4193805" cy="142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78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</a:t>
            </a:r>
            <a:endParaRPr lang="uk-UA" dirty="0"/>
          </a:p>
        </p:txBody>
      </p:sp>
      <p:pic>
        <p:nvPicPr>
          <p:cNvPr id="11266" name="Picture 2" descr="Картинки по запросу java optional cre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61" y="2673221"/>
            <a:ext cx="10705878" cy="350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035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</a:t>
            </a:r>
            <a:r>
              <a:rPr lang="en-US" dirty="0" smtClean="0"/>
              <a:t>creation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Optional.of</a:t>
            </a:r>
            <a:r>
              <a:rPr lang="en-US" dirty="0" smtClean="0"/>
              <a:t>(…)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Optional.ofNullable</a:t>
            </a:r>
            <a:r>
              <a:rPr lang="en-US" dirty="0" smtClean="0"/>
              <a:t>(…)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Optional.empty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From stream terminal operation</a:t>
            </a:r>
          </a:p>
        </p:txBody>
      </p:sp>
      <p:pic>
        <p:nvPicPr>
          <p:cNvPr id="6" name="Picture 2" descr="Картинки по запросу java optional cre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671" y="1433384"/>
            <a:ext cx="3725562" cy="422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11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is immutable</a:t>
            </a:r>
            <a:endParaRPr lang="uk-UA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6112571" cy="13032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uk-UA" altLang="uk-UA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integer.map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 -&gt; o *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uk-UA" altLang="uk-UA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uk-UA" altLang="uk-UA" sz="1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kumimoji="0" lang="uk-UA" altLang="uk-UA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endParaRPr kumimoji="0" lang="uk-UA" altLang="uk-U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36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methods</a:t>
            </a:r>
            <a:endParaRPr lang="uk-UA" dirty="0"/>
          </a:p>
        </p:txBody>
      </p:sp>
      <p:pic>
        <p:nvPicPr>
          <p:cNvPr id="4" name="Shape 138" descr="p16_4_1.gif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88152" y="1886465"/>
            <a:ext cx="9215696" cy="4580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187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usage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56799"/>
            <a:ext cx="5112297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scores.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scores.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73579" y="4131234"/>
            <a:ext cx="601362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uk-UA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uk-UA" sz="1200" i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Optional.empty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NoSuchElementException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uk-UA" sz="1200" i="1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.orElse</a:t>
            </a:r>
            <a:r>
              <a:rPr lang="uk-UA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2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altLang="uk-UA" sz="1200" i="1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average.isPresent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?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average.get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</a:t>
            </a:r>
            <a:r>
              <a:rPr lang="uk-UA" altLang="uk-UA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[1.5]</a:t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1.5</a:t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ifPresent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printed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uk-UA" altLang="uk-UA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ifPresent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1.5</a:t>
            </a:r>
            <a:endParaRPr lang="uk-UA" altLang="uk-UA" sz="2800" dirty="0">
              <a:latin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2138705" y="1828470"/>
            <a:ext cx="7134896" cy="4539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56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vs regular if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06022"/>
            <a:ext cx="7960834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getDefaultPerson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person.getAddress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PersonAddressStreet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personAddress.getStreet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streetName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street.getStreetName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streetName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"EMPTY"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36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71071" y="5023786"/>
            <a:ext cx="682093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streetName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uk-UA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Optional.ofNullable</a:t>
            </a:r>
            <a:r>
              <a:rPr lang="en-US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uk-UA" altLang="uk-UA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getAddress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getStreet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PersonAddressStreet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getStreetName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"EMPTY"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altLang="uk-UA" sz="3600" dirty="0">
              <a:latin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2682402" y="2148706"/>
            <a:ext cx="7134896" cy="4539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328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usage</a:t>
            </a:r>
            <a:endParaRPr lang="ru-RU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458" name="Picture 2" descr="Картинки по запросу java 8 optional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6731"/>
            <a:ext cx="5905500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43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</a:t>
            </a:r>
            <a:r>
              <a:rPr lang="uk-UA" altLang="en-US" dirty="0"/>
              <a:t> </a:t>
            </a:r>
            <a:r>
              <a:rPr lang="uk-UA" altLang="en-US" dirty="0" err="1"/>
              <a:t>package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uk-UA" altLang="en-US" dirty="0" err="1"/>
              <a:t>Object</a:t>
            </a:r>
            <a:endParaRPr lang="uk-UA" altLang="en-US" dirty="0"/>
          </a:p>
          <a:p>
            <a:pPr>
              <a:lnSpc>
                <a:spcPct val="130000"/>
              </a:lnSpc>
            </a:pPr>
            <a:r>
              <a:rPr lang="uk-UA" altLang="en-US" dirty="0" err="1"/>
              <a:t>String</a:t>
            </a:r>
            <a:endParaRPr lang="uk-UA" altLang="en-US" dirty="0"/>
          </a:p>
          <a:p>
            <a:pPr>
              <a:lnSpc>
                <a:spcPct val="130000"/>
              </a:lnSpc>
            </a:pPr>
            <a:r>
              <a:rPr lang="uk-UA" altLang="en-US" dirty="0" err="1"/>
              <a:t>Wrapper</a:t>
            </a:r>
            <a:r>
              <a:rPr lang="uk-UA" altLang="en-US" dirty="0"/>
              <a:t> </a:t>
            </a:r>
            <a:r>
              <a:rPr lang="uk-UA" altLang="en-US" dirty="0" err="1"/>
              <a:t>Clases</a:t>
            </a:r>
            <a:endParaRPr lang="uk-UA" altLang="en-US" dirty="0"/>
          </a:p>
          <a:p>
            <a:pPr>
              <a:lnSpc>
                <a:spcPct val="130000"/>
              </a:lnSpc>
            </a:pPr>
            <a:r>
              <a:rPr lang="uk-UA" altLang="en-US" dirty="0" err="1"/>
              <a:t>Math</a:t>
            </a:r>
            <a:endParaRPr lang="uk-UA" altLang="en-US" dirty="0"/>
          </a:p>
          <a:p>
            <a:pPr>
              <a:lnSpc>
                <a:spcPct val="130000"/>
              </a:lnSpc>
            </a:pPr>
            <a:r>
              <a:rPr lang="uk-UA" altLang="en-US" dirty="0" err="1"/>
              <a:t>System</a:t>
            </a:r>
            <a:endParaRPr lang="uk-UA" altLang="en-US" dirty="0"/>
          </a:p>
          <a:p>
            <a:pPr>
              <a:lnSpc>
                <a:spcPct val="130000"/>
              </a:lnSpc>
            </a:pPr>
            <a:r>
              <a:rPr lang="uk-UA" altLang="en-US" dirty="0" err="1"/>
              <a:t>Runtime</a:t>
            </a:r>
            <a:endParaRPr lang="uk-UA" altLang="en-US" dirty="0"/>
          </a:p>
          <a:p>
            <a:pPr>
              <a:lnSpc>
                <a:spcPct val="130000"/>
              </a:lnSpc>
            </a:pPr>
            <a:r>
              <a:rPr lang="uk-UA" altLang="en-US" dirty="0" err="1"/>
              <a:t>Throwable</a:t>
            </a:r>
            <a:r>
              <a:rPr lang="uk-UA" altLang="en-US" dirty="0"/>
              <a:t>/</a:t>
            </a:r>
            <a:r>
              <a:rPr lang="uk-UA" altLang="en-US" dirty="0" err="1"/>
              <a:t>Exception</a:t>
            </a:r>
            <a:r>
              <a:rPr lang="uk-UA" altLang="en-US" dirty="0"/>
              <a:t>/</a:t>
            </a:r>
            <a:r>
              <a:rPr lang="uk-UA" altLang="en-US" dirty="0" err="1"/>
              <a:t>Error</a:t>
            </a:r>
            <a:endParaRPr lang="en-US" altLang="en-US" dirty="0"/>
          </a:p>
          <a:p>
            <a:pPr>
              <a:lnSpc>
                <a:spcPct val="130000"/>
              </a:lnSpc>
            </a:pPr>
            <a:r>
              <a:rPr lang="en-US" altLang="en-US" dirty="0"/>
              <a:t>…</a:t>
            </a:r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2079250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Read AGAIN and follow Java Code Conventions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Learn how hashCode, equals, </a:t>
            </a:r>
            <a:r>
              <a:rPr lang="en-US" altLang="en-US" sz="2400" dirty="0" err="1"/>
              <a:t>toString</a:t>
            </a:r>
            <a:r>
              <a:rPr lang="en-US" altLang="en-US" sz="2400" dirty="0"/>
              <a:t> are implemented in </a:t>
            </a:r>
            <a:r>
              <a:rPr lang="en-US" altLang="en-US" sz="2400" dirty="0" err="1" smtClean="0"/>
              <a:t>java.lang.String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java.lang.Integer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java.util.ArrayList</a:t>
            </a:r>
            <a:r>
              <a:rPr lang="en-US" alt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Look for methods in Math, System, </a:t>
            </a:r>
            <a:r>
              <a:rPr lang="en-US" altLang="en-US" sz="2400" dirty="0" smtClean="0"/>
              <a:t>Runtime, Optional </a:t>
            </a:r>
            <a:r>
              <a:rPr lang="en-US" altLang="en-US" sz="2400" dirty="0"/>
              <a:t>classes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Read doc</a:t>
            </a:r>
          </a:p>
          <a:p>
            <a:pPr lvl="1"/>
            <a:r>
              <a:rPr lang="en-US" dirty="0" smtClean="0">
                <a:hlinkClick r:id="rId3"/>
              </a:rPr>
              <a:t>Numbers and Strings</a:t>
            </a:r>
            <a:endParaRPr lang="en-US" dirty="0"/>
          </a:p>
          <a:p>
            <a:pPr lvl="1"/>
            <a:r>
              <a:rPr lang="en-US" dirty="0" smtClean="0">
                <a:hlinkClick r:id="rId4"/>
              </a:rPr>
              <a:t>The Platform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58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Task </a:t>
            </a: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69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 smtClean="0">
                <a:latin typeface="Calibri (Body)"/>
              </a:rPr>
              <a:t>Implement the program for change the input string register. Read string from command line argument during </a:t>
            </a:r>
            <a:r>
              <a:rPr lang="en-US" altLang="en-US" sz="2000" smtClean="0">
                <a:latin typeface="Calibri (Body)"/>
              </a:rPr>
              <a:t>program </a:t>
            </a:r>
            <a:r>
              <a:rPr lang="en-US" altLang="en-US" sz="2000" smtClean="0">
                <a:latin typeface="Calibri (Body)"/>
              </a:rPr>
              <a:t>start-up </a:t>
            </a:r>
            <a:r>
              <a:rPr lang="en-US" altLang="en-US" sz="2000" dirty="0" smtClean="0">
                <a:latin typeface="Calibri (Body)"/>
              </a:rPr>
              <a:t>and do: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Calibri (Body)"/>
              </a:rPr>
              <a:t>When the first symbol of input is in upper case, then translate entire string to the lower case;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Calibri (Body)"/>
              </a:rPr>
              <a:t>When the first symbol of input is in </a:t>
            </a:r>
            <a:r>
              <a:rPr lang="en-US" altLang="en-US" sz="2000" dirty="0" smtClean="0">
                <a:latin typeface="Calibri (Body)"/>
              </a:rPr>
              <a:t>lower case</a:t>
            </a:r>
            <a:r>
              <a:rPr lang="en-US" altLang="en-US" sz="2000" dirty="0">
                <a:latin typeface="Calibri (Body)"/>
              </a:rPr>
              <a:t>, then translate entire string to the upper</a:t>
            </a:r>
            <a:r>
              <a:rPr lang="en-US" altLang="en-US" sz="2000" dirty="0" smtClean="0">
                <a:latin typeface="Calibri (Body)"/>
              </a:rPr>
              <a:t> case;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Calibri (Body)"/>
              </a:rPr>
              <a:t>When first symbol is not an English letter – return input as is;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Calibri (Body)"/>
              </a:rPr>
              <a:t>All tests in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StringUtilsTest</a:t>
            </a:r>
            <a:r>
              <a:rPr lang="en-US" altLang="en-US" sz="2000" dirty="0" smtClean="0">
                <a:latin typeface="Calibri (Body)"/>
              </a:rPr>
              <a:t> should pass successfully.</a:t>
            </a:r>
            <a:endParaRPr lang="en-US" altLang="en-US" sz="2000" dirty="0">
              <a:latin typeface="Calibri (Body)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751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Task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69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 smtClean="0">
                <a:latin typeface="Calibri (Body)"/>
              </a:rPr>
              <a:t>Implement a performance tests of the concatenation methods. Find the most efficient data structure: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String::+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String::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::append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</a:p>
          <a:p>
            <a:pPr>
              <a:lnSpc>
                <a:spcPct val="150000"/>
              </a:lnSpc>
            </a:pPr>
            <a:r>
              <a:rPr lang="en-US" altLang="en-US" sz="2000" dirty="0" smtClean="0">
                <a:latin typeface="Calibri (Body)"/>
              </a:rPr>
              <a:t>To measure runtime, use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System.nanoTime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en-US" sz="2000" dirty="0" smtClean="0">
                <a:latin typeface="Calibri (Body)"/>
              </a:rPr>
              <a:t>All </a:t>
            </a:r>
            <a:r>
              <a:rPr lang="en-US" altLang="en-US" sz="2000" dirty="0">
                <a:latin typeface="Calibri (Body)"/>
              </a:rPr>
              <a:t>tests in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StringRepeaterTest</a:t>
            </a:r>
            <a:r>
              <a:rPr lang="en-US" altLang="en-US" sz="2000" dirty="0" smtClean="0">
                <a:latin typeface="Calibri (Body)"/>
              </a:rPr>
              <a:t> should pass successfully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245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Task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83205"/>
            <a:ext cx="10515600" cy="48869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 smtClean="0">
                <a:latin typeface="Calibri (Body)"/>
              </a:rPr>
              <a:t>Implement program to print out user PC info: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>
                <a:latin typeface="Calibri (Body)"/>
              </a:rPr>
              <a:t>Number of CPU cores;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>
                <a:latin typeface="Calibri (Body)"/>
              </a:rPr>
              <a:t>Free RAM (for all system, but not only JVM) in megabytes;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>
                <a:latin typeface="Calibri (Body)"/>
              </a:rPr>
              <a:t>Total RAM (for all system, but not only JVM) in megabytes;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>
                <a:latin typeface="Calibri (Body)"/>
              </a:rPr>
              <a:t>Hard drive memory info free/total for all drives in megabytes;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>
                <a:latin typeface="Calibri (Body)"/>
              </a:rPr>
              <a:t>Java version;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>
                <a:latin typeface="Calibri (Body)"/>
              </a:rPr>
              <a:t>User name;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>
                <a:latin typeface="Calibri (Body)"/>
              </a:rPr>
              <a:t>User home directory;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>
                <a:latin typeface="Calibri (Body)"/>
              </a:rPr>
              <a:t>OS Name.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 smtClean="0">
                <a:latin typeface="Calibri (Body)"/>
              </a:rPr>
              <a:t>All tests in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SystemInfoProviderTest</a:t>
            </a:r>
            <a:r>
              <a:rPr lang="en-US" altLang="en-US" sz="2000" dirty="0" smtClean="0">
                <a:latin typeface="Calibri (Body)"/>
              </a:rPr>
              <a:t> should pass successfully</a:t>
            </a:r>
            <a:endParaRPr lang="en-US" altLang="en-US" sz="2000" dirty="0">
              <a:latin typeface="Calibri (Body)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023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Task 4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86992"/>
              </a:xfr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2000" dirty="0" smtClean="0">
                    <a:latin typeface="Calibri (Body)"/>
                  </a:rPr>
                  <a:t>	Implement polynom </a:t>
                </a:r>
                <a:r>
                  <a:rPr lang="en-US" altLang="en-US" sz="2000" dirty="0">
                    <a:latin typeface="Calibri (Body)"/>
                  </a:rPr>
                  <a:t>with degree 2 </a:t>
                </a:r>
                <a:r>
                  <a:rPr lang="en-US" altLang="en-US" sz="2000" dirty="0" smtClean="0">
                    <a:latin typeface="Calibri (Body)"/>
                  </a:rPr>
                  <a:t>solver. Solve quadratic function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en-US" sz="200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en-US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en-US" sz="20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2000" dirty="0">
                    <a:latin typeface="Calibri (Body)"/>
                  </a:rPr>
                  <a:t>. Use </a:t>
                </a:r>
                <a:r>
                  <a:rPr lang="en-US" altLang="en-US" sz="2000" dirty="0" smtClean="0">
                    <a:latin typeface="Calibri (Body)"/>
                  </a:rPr>
                  <a:t>discriminant for roots calculation. All tests in </a:t>
                </a:r>
                <a:r>
                  <a:rPr lang="en-US" altLang="en-US" sz="2000" dirty="0" smtClean="0">
                    <a:solidFill>
                      <a:srgbClr val="000000"/>
                    </a:solidFill>
                    <a:latin typeface="Calibri (Body)"/>
                    <a:cs typeface="Courier New" panose="02070309020205020404" pitchFamily="49" charset="0"/>
                  </a:rPr>
                  <a:t>PolynomialSolverTest should pass successfully</a:t>
                </a:r>
                <a:endParaRPr lang="en-US" altLang="en-US" sz="2000" dirty="0" smtClean="0">
                  <a:latin typeface="Calibri (Body)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2000" dirty="0">
                    <a:latin typeface="Calibri (Body)"/>
                  </a:rPr>
                  <a:t>	 </a:t>
                </a:r>
                <a:r>
                  <a:rPr lang="en-US" altLang="en-US" sz="2000" dirty="0">
                    <a:latin typeface="Calibri (Body)"/>
                    <a:hlinkClick r:id="rId3"/>
                  </a:rPr>
                  <a:t>https://</a:t>
                </a:r>
                <a:r>
                  <a:rPr lang="en-US" altLang="en-US" sz="2000" dirty="0" smtClean="0">
                    <a:latin typeface="Calibri (Body)"/>
                    <a:hlinkClick r:id="rId3"/>
                  </a:rPr>
                  <a:t>en.wikipedia.org/wiki/Quadratic_function</a:t>
                </a:r>
                <a:endParaRPr lang="en-US" altLang="en-US" sz="2000" dirty="0" smtClean="0">
                  <a:latin typeface="Calibri (Body)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2000" dirty="0" smtClean="0">
                    <a:latin typeface="Calibri (Body)"/>
                  </a:rPr>
                  <a:t>	</a:t>
                </a:r>
                <a:r>
                  <a:rPr lang="en-US" altLang="en-US" sz="2000" dirty="0">
                    <a:latin typeface="Calibri (Body)"/>
                  </a:rPr>
                  <a:t>All tests in </a:t>
                </a:r>
                <a:r>
                  <a:rPr lang="en-US" alt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PolynomialSolverTest</a:t>
                </a:r>
                <a:r>
                  <a:rPr lang="en-US" altLang="en-US" sz="2000" dirty="0" smtClean="0">
                    <a:latin typeface="Calibri (Body)"/>
                  </a:rPr>
                  <a:t> </a:t>
                </a:r>
                <a:r>
                  <a:rPr lang="en-US" altLang="en-US" sz="2000" dirty="0">
                    <a:latin typeface="Calibri (Body)"/>
                  </a:rPr>
                  <a:t>should pass </a:t>
                </a:r>
                <a:r>
                  <a:rPr lang="en-US" altLang="en-US" sz="2000" dirty="0" smtClean="0">
                    <a:latin typeface="Calibri (Body)"/>
                  </a:rPr>
                  <a:t>successfully</a:t>
                </a:r>
                <a:endParaRPr lang="en-US" altLang="en-US" sz="2000" dirty="0">
                  <a:latin typeface="Calibri (Body)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86992"/>
              </a:xfrm>
              <a:blipFill>
                <a:blip r:embed="rId4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73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 smtClean="0"/>
              <a:t>Q&amp;A</a:t>
            </a:r>
            <a:endParaRPr lang="uk-UA" sz="13800" dirty="0"/>
          </a:p>
        </p:txBody>
      </p:sp>
    </p:spTree>
    <p:extLst>
      <p:ext uri="{BB962C8B-B14F-4D97-AF65-F5344CB8AC3E}">
        <p14:creationId xmlns:p14="http://schemas.microsoft.com/office/powerpoint/2010/main" val="26233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java.lang.Object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2400" dirty="0"/>
              <a:t>In Java, "almost" all data are objects and inherit Object.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en-US" sz="24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 (Object);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9F88C462-7FB5-495A-A08E-BBB23A368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93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java.lang.String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/>
              <a:t>String is a container for 16-bit Unicode </a:t>
            </a:r>
            <a:r>
              <a:rPr lang="en-US" altLang="en-US" sz="2600" dirty="0" smtClean="0"/>
              <a:t>characters.</a:t>
            </a:r>
            <a:endParaRPr lang="en-US" altLang="en-US" sz="2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/>
              <a:t>All string literals in Java (for example, "</a:t>
            </a:r>
            <a:r>
              <a:rPr lang="en-US" altLang="en-US" sz="2600" dirty="0" err="1"/>
              <a:t>abc</a:t>
            </a:r>
            <a:r>
              <a:rPr lang="en-US" altLang="en-US" sz="2600" dirty="0"/>
              <a:t>") are objects of the String class.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Definition: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Create: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() 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"hi"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"hi"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"there"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7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java.lang.String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690687"/>
            <a:ext cx="11169069" cy="5088181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aa-ET" alt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isBlank</a:t>
            </a:r>
            <a:r>
              <a:rPr lang="aa-ET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anObject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prefix);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repeat(</a:t>
            </a:r>
            <a:r>
              <a:rPr lang="en-US" altLang="en-US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count);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substring(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beginIndex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Stream&lt;String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lines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replace(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oldChar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newChar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split(String regex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join(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delimiter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elements)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0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StringBuilder</a:t>
            </a:r>
            <a:r>
              <a:rPr lang="en-US" dirty="0"/>
              <a:t> vs </a:t>
            </a:r>
            <a:r>
              <a:rPr lang="en-US" dirty="0" err="1"/>
              <a:t>StringBuffer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690687"/>
            <a:ext cx="11169069" cy="5088181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append(Object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appendCodePoint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codePoint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delete(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start, 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replace(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start, 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end, String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insert(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index,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reverse();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5FFAA8C0-C8AD-4F0B-A1C7-F01A30532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5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vs </a:t>
            </a:r>
            <a:r>
              <a:rPr lang="en-US" dirty="0" err="1"/>
              <a:t>StringBuilder</a:t>
            </a:r>
            <a:r>
              <a:rPr lang="en-US" dirty="0"/>
              <a:t> vs </a:t>
            </a:r>
            <a:r>
              <a:rPr lang="en-US" dirty="0" err="1"/>
              <a:t>StringBuffer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Картинки по запросу string vs stringbuilder vs stringbuffer java">
            <a:extLst>
              <a:ext uri="{FF2B5EF4-FFF2-40B4-BE49-F238E27FC236}">
                <a16:creationId xmlns:a16="http://schemas.microsoft.com/office/drawing/2014/main" xmlns="" id="{DD815080-F001-4623-9682-64E1BF9D2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77" y="1907579"/>
            <a:ext cx="9853246" cy="438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86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vs </a:t>
            </a:r>
            <a:r>
              <a:rPr lang="en-US" dirty="0" err="1"/>
              <a:t>StringBuilder</a:t>
            </a:r>
            <a:r>
              <a:rPr lang="en-US" dirty="0"/>
              <a:t> vs </a:t>
            </a:r>
            <a:r>
              <a:rPr lang="en-US" dirty="0" err="1"/>
              <a:t>StringBuffer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Таблиця 8">
            <a:extLst>
              <a:ext uri="{FF2B5EF4-FFF2-40B4-BE49-F238E27FC236}">
                <a16:creationId xmlns:a16="http://schemas.microsoft.com/office/drawing/2014/main" xmlns="" id="{34AE852B-75AB-4692-BD18-44216962B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35877"/>
              </p:ext>
            </p:extLst>
          </p:nvPr>
        </p:nvGraphicFramePr>
        <p:xfrm>
          <a:off x="838200" y="1690688"/>
          <a:ext cx="91440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684574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338824404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92879059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99423531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StringBuilder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StringBuffer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179502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pool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93413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Mutability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immutable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mutable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28824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Specific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Has overloaded operator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 overloaded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overloaded </a:t>
                      </a:r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345725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for temporary literals and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constants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frequently changed strings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frequently changed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961121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Thread safety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42096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Fast for literals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39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54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902</Words>
  <Application>Microsoft Office PowerPoint</Application>
  <PresentationFormat>Widescreen</PresentationFormat>
  <Paragraphs>220</Paragraphs>
  <Slides>35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(Body)</vt:lpstr>
      <vt:lpstr>Calibri Light</vt:lpstr>
      <vt:lpstr>Cambria Math</vt:lpstr>
      <vt:lpstr>Courier New</vt:lpstr>
      <vt:lpstr>Office Theme</vt:lpstr>
      <vt:lpstr>Java 4 WEB </vt:lpstr>
      <vt:lpstr>Lesson goals</vt:lpstr>
      <vt:lpstr>java.lang package</vt:lpstr>
      <vt:lpstr>java.lang.Object</vt:lpstr>
      <vt:lpstr>java.lang.String</vt:lpstr>
      <vt:lpstr>java.lang.String</vt:lpstr>
      <vt:lpstr>StringBuilder vs StringBuffer </vt:lpstr>
      <vt:lpstr>String vs StringBuilder vs StringBuffer </vt:lpstr>
      <vt:lpstr>String vs StringBuilder vs StringBuffer </vt:lpstr>
      <vt:lpstr>String pool</vt:lpstr>
      <vt:lpstr>Wrapper Classes</vt:lpstr>
      <vt:lpstr>Wrapper Classes</vt:lpstr>
      <vt:lpstr>Autoboxing and unboxing </vt:lpstr>
      <vt:lpstr>Data types cast</vt:lpstr>
      <vt:lpstr>Data types cast</vt:lpstr>
      <vt:lpstr>instanceof</vt:lpstr>
      <vt:lpstr>instanceof</vt:lpstr>
      <vt:lpstr>java.lang.Math</vt:lpstr>
      <vt:lpstr>java.lang.System</vt:lpstr>
      <vt:lpstr>java.lang.Runtime </vt:lpstr>
      <vt:lpstr>Optional</vt:lpstr>
      <vt:lpstr>java.lang.Optional </vt:lpstr>
      <vt:lpstr>Optional</vt:lpstr>
      <vt:lpstr>Optional creation</vt:lpstr>
      <vt:lpstr>Optional is immutable</vt:lpstr>
      <vt:lpstr>Optional methods</vt:lpstr>
      <vt:lpstr>Optional usage</vt:lpstr>
      <vt:lpstr>Optional vs regular if</vt:lpstr>
      <vt:lpstr>Optional usage</vt:lpstr>
      <vt:lpstr>Literature</vt:lpstr>
      <vt:lpstr>Homework Task 1</vt:lpstr>
      <vt:lpstr>Homework Task 2</vt:lpstr>
      <vt:lpstr>Homework Task 3</vt:lpstr>
      <vt:lpstr>Homework Task 4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Yaroslav Brahinets</dc:creator>
  <cp:lastModifiedBy>Yaroslav Brahinets</cp:lastModifiedBy>
  <cp:revision>68</cp:revision>
  <dcterms:created xsi:type="dcterms:W3CDTF">2018-10-04T20:08:37Z</dcterms:created>
  <dcterms:modified xsi:type="dcterms:W3CDTF">2018-10-20T10:59:46Z</dcterms:modified>
</cp:coreProperties>
</file>