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37" r:id="rId3"/>
    <p:sldId id="453" r:id="rId4"/>
    <p:sldId id="457" r:id="rId5"/>
    <p:sldId id="460" r:id="rId6"/>
    <p:sldId id="467" r:id="rId7"/>
    <p:sldId id="461" r:id="rId8"/>
    <p:sldId id="468" r:id="rId9"/>
    <p:sldId id="458" r:id="rId10"/>
    <p:sldId id="459" r:id="rId11"/>
    <p:sldId id="469" r:id="rId12"/>
    <p:sldId id="454" r:id="rId13"/>
    <p:sldId id="462" r:id="rId14"/>
    <p:sldId id="466" r:id="rId15"/>
    <p:sldId id="470" r:id="rId16"/>
    <p:sldId id="471" r:id="rId17"/>
    <p:sldId id="473" r:id="rId18"/>
    <p:sldId id="472" r:id="rId19"/>
    <p:sldId id="474" r:id="rId20"/>
    <p:sldId id="475" r:id="rId21"/>
    <p:sldId id="476" r:id="rId22"/>
    <p:sldId id="477" r:id="rId23"/>
    <p:sldId id="280" r:id="rId24"/>
    <p:sldId id="481"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068" autoAdjust="0"/>
  </p:normalViewPr>
  <p:slideViewPr>
    <p:cSldViewPr snapToGrid="0">
      <p:cViewPr varScale="1">
        <p:scale>
          <a:sx n="74" d="100"/>
          <a:sy n="74" d="100"/>
        </p:scale>
        <p:origin x="3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03.02.2019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23</a:t>
            </a:fld>
            <a:endParaRPr lang="ru-RU"/>
          </a:p>
        </p:txBody>
      </p:sp>
    </p:spTree>
    <p:extLst>
      <p:ext uri="{BB962C8B-B14F-4D97-AF65-F5344CB8AC3E}">
        <p14:creationId xmlns:p14="http://schemas.microsoft.com/office/powerpoint/2010/main" val="335933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AC01CBE-3188-4B9A-A486-4DEA05A7913E}"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2E8D746-630F-45BB-B092-763FDAACF1F0}"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43EEE27-BC0B-4A17-8454-D5CD567C462F}"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A7E8EE5-4C55-4130-BFCB-7365E97EB9BC}"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02E5A4F-7EB3-4BE1-9243-8133DA38B025}"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A271236-EF66-43CC-A1E7-73AD641D5ED3}" type="datetime1">
              <a:rPr lang="ru-RU" smtClean="0"/>
              <a:t>03.02.2019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5209B33-BE14-4971-9A5F-CB9F3E5592C5}" type="datetime1">
              <a:rPr lang="ru-RU" smtClean="0"/>
              <a:t>03.02.2019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BB906C2-5E7A-4E6D-8897-537A480BE3EC}" type="datetime1">
              <a:rPr lang="ru-RU" smtClean="0"/>
              <a:t>03.02.2019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98567A2-AD2C-42C4-8146-8AE91E2BF1E1}" type="datetime1">
              <a:rPr lang="ru-RU" smtClean="0"/>
              <a:t>03.02.2019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1B41369-4686-4668-8A40-DB3F21D1254C}" type="datetime1">
              <a:rPr lang="ru-RU" smtClean="0"/>
              <a:t>03.02.2019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A5B5164-2E0C-4513-977A-446A3D9B8F25}" type="datetime1">
              <a:rPr lang="ru-RU" smtClean="0"/>
              <a:t>03.02.2019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E6BDE-E6C1-447D-8B89-920CEE745EF9}" type="datetime1">
              <a:rPr lang="ru-RU" smtClean="0"/>
              <a:t>03.02.2019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spring.io/spring/docs/current/spring-framework-reference/" TargetMode="External"/><Relationship Id="rId3" Type="http://schemas.openxmlformats.org/officeDocument/2006/relationships/hyperlink" Target="https://github.com/iluwatar/java-design-patterns/tree/master/service-locator" TargetMode="External"/><Relationship Id="rId7" Type="http://schemas.openxmlformats.org/officeDocument/2006/relationships/hyperlink" Target="https://www.tutorialspoint.com/spring/index.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iluwatar/java-design-patterns/tree/master/strategy" TargetMode="External"/><Relationship Id="rId5" Type="http://schemas.openxmlformats.org/officeDocument/2006/relationships/hyperlink" Target="https://github.com/iluwatar/java-design-patterns/tree/master/template-method" TargetMode="External"/><Relationship Id="rId4" Type="http://schemas.openxmlformats.org/officeDocument/2006/relationships/hyperlink" Target="https://github.com/iluwatar/java-design-patterns/tree/master/dependency-injection" TargetMode="External"/><Relationship Id="rId9" Type="http://schemas.openxmlformats.org/officeDocument/2006/relationships/hyperlink" Target="http://www.baeldung.com/inversion-control-and-dependency-injection-in-spring"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ocs.google.com/document/d/1DdTVaVdE_lwVEZutUzZm7HxATflrgWbg2ANBRSv3UM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vert="horz" lIns="91440" tIns="45720" rIns="91440" bIns="45720" rtlCol="0" anchor="t">
            <a:normAutofit/>
          </a:bodyPr>
          <a:lstStyle/>
          <a:p>
            <a:r>
              <a:rPr lang="en-US" dirty="0"/>
              <a:t>Lesson 15 – Spring Framework</a:t>
            </a:r>
          </a:p>
        </p:txBody>
      </p:sp>
      <p:sp>
        <p:nvSpPr>
          <p:cNvPr id="4" name="Місце для номера слайда 3">
            <a:extLst>
              <a:ext uri="{FF2B5EF4-FFF2-40B4-BE49-F238E27FC236}">
                <a16:creationId xmlns:a16="http://schemas.microsoft.com/office/drawing/2014/main" id="{29F4FCAE-CE13-4919-87D4-A5A3ED98FEAA}"/>
              </a:ext>
            </a:extLst>
          </p:cNvPr>
          <p:cNvSpPr>
            <a:spLocks noGrp="1"/>
          </p:cNvSpPr>
          <p:nvPr>
            <p:ph type="sldNum" sz="quarter" idx="12"/>
          </p:nvPr>
        </p:nvSpPr>
        <p:spPr/>
        <p:txBody>
          <a:bodyPr/>
          <a:lstStyle/>
          <a:p>
            <a:fld id="{1953C272-8C72-41F6-9C12-11750B48D95E}" type="slidenum">
              <a:rPr lang="ru-RU" smtClean="0"/>
              <a:t>1</a:t>
            </a:fld>
            <a:endParaRPr lang="ru-RU"/>
          </a:p>
        </p:txBody>
      </p:sp>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Dependency Injection</a:t>
            </a:r>
            <a:endParaRPr lang="en-US" dirty="0"/>
          </a:p>
        </p:txBody>
      </p:sp>
      <p:sp>
        <p:nvSpPr>
          <p:cNvPr id="2055" name="Content Placeholder 2054"/>
          <p:cNvSpPr>
            <a:spLocks noGrp="1"/>
          </p:cNvSpPr>
          <p:nvPr>
            <p:ph idx="1"/>
          </p:nvPr>
        </p:nvSpPr>
        <p:spPr>
          <a:xfrm>
            <a:off x="7552944" y="1825625"/>
            <a:ext cx="3800856" cy="4351338"/>
          </a:xfrm>
        </p:spPr>
        <p:txBody>
          <a:bodyPr>
            <a:normAutofit/>
          </a:bodyPr>
          <a:lstStyle/>
          <a:p>
            <a:r>
              <a:rPr lang="en-US" sz="2000" dirty="0"/>
              <a:t>Dependency Injection is a software design pattern in which one or more dependencies (or services) are injected, or passed by reference, into a dependent object (or client) and are made part of the client's state. The pattern separates the creation of a client's dependencies from its own behavior, which allows program designs to be loosely coupled and to follow the inversion of control and single responsibility principles.</a:t>
            </a:r>
          </a:p>
        </p:txBody>
      </p:sp>
      <p:pic>
        <p:nvPicPr>
          <p:cNvPr id="4" name="Picture 4" descr="alt text">
            <a:extLst>
              <a:ext uri="{FF2B5EF4-FFF2-40B4-BE49-F238E27FC236}">
                <a16:creationId xmlns:a16="http://schemas.microsoft.com/office/drawing/2014/main" id="{5BF6EF9F-4500-4D25-AA3C-CE7C0AE82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44" y="1825625"/>
            <a:ext cx="7277100" cy="3667125"/>
          </a:xfrm>
          <a:prstGeom prst="rect">
            <a:avLst/>
          </a:prstGeom>
          <a:noFill/>
          <a:extLst>
            <a:ext uri="{909E8E84-426E-40DD-AFC4-6F175D3DCCD1}">
              <a14:hiddenFill xmlns:a14="http://schemas.microsoft.com/office/drawing/2010/main">
                <a:solidFill>
                  <a:srgbClr val="FFFFFF"/>
                </a:solidFill>
              </a14:hiddenFill>
            </a:ext>
          </a:extLst>
        </p:spPr>
      </p:pic>
      <p:sp>
        <p:nvSpPr>
          <p:cNvPr id="3" name="Місце для номера слайда 2">
            <a:extLst>
              <a:ext uri="{FF2B5EF4-FFF2-40B4-BE49-F238E27FC236}">
                <a16:creationId xmlns:a16="http://schemas.microsoft.com/office/drawing/2014/main" id="{9E0E52E5-A2C8-4D79-95A0-14C3B576F757}"/>
              </a:ext>
            </a:extLst>
          </p:cNvPr>
          <p:cNvSpPr>
            <a:spLocks noGrp="1"/>
          </p:cNvSpPr>
          <p:nvPr>
            <p:ph type="sldNum" sz="quarter" idx="12"/>
          </p:nvPr>
        </p:nvSpPr>
        <p:spPr/>
        <p:txBody>
          <a:bodyPr/>
          <a:lstStyle/>
          <a:p>
            <a:fld id="{1953C272-8C72-41F6-9C12-11750B48D95E}" type="slidenum">
              <a:rPr lang="ru-RU" smtClean="0"/>
              <a:t>10</a:t>
            </a:fld>
            <a:endParaRPr lang="ru-RU"/>
          </a:p>
        </p:txBody>
      </p:sp>
    </p:spTree>
    <p:extLst>
      <p:ext uri="{BB962C8B-B14F-4D97-AF65-F5344CB8AC3E}">
        <p14:creationId xmlns:p14="http://schemas.microsoft.com/office/powerpoint/2010/main" val="298579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sz="2800" dirty="0"/>
              <a:t>Inversion of Control. Service Locator with Dependency Injection</a:t>
            </a:r>
            <a:endParaRPr lang="en-US" sz="2800"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
        <p:nvSpPr>
          <p:cNvPr id="3" name="Місце для номера слайда 2">
            <a:extLst>
              <a:ext uri="{FF2B5EF4-FFF2-40B4-BE49-F238E27FC236}">
                <a16:creationId xmlns:a16="http://schemas.microsoft.com/office/drawing/2014/main" id="{95408B3C-DBB4-46AB-A178-9028180D3862}"/>
              </a:ext>
            </a:extLst>
          </p:cNvPr>
          <p:cNvSpPr>
            <a:spLocks noGrp="1"/>
          </p:cNvSpPr>
          <p:nvPr>
            <p:ph type="sldNum" sz="quarter" idx="12"/>
          </p:nvPr>
        </p:nvSpPr>
        <p:spPr/>
        <p:txBody>
          <a:bodyPr/>
          <a:lstStyle/>
          <a:p>
            <a:fld id="{1953C272-8C72-41F6-9C12-11750B48D95E}" type="slidenum">
              <a:rPr lang="ru-RU" smtClean="0"/>
              <a:t>11</a:t>
            </a:fld>
            <a:endParaRPr lang="ru-RU"/>
          </a:p>
        </p:txBody>
      </p:sp>
    </p:spTree>
    <p:extLst>
      <p:ext uri="{BB962C8B-B14F-4D97-AF65-F5344CB8AC3E}">
        <p14:creationId xmlns:p14="http://schemas.microsoft.com/office/powerpoint/2010/main" val="165838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a:t>
            </a:r>
            <a:endParaRPr lang="en-US" dirty="0"/>
          </a:p>
        </p:txBody>
      </p:sp>
      <p:sp>
        <p:nvSpPr>
          <p:cNvPr id="3" name="Объект 2"/>
          <p:cNvSpPr>
            <a:spLocks noGrp="1"/>
          </p:cNvSpPr>
          <p:nvPr>
            <p:ph idx="1"/>
          </p:nvPr>
        </p:nvSpPr>
        <p:spPr/>
        <p:txBody>
          <a:bodyPr>
            <a:normAutofit fontScale="92500"/>
          </a:bodyPr>
          <a:lstStyle/>
          <a:p>
            <a:pPr marL="0" indent="0">
              <a:lnSpc>
                <a:spcPct val="150000"/>
              </a:lnSpc>
              <a:buNone/>
            </a:pPr>
            <a:r>
              <a:rPr lang="en-US" dirty="0" smtClean="0"/>
              <a:t>	The </a:t>
            </a:r>
            <a:r>
              <a:rPr lang="en-US" dirty="0"/>
              <a:t>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open source.</a:t>
            </a:r>
          </a:p>
        </p:txBody>
      </p:sp>
      <p:sp>
        <p:nvSpPr>
          <p:cNvPr id="4" name="Місце для номера слайда 3">
            <a:extLst>
              <a:ext uri="{FF2B5EF4-FFF2-40B4-BE49-F238E27FC236}">
                <a16:creationId xmlns:a16="http://schemas.microsoft.com/office/drawing/2014/main" id="{E142331E-482E-485F-B20F-B0E8ED0D3058}"/>
              </a:ext>
            </a:extLst>
          </p:cNvPr>
          <p:cNvSpPr>
            <a:spLocks noGrp="1"/>
          </p:cNvSpPr>
          <p:nvPr>
            <p:ph type="sldNum" sz="quarter" idx="12"/>
          </p:nvPr>
        </p:nvSpPr>
        <p:spPr/>
        <p:txBody>
          <a:bodyPr/>
          <a:lstStyle/>
          <a:p>
            <a:fld id="{1953C272-8C72-41F6-9C12-11750B48D95E}" type="slidenum">
              <a:rPr lang="ru-RU" smtClean="0"/>
              <a:t>12</a:t>
            </a:fld>
            <a:endParaRPr lang="ru-RU"/>
          </a:p>
        </p:txBody>
      </p:sp>
    </p:spTree>
    <p:extLst>
      <p:ext uri="{BB962C8B-B14F-4D97-AF65-F5344CB8AC3E}">
        <p14:creationId xmlns:p14="http://schemas.microsoft.com/office/powerpoint/2010/main" val="65728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Architecture</a:t>
            </a:r>
            <a:endParaRPr lang="en-US" dirty="0"/>
          </a:p>
        </p:txBody>
      </p:sp>
      <p:grpSp>
        <p:nvGrpSpPr>
          <p:cNvPr id="46" name="Группа 34">
            <a:extLst>
              <a:ext uri="{FF2B5EF4-FFF2-40B4-BE49-F238E27FC236}">
                <a16:creationId xmlns:a16="http://schemas.microsoft.com/office/drawing/2014/main" id="{57808D62-0B2A-4326-8E4C-E51E24CF38EF}"/>
              </a:ext>
            </a:extLst>
          </p:cNvPr>
          <p:cNvGrpSpPr/>
          <p:nvPr/>
        </p:nvGrpSpPr>
        <p:grpSpPr>
          <a:xfrm>
            <a:off x="2433160" y="1690688"/>
            <a:ext cx="7325680" cy="4632712"/>
            <a:chOff x="5477164" y="1405633"/>
            <a:chExt cx="5577698" cy="4632712"/>
          </a:xfrm>
        </p:grpSpPr>
        <p:sp>
          <p:nvSpPr>
            <p:cNvPr id="47" name="Прямоугольник 4">
              <a:extLst>
                <a:ext uri="{FF2B5EF4-FFF2-40B4-BE49-F238E27FC236}">
                  <a16:creationId xmlns:a16="http://schemas.microsoft.com/office/drawing/2014/main" id="{8BFE4F87-4F42-4DBB-8970-6FD555F8306B}"/>
                </a:ext>
              </a:extLst>
            </p:cNvPr>
            <p:cNvSpPr/>
            <p:nvPr/>
          </p:nvSpPr>
          <p:spPr>
            <a:xfrm>
              <a:off x="5477164" y="1405633"/>
              <a:ext cx="5577698" cy="4632712"/>
            </a:xfrm>
            <a:prstGeom prst="rect">
              <a:avLst/>
            </a:prstGeom>
            <a:solidFill>
              <a:srgbClr val="C1CC22"/>
            </a:solidFill>
            <a:ln w="57150">
              <a:solidFill>
                <a:srgbClr val="71893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a:ln w="0"/>
                  <a:solidFill>
                    <a:schemeClr val="tx1">
                      <a:lumMod val="75000"/>
                      <a:lumOff val="25000"/>
                    </a:schemeClr>
                  </a:solidFill>
                  <a:effectLst>
                    <a:outerShdw blurRad="38100" dist="19050" dir="2700000" algn="tl" rotWithShape="0">
                      <a:schemeClr val="dk1">
                        <a:alpha val="40000"/>
                      </a:schemeClr>
                    </a:outerShdw>
                  </a:effectLst>
                </a:rPr>
                <a:t>Spring Framework</a:t>
              </a:r>
              <a:endParaRPr lang="uk-UA" sz="2400" b="1" dirty="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48" name="Прямоугольник 5">
              <a:extLst>
                <a:ext uri="{FF2B5EF4-FFF2-40B4-BE49-F238E27FC236}">
                  <a16:creationId xmlns:a16="http://schemas.microsoft.com/office/drawing/2014/main" id="{2727796A-AF0A-40C1-B7CC-80ED46BAFC8A}"/>
                </a:ext>
              </a:extLst>
            </p:cNvPr>
            <p:cNvSpPr/>
            <p:nvPr/>
          </p:nvSpPr>
          <p:spPr>
            <a:xfrm>
              <a:off x="5706030" y="2031735"/>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Data Access Integration</a:t>
              </a:r>
              <a:endParaRPr lang="uk-UA" dirty="0">
                <a:ln w="0"/>
                <a:solidFill>
                  <a:schemeClr val="tx1"/>
                </a:solidFill>
                <a:effectLst>
                  <a:outerShdw blurRad="38100" dist="19050" dir="2700000" algn="tl" rotWithShape="0">
                    <a:schemeClr val="dk1">
                      <a:alpha val="40000"/>
                    </a:schemeClr>
                  </a:outerShdw>
                </a:effectLst>
              </a:endParaRPr>
            </a:p>
          </p:txBody>
        </p:sp>
        <p:sp>
          <p:nvSpPr>
            <p:cNvPr id="49" name="Прямоугольник 7">
              <a:extLst>
                <a:ext uri="{FF2B5EF4-FFF2-40B4-BE49-F238E27FC236}">
                  <a16:creationId xmlns:a16="http://schemas.microsoft.com/office/drawing/2014/main" id="{EAB42B1A-1C95-4C3B-AEBB-2A5A641E66B7}"/>
                </a:ext>
              </a:extLst>
            </p:cNvPr>
            <p:cNvSpPr/>
            <p:nvPr/>
          </p:nvSpPr>
          <p:spPr>
            <a:xfrm>
              <a:off x="8394833" y="2014099"/>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Web (MVC/</a:t>
              </a:r>
              <a:r>
                <a:rPr lang="en-US" dirty="0" err="1">
                  <a:ln w="0"/>
                  <a:solidFill>
                    <a:schemeClr val="tx1"/>
                  </a:solidFill>
                  <a:effectLst>
                    <a:outerShdw blurRad="38100" dist="19050" dir="2700000" algn="tl" rotWithShape="0">
                      <a:schemeClr val="dk1">
                        <a:alpha val="40000"/>
                      </a:schemeClr>
                    </a:outerShdw>
                  </a:effectLst>
                </a:rPr>
                <a:t>Remoting</a:t>
              </a:r>
              <a:r>
                <a:rPr lang="en-US" dirty="0">
                  <a:ln w="0"/>
                  <a:solidFill>
                    <a:schemeClr val="tx1"/>
                  </a:solidFill>
                  <a:effectLst>
                    <a:outerShdw blurRad="38100" dist="19050" dir="2700000" algn="tl" rotWithShape="0">
                      <a:schemeClr val="dk1">
                        <a:alpha val="40000"/>
                      </a:schemeClr>
                    </a:outerShdw>
                  </a:effectLst>
                </a:rPr>
                <a:t>)</a:t>
              </a:r>
              <a:endParaRPr lang="uk-UA" dirty="0">
                <a:ln w="0"/>
                <a:solidFill>
                  <a:schemeClr val="tx1"/>
                </a:solidFill>
                <a:effectLst>
                  <a:outerShdw blurRad="38100" dist="19050" dir="2700000" algn="tl" rotWithShape="0">
                    <a:schemeClr val="dk1">
                      <a:alpha val="40000"/>
                    </a:schemeClr>
                  </a:outerShdw>
                </a:effectLst>
              </a:endParaRPr>
            </a:p>
          </p:txBody>
        </p:sp>
        <p:sp>
          <p:nvSpPr>
            <p:cNvPr id="50" name="Скругленный прямоугольник 10">
              <a:extLst>
                <a:ext uri="{FF2B5EF4-FFF2-40B4-BE49-F238E27FC236}">
                  <a16:creationId xmlns:a16="http://schemas.microsoft.com/office/drawing/2014/main" id="{9D9D52AE-5913-43F1-865A-E3C2DFE074AB}"/>
                </a:ext>
              </a:extLst>
            </p:cNvPr>
            <p:cNvSpPr/>
            <p:nvPr/>
          </p:nvSpPr>
          <p:spPr>
            <a:xfrm>
              <a:off x="5853979"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JDBC</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1" name="Скругленный прямоугольник 11">
              <a:extLst>
                <a:ext uri="{FF2B5EF4-FFF2-40B4-BE49-F238E27FC236}">
                  <a16:creationId xmlns:a16="http://schemas.microsoft.com/office/drawing/2014/main" id="{6CCA34B5-EEAF-4636-880F-26117A52F3A1}"/>
                </a:ext>
              </a:extLst>
            </p:cNvPr>
            <p:cNvSpPr/>
            <p:nvPr/>
          </p:nvSpPr>
          <p:spPr>
            <a:xfrm>
              <a:off x="7016528"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ORM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2" name="Скругленный прямоугольник 12">
              <a:extLst>
                <a:ext uri="{FF2B5EF4-FFF2-40B4-BE49-F238E27FC236}">
                  <a16:creationId xmlns:a16="http://schemas.microsoft.com/office/drawing/2014/main" id="{94D7B9A1-9654-4EA4-8651-091FC2F2C93C}"/>
                </a:ext>
              </a:extLst>
            </p:cNvPr>
            <p:cNvSpPr/>
            <p:nvPr/>
          </p:nvSpPr>
          <p:spPr>
            <a:xfrm>
              <a:off x="5853978"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OXM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3" name="Скругленный прямоугольник 13">
              <a:extLst>
                <a:ext uri="{FF2B5EF4-FFF2-40B4-BE49-F238E27FC236}">
                  <a16:creationId xmlns:a16="http://schemas.microsoft.com/office/drawing/2014/main" id="{1D71CE08-738D-4A7E-B5EA-F899B52CD923}"/>
                </a:ext>
              </a:extLst>
            </p:cNvPr>
            <p:cNvSpPr/>
            <p:nvPr/>
          </p:nvSpPr>
          <p:spPr>
            <a:xfrm>
              <a:off x="7020297"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JMS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4" name="Скругленный прямоугольник 14">
              <a:extLst>
                <a:ext uri="{FF2B5EF4-FFF2-40B4-BE49-F238E27FC236}">
                  <a16:creationId xmlns:a16="http://schemas.microsoft.com/office/drawing/2014/main" id="{88910222-BCE6-4BF3-9735-FF7A7D2BE3B9}"/>
                </a:ext>
              </a:extLst>
            </p:cNvPr>
            <p:cNvSpPr/>
            <p:nvPr/>
          </p:nvSpPr>
          <p:spPr>
            <a:xfrm>
              <a:off x="8562010"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Web</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5" name="Скругленный прямоугольник 15">
              <a:extLst>
                <a:ext uri="{FF2B5EF4-FFF2-40B4-BE49-F238E27FC236}">
                  <a16:creationId xmlns:a16="http://schemas.microsoft.com/office/drawing/2014/main" id="{87AB67B7-7AB8-412E-ADB4-08BF86AAB1C8}"/>
                </a:ext>
              </a:extLst>
            </p:cNvPr>
            <p:cNvSpPr/>
            <p:nvPr/>
          </p:nvSpPr>
          <p:spPr>
            <a:xfrm>
              <a:off x="9683767"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Servlet</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6" name="Скругленный прямоугольник 16">
              <a:extLst>
                <a:ext uri="{FF2B5EF4-FFF2-40B4-BE49-F238E27FC236}">
                  <a16:creationId xmlns:a16="http://schemas.microsoft.com/office/drawing/2014/main" id="{763E729A-ADD5-4F6F-91E5-A433FE775F06}"/>
                </a:ext>
              </a:extLst>
            </p:cNvPr>
            <p:cNvSpPr/>
            <p:nvPr/>
          </p:nvSpPr>
          <p:spPr>
            <a:xfrm>
              <a:off x="8562010" y="310789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ln w="0"/>
                  <a:solidFill>
                    <a:schemeClr val="tx1"/>
                  </a:solidFill>
                  <a:effectLst>
                    <a:outerShdw blurRad="38100" dist="19050" dir="2700000" algn="tl" rotWithShape="0">
                      <a:schemeClr val="dk1">
                        <a:alpha val="40000"/>
                      </a:schemeClr>
                    </a:outerShdw>
                  </a:effectLst>
                </a:rPr>
                <a:t>Portlet</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7" name="Скругленный прямоугольник 17">
              <a:extLst>
                <a:ext uri="{FF2B5EF4-FFF2-40B4-BE49-F238E27FC236}">
                  <a16:creationId xmlns:a16="http://schemas.microsoft.com/office/drawing/2014/main" id="{72C32ED3-5B17-4CA0-8774-04D4E3DBD77B}"/>
                </a:ext>
              </a:extLst>
            </p:cNvPr>
            <p:cNvSpPr/>
            <p:nvPr/>
          </p:nvSpPr>
          <p:spPr>
            <a:xfrm>
              <a:off x="9683766" y="310789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Struts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8" name="Прямоугольник 18">
              <a:extLst>
                <a:ext uri="{FF2B5EF4-FFF2-40B4-BE49-F238E27FC236}">
                  <a16:creationId xmlns:a16="http://schemas.microsoft.com/office/drawing/2014/main" id="{4F8A08F2-9BE5-4B03-928E-BF6B33F6429B}"/>
                </a:ext>
              </a:extLst>
            </p:cNvPr>
            <p:cNvSpPr/>
            <p:nvPr/>
          </p:nvSpPr>
          <p:spPr>
            <a:xfrm>
              <a:off x="5706029" y="4345656"/>
              <a:ext cx="5099495" cy="929727"/>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Core Container</a:t>
              </a:r>
              <a:endParaRPr lang="uk-UA" dirty="0">
                <a:ln w="0"/>
                <a:solidFill>
                  <a:schemeClr val="tx1"/>
                </a:solidFill>
                <a:effectLst>
                  <a:outerShdw blurRad="38100" dist="19050" dir="2700000" algn="tl" rotWithShape="0">
                    <a:schemeClr val="dk1">
                      <a:alpha val="40000"/>
                    </a:schemeClr>
                  </a:outerShdw>
                </a:effectLst>
              </a:endParaRPr>
            </a:p>
          </p:txBody>
        </p:sp>
        <p:sp>
          <p:nvSpPr>
            <p:cNvPr id="59" name="Скругленный прямоугольник 19">
              <a:extLst>
                <a:ext uri="{FF2B5EF4-FFF2-40B4-BE49-F238E27FC236}">
                  <a16:creationId xmlns:a16="http://schemas.microsoft.com/office/drawing/2014/main" id="{BED0D346-2073-4F80-BEA3-30D2980DFD2B}"/>
                </a:ext>
              </a:extLst>
            </p:cNvPr>
            <p:cNvSpPr/>
            <p:nvPr/>
          </p:nvSpPr>
          <p:spPr>
            <a:xfrm>
              <a:off x="5982930" y="4750988"/>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Beans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0" name="Скругленный прямоугольник 25">
              <a:extLst>
                <a:ext uri="{FF2B5EF4-FFF2-40B4-BE49-F238E27FC236}">
                  <a16:creationId xmlns:a16="http://schemas.microsoft.com/office/drawing/2014/main" id="{18C802E3-CF8D-4599-B9A9-604188CD9177}"/>
                </a:ext>
              </a:extLst>
            </p:cNvPr>
            <p:cNvSpPr/>
            <p:nvPr/>
          </p:nvSpPr>
          <p:spPr>
            <a:xfrm>
              <a:off x="7145481" y="4750988"/>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Core</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1" name="Скругленный прямоугольник 26">
              <a:extLst>
                <a:ext uri="{FF2B5EF4-FFF2-40B4-BE49-F238E27FC236}">
                  <a16:creationId xmlns:a16="http://schemas.microsoft.com/office/drawing/2014/main" id="{BB8308C6-2FE8-4DFB-9648-9783CC47E265}"/>
                </a:ext>
              </a:extLst>
            </p:cNvPr>
            <p:cNvSpPr/>
            <p:nvPr/>
          </p:nvSpPr>
          <p:spPr>
            <a:xfrm>
              <a:off x="8308032" y="4758840"/>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Context</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2" name="Скругленный прямоугольник 27">
              <a:extLst>
                <a:ext uri="{FF2B5EF4-FFF2-40B4-BE49-F238E27FC236}">
                  <a16:creationId xmlns:a16="http://schemas.microsoft.com/office/drawing/2014/main" id="{CF19D5D1-DAA1-4E1E-AF58-049FB0E17936}"/>
                </a:ext>
              </a:extLst>
            </p:cNvPr>
            <p:cNvSpPr/>
            <p:nvPr/>
          </p:nvSpPr>
          <p:spPr>
            <a:xfrm>
              <a:off x="9470583" y="4750987"/>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300"/>
                </a:lnSpc>
              </a:pPr>
              <a:r>
                <a:rPr lang="en-US" sz="1400" b="1" dirty="0">
                  <a:ln w="0"/>
                  <a:solidFill>
                    <a:schemeClr val="tx1"/>
                  </a:solidFill>
                  <a:effectLst>
                    <a:outerShdw blurRad="38100" dist="19050" dir="2700000" algn="tl" rotWithShape="0">
                      <a:schemeClr val="dk1">
                        <a:alpha val="40000"/>
                      </a:schemeClr>
                    </a:outerShdw>
                  </a:effectLst>
                </a:rPr>
                <a:t>Expression Language</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3" name="Прямоугольник 28">
              <a:extLst>
                <a:ext uri="{FF2B5EF4-FFF2-40B4-BE49-F238E27FC236}">
                  <a16:creationId xmlns:a16="http://schemas.microsoft.com/office/drawing/2014/main" id="{C4970466-B0CE-43D0-AC8C-DF96E9F22192}"/>
                </a:ext>
              </a:extLst>
            </p:cNvPr>
            <p:cNvSpPr/>
            <p:nvPr/>
          </p:nvSpPr>
          <p:spPr>
            <a:xfrm>
              <a:off x="5706028" y="5447231"/>
              <a:ext cx="5099495" cy="40258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Test</a:t>
              </a:r>
              <a:endParaRPr lang="uk-UA" dirty="0">
                <a:ln w="0"/>
                <a:solidFill>
                  <a:schemeClr val="tx1"/>
                </a:solidFill>
                <a:effectLst>
                  <a:outerShdw blurRad="38100" dist="19050" dir="2700000" algn="tl" rotWithShape="0">
                    <a:schemeClr val="dk1">
                      <a:alpha val="40000"/>
                    </a:schemeClr>
                  </a:outerShdw>
                </a:effectLst>
              </a:endParaRPr>
            </a:p>
          </p:txBody>
        </p:sp>
        <p:sp>
          <p:nvSpPr>
            <p:cNvPr id="64" name="Скругленный прямоугольник 29">
              <a:extLst>
                <a:ext uri="{FF2B5EF4-FFF2-40B4-BE49-F238E27FC236}">
                  <a16:creationId xmlns:a16="http://schemas.microsoft.com/office/drawing/2014/main" id="{8D3E6196-4912-48E7-ACEF-505586465643}"/>
                </a:ext>
              </a:extLst>
            </p:cNvPr>
            <p:cNvSpPr/>
            <p:nvPr/>
          </p:nvSpPr>
          <p:spPr>
            <a:xfrm>
              <a:off x="5706028" y="3835081"/>
              <a:ext cx="1531082"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AOP</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5" name="Скругленный прямоугольник 31">
              <a:extLst>
                <a:ext uri="{FF2B5EF4-FFF2-40B4-BE49-F238E27FC236}">
                  <a16:creationId xmlns:a16="http://schemas.microsoft.com/office/drawing/2014/main" id="{A56E41F9-DF98-4D9C-9901-F6073E251F95}"/>
                </a:ext>
              </a:extLst>
            </p:cNvPr>
            <p:cNvSpPr/>
            <p:nvPr/>
          </p:nvSpPr>
          <p:spPr>
            <a:xfrm>
              <a:off x="7465974" y="384389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Aspects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6" name="Скругленный прямоугольник 32">
              <a:extLst>
                <a:ext uri="{FF2B5EF4-FFF2-40B4-BE49-F238E27FC236}">
                  <a16:creationId xmlns:a16="http://schemas.microsoft.com/office/drawing/2014/main" id="{5BC1D217-295B-4193-8193-1E0BC6EC7418}"/>
                </a:ext>
              </a:extLst>
            </p:cNvPr>
            <p:cNvSpPr/>
            <p:nvPr/>
          </p:nvSpPr>
          <p:spPr>
            <a:xfrm>
              <a:off x="9225920" y="385873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Instrumentation</a:t>
              </a:r>
              <a:endParaRPr lang="uk-UA" sz="1400" b="1" dirty="0">
                <a:ln w="0"/>
                <a:solidFill>
                  <a:schemeClr val="tx1"/>
                </a:solidFill>
                <a:effectLst>
                  <a:outerShdw blurRad="38100" dist="19050" dir="2700000" algn="tl" rotWithShape="0">
                    <a:schemeClr val="dk1">
                      <a:alpha val="40000"/>
                    </a:schemeClr>
                  </a:outerShdw>
                </a:effectLst>
              </a:endParaRPr>
            </a:p>
          </p:txBody>
        </p:sp>
      </p:grpSp>
      <p:sp>
        <p:nvSpPr>
          <p:cNvPr id="3" name="Місце для номера слайда 2">
            <a:extLst>
              <a:ext uri="{FF2B5EF4-FFF2-40B4-BE49-F238E27FC236}">
                <a16:creationId xmlns:a16="http://schemas.microsoft.com/office/drawing/2014/main" id="{EF8215A2-E1E4-4A3A-B592-C7FFF3A39C91}"/>
              </a:ext>
            </a:extLst>
          </p:cNvPr>
          <p:cNvSpPr>
            <a:spLocks noGrp="1"/>
          </p:cNvSpPr>
          <p:nvPr>
            <p:ph type="sldNum" sz="quarter" idx="12"/>
          </p:nvPr>
        </p:nvSpPr>
        <p:spPr/>
        <p:txBody>
          <a:bodyPr/>
          <a:lstStyle/>
          <a:p>
            <a:fld id="{1953C272-8C72-41F6-9C12-11750B48D95E}" type="slidenum">
              <a:rPr lang="ru-RU" smtClean="0"/>
              <a:t>13</a:t>
            </a:fld>
            <a:endParaRPr lang="ru-RU"/>
          </a:p>
        </p:txBody>
      </p:sp>
    </p:spTree>
    <p:extLst>
      <p:ext uri="{BB962C8B-B14F-4D97-AF65-F5344CB8AC3E}">
        <p14:creationId xmlns:p14="http://schemas.microsoft.com/office/powerpoint/2010/main" val="247840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ApplicationContext </a:t>
            </a:r>
            <a:endParaRPr lang="en-US" dirty="0"/>
          </a:p>
        </p:txBody>
      </p:sp>
      <p:sp>
        <p:nvSpPr>
          <p:cNvPr id="3" name="Объект 2"/>
          <p:cNvSpPr>
            <a:spLocks noGrp="1"/>
          </p:cNvSpPr>
          <p:nvPr>
            <p:ph idx="1"/>
          </p:nvPr>
        </p:nvSpPr>
        <p:spPr>
          <a:xfrm>
            <a:off x="838200" y="1825625"/>
            <a:ext cx="6346628" cy="4351338"/>
          </a:xfrm>
        </p:spPr>
        <p:txBody>
          <a:bodyPr>
            <a:normAutofit fontScale="85000" lnSpcReduction="10000"/>
          </a:bodyPr>
          <a:lstStyle/>
          <a:p>
            <a:pPr>
              <a:lnSpc>
                <a:spcPct val="110000"/>
              </a:lnSpc>
            </a:pPr>
            <a:r>
              <a:rPr lang="en-US" dirty="0"/>
              <a:t>Container of all beans and their dependencies</a:t>
            </a:r>
            <a:r>
              <a:rPr lang="ru-RU" dirty="0"/>
              <a:t>.</a:t>
            </a:r>
            <a:endParaRPr lang="en-US" dirty="0"/>
          </a:p>
          <a:p>
            <a:pPr>
              <a:lnSpc>
                <a:spcPct val="110000"/>
              </a:lnSpc>
            </a:pPr>
            <a:r>
              <a:rPr lang="en-US" dirty="0"/>
              <a:t>The ApplicationContext is the central interface within a Spring application for providing configuration information to the application. It is read-only at run time, but can be reloaded if necessary and supported by the application. A number of classes implement the ApplicationContext interface, allowing for a variety of configuration options and types of applications.</a:t>
            </a:r>
          </a:p>
        </p:txBody>
      </p:sp>
      <p:sp>
        <p:nvSpPr>
          <p:cNvPr id="5" name="Овал 4">
            <a:extLst>
              <a:ext uri="{FF2B5EF4-FFF2-40B4-BE49-F238E27FC236}">
                <a16:creationId xmlns:a16="http://schemas.microsoft.com/office/drawing/2014/main" id="{0F071876-B55D-43E5-9884-63E05D9DA34A}"/>
              </a:ext>
            </a:extLst>
          </p:cNvPr>
          <p:cNvSpPr/>
          <p:nvPr/>
        </p:nvSpPr>
        <p:spPr>
          <a:xfrm>
            <a:off x="7574035" y="2077549"/>
            <a:ext cx="4008148" cy="40081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uk-UA"/>
          </a:p>
        </p:txBody>
      </p:sp>
      <p:cxnSp>
        <p:nvCxnSpPr>
          <p:cNvPr id="6" name="Прямая со стрелкой 18">
            <a:extLst>
              <a:ext uri="{FF2B5EF4-FFF2-40B4-BE49-F238E27FC236}">
                <a16:creationId xmlns:a16="http://schemas.microsoft.com/office/drawing/2014/main" id="{4035580A-2A3A-423C-B598-130AA3FBC3A2}"/>
              </a:ext>
            </a:extLst>
          </p:cNvPr>
          <p:cNvCxnSpPr>
            <a:stCxn id="25" idx="4"/>
            <a:endCxn id="29" idx="7"/>
          </p:cNvCxnSpPr>
          <p:nvPr/>
        </p:nvCxnSpPr>
        <p:spPr>
          <a:xfrm flipH="1">
            <a:off x="9142395" y="3044804"/>
            <a:ext cx="811158" cy="70979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Прямая со стрелкой 22">
            <a:extLst>
              <a:ext uri="{FF2B5EF4-FFF2-40B4-BE49-F238E27FC236}">
                <a16:creationId xmlns:a16="http://schemas.microsoft.com/office/drawing/2014/main" id="{67DFC800-1E94-4830-9D3F-B3AF9D199A45}"/>
              </a:ext>
            </a:extLst>
          </p:cNvPr>
          <p:cNvCxnSpPr>
            <a:stCxn id="22" idx="5"/>
            <a:endCxn id="28" idx="2"/>
          </p:cNvCxnSpPr>
          <p:nvPr/>
        </p:nvCxnSpPr>
        <p:spPr>
          <a:xfrm>
            <a:off x="8959150" y="3154983"/>
            <a:ext cx="1640515" cy="72805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5">
            <a:extLst>
              <a:ext uri="{FF2B5EF4-FFF2-40B4-BE49-F238E27FC236}">
                <a16:creationId xmlns:a16="http://schemas.microsoft.com/office/drawing/2014/main" id="{8E904436-DDC2-45BF-BEB2-CF9E7E2955CE}"/>
              </a:ext>
            </a:extLst>
          </p:cNvPr>
          <p:cNvCxnSpPr>
            <a:stCxn id="27" idx="0"/>
            <a:endCxn id="20" idx="2"/>
          </p:cNvCxnSpPr>
          <p:nvPr/>
        </p:nvCxnSpPr>
        <p:spPr>
          <a:xfrm flipV="1">
            <a:off x="8846677" y="4656147"/>
            <a:ext cx="1377778" cy="40654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8">
            <a:extLst>
              <a:ext uri="{FF2B5EF4-FFF2-40B4-BE49-F238E27FC236}">
                <a16:creationId xmlns:a16="http://schemas.microsoft.com/office/drawing/2014/main" id="{3E3DF6D6-F432-46A2-BE21-C8E7EE7DF000}"/>
              </a:ext>
            </a:extLst>
          </p:cNvPr>
          <p:cNvCxnSpPr>
            <a:stCxn id="24" idx="0"/>
            <a:endCxn id="17" idx="4"/>
          </p:cNvCxnSpPr>
          <p:nvPr/>
        </p:nvCxnSpPr>
        <p:spPr>
          <a:xfrm flipV="1">
            <a:off x="8184905" y="3915005"/>
            <a:ext cx="1729" cy="3439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31">
            <a:extLst>
              <a:ext uri="{FF2B5EF4-FFF2-40B4-BE49-F238E27FC236}">
                <a16:creationId xmlns:a16="http://schemas.microsoft.com/office/drawing/2014/main" id="{84B259CF-8BA4-4F2D-91C6-3C9ADE366639}"/>
              </a:ext>
            </a:extLst>
          </p:cNvPr>
          <p:cNvCxnSpPr>
            <a:stCxn id="27" idx="6"/>
            <a:endCxn id="23" idx="2"/>
          </p:cNvCxnSpPr>
          <p:nvPr/>
        </p:nvCxnSpPr>
        <p:spPr>
          <a:xfrm flipV="1">
            <a:off x="9229986" y="5415986"/>
            <a:ext cx="61462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4">
            <a:extLst>
              <a:ext uri="{FF2B5EF4-FFF2-40B4-BE49-F238E27FC236}">
                <a16:creationId xmlns:a16="http://schemas.microsoft.com/office/drawing/2014/main" id="{6B77CCED-36C9-4CCD-A87C-448682C5673B}"/>
              </a:ext>
            </a:extLst>
          </p:cNvPr>
          <p:cNvCxnSpPr>
            <a:stCxn id="19" idx="7"/>
            <a:endCxn id="21" idx="3"/>
          </p:cNvCxnSpPr>
          <p:nvPr/>
        </p:nvCxnSpPr>
        <p:spPr>
          <a:xfrm flipV="1">
            <a:off x="10288070" y="3516771"/>
            <a:ext cx="156443" cy="42755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7">
            <a:extLst>
              <a:ext uri="{FF2B5EF4-FFF2-40B4-BE49-F238E27FC236}">
                <a16:creationId xmlns:a16="http://schemas.microsoft.com/office/drawing/2014/main" id="{1132AE7E-B823-4195-B67D-2CBCDDA9F0D3}"/>
              </a:ext>
            </a:extLst>
          </p:cNvPr>
          <p:cNvCxnSpPr>
            <a:stCxn id="22" idx="6"/>
            <a:endCxn id="25" idx="2"/>
          </p:cNvCxnSpPr>
          <p:nvPr/>
        </p:nvCxnSpPr>
        <p:spPr>
          <a:xfrm flipV="1">
            <a:off x="9071419" y="2661495"/>
            <a:ext cx="49882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40">
            <a:extLst>
              <a:ext uri="{FF2B5EF4-FFF2-40B4-BE49-F238E27FC236}">
                <a16:creationId xmlns:a16="http://schemas.microsoft.com/office/drawing/2014/main" id="{B972F1B9-404D-4E78-87CB-45554D617282}"/>
              </a:ext>
            </a:extLst>
          </p:cNvPr>
          <p:cNvCxnSpPr>
            <a:stCxn id="21" idx="2"/>
            <a:endCxn id="18" idx="6"/>
          </p:cNvCxnSpPr>
          <p:nvPr/>
        </p:nvCxnSpPr>
        <p:spPr>
          <a:xfrm flipH="1">
            <a:off x="9948935" y="3245731"/>
            <a:ext cx="38330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1">
            <a:extLst>
              <a:ext uri="{FF2B5EF4-FFF2-40B4-BE49-F238E27FC236}">
                <a16:creationId xmlns:a16="http://schemas.microsoft.com/office/drawing/2014/main" id="{C29F5C8D-944F-4EF8-AE72-6732675479CF}"/>
              </a:ext>
            </a:extLst>
          </p:cNvPr>
          <p:cNvCxnSpPr>
            <a:stCxn id="28" idx="4"/>
            <a:endCxn id="18" idx="5"/>
          </p:cNvCxnSpPr>
          <p:nvPr/>
        </p:nvCxnSpPr>
        <p:spPr>
          <a:xfrm flipH="1" flipV="1">
            <a:off x="9836666" y="3660986"/>
            <a:ext cx="1146308" cy="605364"/>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7">
            <a:extLst>
              <a:ext uri="{FF2B5EF4-FFF2-40B4-BE49-F238E27FC236}">
                <a16:creationId xmlns:a16="http://schemas.microsoft.com/office/drawing/2014/main" id="{31A4EA6C-2F23-4A8D-BE3E-3B5F525DB6D1}"/>
              </a:ext>
            </a:extLst>
          </p:cNvPr>
          <p:cNvCxnSpPr>
            <a:stCxn id="17" idx="4"/>
            <a:endCxn id="27" idx="0"/>
          </p:cNvCxnSpPr>
          <p:nvPr/>
        </p:nvCxnSpPr>
        <p:spPr>
          <a:xfrm>
            <a:off x="8186634" y="3915005"/>
            <a:ext cx="660043" cy="114768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51">
            <a:extLst>
              <a:ext uri="{FF2B5EF4-FFF2-40B4-BE49-F238E27FC236}">
                <a16:creationId xmlns:a16="http://schemas.microsoft.com/office/drawing/2014/main" id="{A3B20A05-6AF3-41FD-8B4E-4242F04C9F78}"/>
              </a:ext>
            </a:extLst>
          </p:cNvPr>
          <p:cNvCxnSpPr>
            <a:stCxn id="23" idx="6"/>
            <a:endCxn id="28" idx="5"/>
          </p:cNvCxnSpPr>
          <p:nvPr/>
        </p:nvCxnSpPr>
        <p:spPr>
          <a:xfrm flipV="1">
            <a:off x="10611228" y="4154081"/>
            <a:ext cx="642786" cy="126190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3B586438-E04D-427C-BDBE-DC32F64DB460}"/>
              </a:ext>
            </a:extLst>
          </p:cNvPr>
          <p:cNvSpPr/>
          <p:nvPr/>
        </p:nvSpPr>
        <p:spPr>
          <a:xfrm>
            <a:off x="7803325" y="314838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Session</a:t>
            </a:r>
          </a:p>
          <a:p>
            <a:pPr algn="ctr"/>
            <a:r>
              <a:rPr lang="en-US" sz="900" b="1" dirty="0" err="1"/>
              <a:t>Mamanger</a:t>
            </a:r>
            <a:endParaRPr lang="uk-UA" sz="900" b="1" dirty="0"/>
          </a:p>
        </p:txBody>
      </p:sp>
      <p:sp>
        <p:nvSpPr>
          <p:cNvPr id="18" name="Овал 17">
            <a:extLst>
              <a:ext uri="{FF2B5EF4-FFF2-40B4-BE49-F238E27FC236}">
                <a16:creationId xmlns:a16="http://schemas.microsoft.com/office/drawing/2014/main" id="{7864857B-A6C2-4527-91B7-75EFCE70C9D9}"/>
              </a:ext>
            </a:extLst>
          </p:cNvPr>
          <p:cNvSpPr/>
          <p:nvPr/>
        </p:nvSpPr>
        <p:spPr>
          <a:xfrm>
            <a:off x="9182317" y="300663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JDBC</a:t>
            </a:r>
            <a:endParaRPr lang="uk-UA" sz="900" b="1" dirty="0"/>
          </a:p>
        </p:txBody>
      </p:sp>
      <p:sp>
        <p:nvSpPr>
          <p:cNvPr id="19" name="Овал 18">
            <a:extLst>
              <a:ext uri="{FF2B5EF4-FFF2-40B4-BE49-F238E27FC236}">
                <a16:creationId xmlns:a16="http://schemas.microsoft.com/office/drawing/2014/main" id="{FD7992F7-0878-43BE-ABEB-C16C6EEF95A4}"/>
              </a:ext>
            </a:extLst>
          </p:cNvPr>
          <p:cNvSpPr/>
          <p:nvPr/>
        </p:nvSpPr>
        <p:spPr>
          <a:xfrm>
            <a:off x="9602061" y="3826630"/>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Connection</a:t>
            </a:r>
          </a:p>
          <a:p>
            <a:pPr algn="ctr"/>
            <a:r>
              <a:rPr lang="en-US" sz="900" b="1" dirty="0"/>
              <a:t>Pool</a:t>
            </a:r>
            <a:endParaRPr lang="uk-UA" sz="900" b="1" dirty="0"/>
          </a:p>
        </p:txBody>
      </p:sp>
      <p:sp>
        <p:nvSpPr>
          <p:cNvPr id="20" name="Овал 19">
            <a:extLst>
              <a:ext uri="{FF2B5EF4-FFF2-40B4-BE49-F238E27FC236}">
                <a16:creationId xmlns:a16="http://schemas.microsoft.com/office/drawing/2014/main" id="{1D5F369A-9FF7-4E98-A0CB-8DA68700F828}"/>
              </a:ext>
            </a:extLst>
          </p:cNvPr>
          <p:cNvSpPr/>
          <p:nvPr/>
        </p:nvSpPr>
        <p:spPr>
          <a:xfrm>
            <a:off x="10224455" y="4254292"/>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Manager</a:t>
            </a:r>
            <a:endParaRPr lang="uk-UA" sz="900" b="1" dirty="0"/>
          </a:p>
        </p:txBody>
      </p:sp>
      <p:sp>
        <p:nvSpPr>
          <p:cNvPr id="21" name="Овал 20">
            <a:extLst>
              <a:ext uri="{FF2B5EF4-FFF2-40B4-BE49-F238E27FC236}">
                <a16:creationId xmlns:a16="http://schemas.microsoft.com/office/drawing/2014/main" id="{77C0AE48-C250-46DC-801A-1FCC60E1636A}"/>
              </a:ext>
            </a:extLst>
          </p:cNvPr>
          <p:cNvSpPr/>
          <p:nvPr/>
        </p:nvSpPr>
        <p:spPr>
          <a:xfrm>
            <a:off x="10332244" y="286242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Cache</a:t>
            </a:r>
          </a:p>
          <a:p>
            <a:pPr algn="ctr"/>
            <a:r>
              <a:rPr lang="en-US" sz="900" b="1" dirty="0"/>
              <a:t>Manager</a:t>
            </a:r>
            <a:endParaRPr lang="uk-UA" sz="900" b="1" dirty="0"/>
          </a:p>
        </p:txBody>
      </p:sp>
      <p:sp>
        <p:nvSpPr>
          <p:cNvPr id="22" name="Овал 21">
            <a:extLst>
              <a:ext uri="{FF2B5EF4-FFF2-40B4-BE49-F238E27FC236}">
                <a16:creationId xmlns:a16="http://schemas.microsoft.com/office/drawing/2014/main" id="{112EDFD9-BFCF-4711-AA81-4E7EA95338C2}"/>
              </a:ext>
            </a:extLst>
          </p:cNvPr>
          <p:cNvSpPr/>
          <p:nvPr/>
        </p:nvSpPr>
        <p:spPr>
          <a:xfrm>
            <a:off x="8304801" y="250063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Bean Factory</a:t>
            </a:r>
            <a:endParaRPr lang="uk-UA" sz="900" b="1" dirty="0"/>
          </a:p>
        </p:txBody>
      </p:sp>
      <p:sp>
        <p:nvSpPr>
          <p:cNvPr id="23" name="Овал 22">
            <a:extLst>
              <a:ext uri="{FF2B5EF4-FFF2-40B4-BE49-F238E27FC236}">
                <a16:creationId xmlns:a16="http://schemas.microsoft.com/office/drawing/2014/main" id="{B8C3FD9F-8595-4E70-A745-A1942113B77F}"/>
              </a:ext>
            </a:extLst>
          </p:cNvPr>
          <p:cNvSpPr/>
          <p:nvPr/>
        </p:nvSpPr>
        <p:spPr>
          <a:xfrm>
            <a:off x="9844610" y="503267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err="1"/>
              <a:t>FullText</a:t>
            </a:r>
            <a:r>
              <a:rPr lang="en-US" sz="900" b="1" dirty="0"/>
              <a:t> Search</a:t>
            </a:r>
            <a:endParaRPr lang="uk-UA" sz="900" b="1" dirty="0"/>
          </a:p>
        </p:txBody>
      </p:sp>
      <p:sp>
        <p:nvSpPr>
          <p:cNvPr id="24" name="Овал 23">
            <a:extLst>
              <a:ext uri="{FF2B5EF4-FFF2-40B4-BE49-F238E27FC236}">
                <a16:creationId xmlns:a16="http://schemas.microsoft.com/office/drawing/2014/main" id="{2BE964F7-667C-4884-8748-0773657B9D15}"/>
              </a:ext>
            </a:extLst>
          </p:cNvPr>
          <p:cNvSpPr/>
          <p:nvPr/>
        </p:nvSpPr>
        <p:spPr>
          <a:xfrm>
            <a:off x="7801596" y="4258985"/>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Result</a:t>
            </a:r>
          </a:p>
          <a:p>
            <a:pPr algn="ctr"/>
            <a:r>
              <a:rPr lang="en-US" sz="900" b="1" dirty="0"/>
              <a:t>Holder</a:t>
            </a:r>
            <a:endParaRPr lang="uk-UA" sz="900" b="1" dirty="0"/>
          </a:p>
        </p:txBody>
      </p:sp>
      <p:sp>
        <p:nvSpPr>
          <p:cNvPr id="25" name="Овал 24">
            <a:extLst>
              <a:ext uri="{FF2B5EF4-FFF2-40B4-BE49-F238E27FC236}">
                <a16:creationId xmlns:a16="http://schemas.microsoft.com/office/drawing/2014/main" id="{0FC59246-0718-40C4-A912-800C9B3D6223}"/>
              </a:ext>
            </a:extLst>
          </p:cNvPr>
          <p:cNvSpPr/>
          <p:nvPr/>
        </p:nvSpPr>
        <p:spPr>
          <a:xfrm>
            <a:off x="9570244" y="227818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Table</a:t>
            </a:r>
          </a:p>
          <a:p>
            <a:pPr algn="ctr"/>
            <a:r>
              <a:rPr lang="en-US" sz="900" b="1" dirty="0"/>
              <a:t>Manager</a:t>
            </a:r>
            <a:endParaRPr lang="uk-UA" sz="900" b="1" dirty="0"/>
          </a:p>
        </p:txBody>
      </p:sp>
      <p:sp>
        <p:nvSpPr>
          <p:cNvPr id="26" name="Овал 25">
            <a:extLst>
              <a:ext uri="{FF2B5EF4-FFF2-40B4-BE49-F238E27FC236}">
                <a16:creationId xmlns:a16="http://schemas.microsoft.com/office/drawing/2014/main" id="{12408E4E-1848-4ABC-B1F8-102B99FE2F75}"/>
              </a:ext>
            </a:extLst>
          </p:cNvPr>
          <p:cNvSpPr/>
          <p:nvPr/>
        </p:nvSpPr>
        <p:spPr>
          <a:xfrm>
            <a:off x="8951523" y="425429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Factory</a:t>
            </a:r>
            <a:endParaRPr lang="uk-UA" sz="900" b="1" dirty="0"/>
          </a:p>
        </p:txBody>
      </p:sp>
      <p:sp>
        <p:nvSpPr>
          <p:cNvPr id="27" name="Овал 26">
            <a:extLst>
              <a:ext uri="{FF2B5EF4-FFF2-40B4-BE49-F238E27FC236}">
                <a16:creationId xmlns:a16="http://schemas.microsoft.com/office/drawing/2014/main" id="{E5591047-ABE9-463C-816C-2E9CD25042A5}"/>
              </a:ext>
            </a:extLst>
          </p:cNvPr>
          <p:cNvSpPr/>
          <p:nvPr/>
        </p:nvSpPr>
        <p:spPr>
          <a:xfrm>
            <a:off x="8463368" y="506269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Form</a:t>
            </a:r>
          </a:p>
          <a:p>
            <a:pPr algn="ctr"/>
            <a:r>
              <a:rPr lang="en-US" sz="900" b="1" dirty="0"/>
              <a:t>Manager</a:t>
            </a:r>
            <a:endParaRPr lang="uk-UA" sz="900" b="1" dirty="0"/>
          </a:p>
        </p:txBody>
      </p:sp>
      <p:sp>
        <p:nvSpPr>
          <p:cNvPr id="28" name="Овал 27">
            <a:extLst>
              <a:ext uri="{FF2B5EF4-FFF2-40B4-BE49-F238E27FC236}">
                <a16:creationId xmlns:a16="http://schemas.microsoft.com/office/drawing/2014/main" id="{641EE7CC-73B6-4263-93B7-33ACE95A723A}"/>
              </a:ext>
            </a:extLst>
          </p:cNvPr>
          <p:cNvSpPr/>
          <p:nvPr/>
        </p:nvSpPr>
        <p:spPr>
          <a:xfrm>
            <a:off x="10599665" y="349973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Download</a:t>
            </a:r>
          </a:p>
          <a:p>
            <a:pPr algn="ctr"/>
            <a:r>
              <a:rPr lang="en-US" sz="900" b="1" dirty="0"/>
              <a:t>Service</a:t>
            </a:r>
            <a:endParaRPr lang="uk-UA" sz="900" b="1" dirty="0"/>
          </a:p>
        </p:txBody>
      </p:sp>
      <p:sp>
        <p:nvSpPr>
          <p:cNvPr id="29" name="Овал 28">
            <a:extLst>
              <a:ext uri="{FF2B5EF4-FFF2-40B4-BE49-F238E27FC236}">
                <a16:creationId xmlns:a16="http://schemas.microsoft.com/office/drawing/2014/main" id="{EB9A8FE7-9265-429C-AFE9-D9953CBB848A}"/>
              </a:ext>
            </a:extLst>
          </p:cNvPr>
          <p:cNvSpPr/>
          <p:nvPr/>
        </p:nvSpPr>
        <p:spPr>
          <a:xfrm>
            <a:off x="8488046" y="364232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Library</a:t>
            </a:r>
          </a:p>
          <a:p>
            <a:pPr algn="ctr"/>
            <a:r>
              <a:rPr lang="en-US" sz="900" b="1" dirty="0"/>
              <a:t>Processor</a:t>
            </a:r>
            <a:endParaRPr lang="uk-UA" sz="900" b="1" dirty="0"/>
          </a:p>
        </p:txBody>
      </p:sp>
      <p:sp>
        <p:nvSpPr>
          <p:cNvPr id="30" name="Прямоугольник 66">
            <a:extLst>
              <a:ext uri="{FF2B5EF4-FFF2-40B4-BE49-F238E27FC236}">
                <a16:creationId xmlns:a16="http://schemas.microsoft.com/office/drawing/2014/main" id="{824EAB8C-4AAF-4CC1-9494-BE42FD17574F}"/>
              </a:ext>
            </a:extLst>
          </p:cNvPr>
          <p:cNvSpPr/>
          <p:nvPr/>
        </p:nvSpPr>
        <p:spPr>
          <a:xfrm>
            <a:off x="8561261" y="1644805"/>
            <a:ext cx="1973425" cy="369332"/>
          </a:xfrm>
          <a:prstGeom prst="rect">
            <a:avLst/>
          </a:prstGeom>
        </p:spPr>
        <p:txBody>
          <a:bodyPr wrap="none">
            <a:spAutoFit/>
          </a:bodyPr>
          <a:lstStyle/>
          <a:p>
            <a:r>
              <a:rPr lang="en-US" dirty="0"/>
              <a:t>ApplicationContext</a:t>
            </a:r>
            <a:endParaRPr lang="uk-UA" dirty="0"/>
          </a:p>
        </p:txBody>
      </p:sp>
      <p:sp>
        <p:nvSpPr>
          <p:cNvPr id="4" name="Місце для номера слайда 3">
            <a:extLst>
              <a:ext uri="{FF2B5EF4-FFF2-40B4-BE49-F238E27FC236}">
                <a16:creationId xmlns:a16="http://schemas.microsoft.com/office/drawing/2014/main" id="{294A6406-5321-4F0E-903E-07736407967A}"/>
              </a:ext>
            </a:extLst>
          </p:cNvPr>
          <p:cNvSpPr>
            <a:spLocks noGrp="1"/>
          </p:cNvSpPr>
          <p:nvPr>
            <p:ph type="sldNum" sz="quarter" idx="12"/>
          </p:nvPr>
        </p:nvSpPr>
        <p:spPr/>
        <p:txBody>
          <a:bodyPr/>
          <a:lstStyle/>
          <a:p>
            <a:fld id="{1953C272-8C72-41F6-9C12-11750B48D95E}" type="slidenum">
              <a:rPr lang="ru-RU" smtClean="0"/>
              <a:t>14</a:t>
            </a:fld>
            <a:endParaRPr lang="ru-RU"/>
          </a:p>
        </p:txBody>
      </p:sp>
    </p:spTree>
    <p:extLst>
      <p:ext uri="{BB962C8B-B14F-4D97-AF65-F5344CB8AC3E}">
        <p14:creationId xmlns:p14="http://schemas.microsoft.com/office/powerpoint/2010/main" val="30366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ApplicationContext </a:t>
            </a:r>
            <a:endParaRPr lang="en-US" dirty="0"/>
          </a:p>
        </p:txBody>
      </p:sp>
      <p:sp>
        <p:nvSpPr>
          <p:cNvPr id="3" name="Объект 2"/>
          <p:cNvSpPr>
            <a:spLocks noGrp="1"/>
          </p:cNvSpPr>
          <p:nvPr>
            <p:ph idx="1"/>
          </p:nvPr>
        </p:nvSpPr>
        <p:spPr>
          <a:xfrm>
            <a:off x="838200" y="1825625"/>
            <a:ext cx="6346628" cy="4351338"/>
          </a:xfrm>
        </p:spPr>
        <p:txBody>
          <a:bodyPr>
            <a:normAutofit lnSpcReduction="10000"/>
          </a:bodyPr>
          <a:lstStyle/>
          <a:p>
            <a:pPr>
              <a:lnSpc>
                <a:spcPct val="110000"/>
              </a:lnSpc>
            </a:pPr>
            <a:r>
              <a:rPr lang="en-US" dirty="0"/>
              <a:t>The ApplicationContext provides:</a:t>
            </a:r>
          </a:p>
          <a:p>
            <a:pPr lvl="1">
              <a:lnSpc>
                <a:spcPct val="110000"/>
              </a:lnSpc>
            </a:pPr>
            <a:r>
              <a:rPr lang="en-US" dirty="0"/>
              <a:t>Bean factory methods for accessing application components.</a:t>
            </a:r>
          </a:p>
          <a:p>
            <a:pPr lvl="1">
              <a:lnSpc>
                <a:spcPct val="110000"/>
              </a:lnSpc>
            </a:pPr>
            <a:r>
              <a:rPr lang="en-US" dirty="0"/>
              <a:t>The ability to load file resources in a generic fashion.</a:t>
            </a:r>
          </a:p>
          <a:p>
            <a:pPr lvl="1">
              <a:lnSpc>
                <a:spcPct val="110000"/>
              </a:lnSpc>
            </a:pPr>
            <a:r>
              <a:rPr lang="en-US" dirty="0"/>
              <a:t>The ability to publish events to registered listeners.</a:t>
            </a:r>
          </a:p>
          <a:p>
            <a:pPr lvl="1">
              <a:lnSpc>
                <a:spcPct val="110000"/>
              </a:lnSpc>
            </a:pPr>
            <a:r>
              <a:rPr lang="en-US" dirty="0"/>
              <a:t>The ability to resolve messages to support internationalization.</a:t>
            </a:r>
          </a:p>
          <a:p>
            <a:pPr lvl="1">
              <a:lnSpc>
                <a:spcPct val="110000"/>
              </a:lnSpc>
            </a:pPr>
            <a:r>
              <a:rPr lang="en-US" dirty="0"/>
              <a:t>Inheritance from a parent context.</a:t>
            </a:r>
          </a:p>
        </p:txBody>
      </p:sp>
      <p:sp>
        <p:nvSpPr>
          <p:cNvPr id="5" name="Овал 4">
            <a:extLst>
              <a:ext uri="{FF2B5EF4-FFF2-40B4-BE49-F238E27FC236}">
                <a16:creationId xmlns:a16="http://schemas.microsoft.com/office/drawing/2014/main" id="{0F071876-B55D-43E5-9884-63E05D9DA34A}"/>
              </a:ext>
            </a:extLst>
          </p:cNvPr>
          <p:cNvSpPr/>
          <p:nvPr/>
        </p:nvSpPr>
        <p:spPr>
          <a:xfrm>
            <a:off x="7574035" y="2077549"/>
            <a:ext cx="4008148" cy="40081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uk-UA"/>
          </a:p>
        </p:txBody>
      </p:sp>
      <p:cxnSp>
        <p:nvCxnSpPr>
          <p:cNvPr id="6" name="Прямая со стрелкой 18">
            <a:extLst>
              <a:ext uri="{FF2B5EF4-FFF2-40B4-BE49-F238E27FC236}">
                <a16:creationId xmlns:a16="http://schemas.microsoft.com/office/drawing/2014/main" id="{4035580A-2A3A-423C-B598-130AA3FBC3A2}"/>
              </a:ext>
            </a:extLst>
          </p:cNvPr>
          <p:cNvCxnSpPr>
            <a:stCxn id="25" idx="4"/>
            <a:endCxn id="29" idx="7"/>
          </p:cNvCxnSpPr>
          <p:nvPr/>
        </p:nvCxnSpPr>
        <p:spPr>
          <a:xfrm flipH="1">
            <a:off x="9142395" y="3044804"/>
            <a:ext cx="811158" cy="70979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Прямая со стрелкой 22">
            <a:extLst>
              <a:ext uri="{FF2B5EF4-FFF2-40B4-BE49-F238E27FC236}">
                <a16:creationId xmlns:a16="http://schemas.microsoft.com/office/drawing/2014/main" id="{67DFC800-1E94-4830-9D3F-B3AF9D199A45}"/>
              </a:ext>
            </a:extLst>
          </p:cNvPr>
          <p:cNvCxnSpPr>
            <a:stCxn id="22" idx="5"/>
            <a:endCxn id="28" idx="2"/>
          </p:cNvCxnSpPr>
          <p:nvPr/>
        </p:nvCxnSpPr>
        <p:spPr>
          <a:xfrm>
            <a:off x="8959150" y="3154983"/>
            <a:ext cx="1640515" cy="72805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5">
            <a:extLst>
              <a:ext uri="{FF2B5EF4-FFF2-40B4-BE49-F238E27FC236}">
                <a16:creationId xmlns:a16="http://schemas.microsoft.com/office/drawing/2014/main" id="{8E904436-DDC2-45BF-BEB2-CF9E7E2955CE}"/>
              </a:ext>
            </a:extLst>
          </p:cNvPr>
          <p:cNvCxnSpPr>
            <a:stCxn id="27" idx="0"/>
            <a:endCxn id="20" idx="2"/>
          </p:cNvCxnSpPr>
          <p:nvPr/>
        </p:nvCxnSpPr>
        <p:spPr>
          <a:xfrm flipV="1">
            <a:off x="8846677" y="4656147"/>
            <a:ext cx="1377778" cy="40654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8">
            <a:extLst>
              <a:ext uri="{FF2B5EF4-FFF2-40B4-BE49-F238E27FC236}">
                <a16:creationId xmlns:a16="http://schemas.microsoft.com/office/drawing/2014/main" id="{3E3DF6D6-F432-46A2-BE21-C8E7EE7DF000}"/>
              </a:ext>
            </a:extLst>
          </p:cNvPr>
          <p:cNvCxnSpPr>
            <a:stCxn id="24" idx="0"/>
            <a:endCxn id="17" idx="4"/>
          </p:cNvCxnSpPr>
          <p:nvPr/>
        </p:nvCxnSpPr>
        <p:spPr>
          <a:xfrm flipV="1">
            <a:off x="8184905" y="3915005"/>
            <a:ext cx="1729" cy="3439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31">
            <a:extLst>
              <a:ext uri="{FF2B5EF4-FFF2-40B4-BE49-F238E27FC236}">
                <a16:creationId xmlns:a16="http://schemas.microsoft.com/office/drawing/2014/main" id="{84B259CF-8BA4-4F2D-91C6-3C9ADE366639}"/>
              </a:ext>
            </a:extLst>
          </p:cNvPr>
          <p:cNvCxnSpPr>
            <a:stCxn id="27" idx="6"/>
            <a:endCxn id="23" idx="2"/>
          </p:cNvCxnSpPr>
          <p:nvPr/>
        </p:nvCxnSpPr>
        <p:spPr>
          <a:xfrm flipV="1">
            <a:off x="9229986" y="5415986"/>
            <a:ext cx="61462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4">
            <a:extLst>
              <a:ext uri="{FF2B5EF4-FFF2-40B4-BE49-F238E27FC236}">
                <a16:creationId xmlns:a16="http://schemas.microsoft.com/office/drawing/2014/main" id="{6B77CCED-36C9-4CCD-A87C-448682C5673B}"/>
              </a:ext>
            </a:extLst>
          </p:cNvPr>
          <p:cNvCxnSpPr>
            <a:stCxn id="19" idx="7"/>
            <a:endCxn id="21" idx="3"/>
          </p:cNvCxnSpPr>
          <p:nvPr/>
        </p:nvCxnSpPr>
        <p:spPr>
          <a:xfrm flipV="1">
            <a:off x="10288070" y="3516771"/>
            <a:ext cx="156443" cy="42755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7">
            <a:extLst>
              <a:ext uri="{FF2B5EF4-FFF2-40B4-BE49-F238E27FC236}">
                <a16:creationId xmlns:a16="http://schemas.microsoft.com/office/drawing/2014/main" id="{1132AE7E-B823-4195-B67D-2CBCDDA9F0D3}"/>
              </a:ext>
            </a:extLst>
          </p:cNvPr>
          <p:cNvCxnSpPr>
            <a:stCxn id="22" idx="6"/>
            <a:endCxn id="25" idx="2"/>
          </p:cNvCxnSpPr>
          <p:nvPr/>
        </p:nvCxnSpPr>
        <p:spPr>
          <a:xfrm flipV="1">
            <a:off x="9071419" y="2661495"/>
            <a:ext cx="49882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40">
            <a:extLst>
              <a:ext uri="{FF2B5EF4-FFF2-40B4-BE49-F238E27FC236}">
                <a16:creationId xmlns:a16="http://schemas.microsoft.com/office/drawing/2014/main" id="{B972F1B9-404D-4E78-87CB-45554D617282}"/>
              </a:ext>
            </a:extLst>
          </p:cNvPr>
          <p:cNvCxnSpPr>
            <a:stCxn id="21" idx="2"/>
            <a:endCxn id="18" idx="6"/>
          </p:cNvCxnSpPr>
          <p:nvPr/>
        </p:nvCxnSpPr>
        <p:spPr>
          <a:xfrm flipH="1">
            <a:off x="9948935" y="3245731"/>
            <a:ext cx="38330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1">
            <a:extLst>
              <a:ext uri="{FF2B5EF4-FFF2-40B4-BE49-F238E27FC236}">
                <a16:creationId xmlns:a16="http://schemas.microsoft.com/office/drawing/2014/main" id="{C29F5C8D-944F-4EF8-AE72-6732675479CF}"/>
              </a:ext>
            </a:extLst>
          </p:cNvPr>
          <p:cNvCxnSpPr>
            <a:stCxn id="28" idx="4"/>
            <a:endCxn id="18" idx="5"/>
          </p:cNvCxnSpPr>
          <p:nvPr/>
        </p:nvCxnSpPr>
        <p:spPr>
          <a:xfrm flipH="1" flipV="1">
            <a:off x="9836666" y="3660986"/>
            <a:ext cx="1146308" cy="605364"/>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7">
            <a:extLst>
              <a:ext uri="{FF2B5EF4-FFF2-40B4-BE49-F238E27FC236}">
                <a16:creationId xmlns:a16="http://schemas.microsoft.com/office/drawing/2014/main" id="{31A4EA6C-2F23-4A8D-BE3E-3B5F525DB6D1}"/>
              </a:ext>
            </a:extLst>
          </p:cNvPr>
          <p:cNvCxnSpPr>
            <a:stCxn id="17" idx="4"/>
            <a:endCxn id="27" idx="0"/>
          </p:cNvCxnSpPr>
          <p:nvPr/>
        </p:nvCxnSpPr>
        <p:spPr>
          <a:xfrm>
            <a:off x="8186634" y="3915005"/>
            <a:ext cx="660043" cy="114768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51">
            <a:extLst>
              <a:ext uri="{FF2B5EF4-FFF2-40B4-BE49-F238E27FC236}">
                <a16:creationId xmlns:a16="http://schemas.microsoft.com/office/drawing/2014/main" id="{A3B20A05-6AF3-41FD-8B4E-4242F04C9F78}"/>
              </a:ext>
            </a:extLst>
          </p:cNvPr>
          <p:cNvCxnSpPr>
            <a:stCxn id="23" idx="6"/>
            <a:endCxn id="28" idx="5"/>
          </p:cNvCxnSpPr>
          <p:nvPr/>
        </p:nvCxnSpPr>
        <p:spPr>
          <a:xfrm flipV="1">
            <a:off x="10611228" y="4154081"/>
            <a:ext cx="642786" cy="126190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3B586438-E04D-427C-BDBE-DC32F64DB460}"/>
              </a:ext>
            </a:extLst>
          </p:cNvPr>
          <p:cNvSpPr/>
          <p:nvPr/>
        </p:nvSpPr>
        <p:spPr>
          <a:xfrm>
            <a:off x="7803325" y="314838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Session</a:t>
            </a:r>
          </a:p>
          <a:p>
            <a:pPr algn="ctr"/>
            <a:r>
              <a:rPr lang="en-US" sz="900" b="1" dirty="0" err="1"/>
              <a:t>Mamanger</a:t>
            </a:r>
            <a:endParaRPr lang="uk-UA" sz="900" b="1" dirty="0"/>
          </a:p>
        </p:txBody>
      </p:sp>
      <p:sp>
        <p:nvSpPr>
          <p:cNvPr id="18" name="Овал 17">
            <a:extLst>
              <a:ext uri="{FF2B5EF4-FFF2-40B4-BE49-F238E27FC236}">
                <a16:creationId xmlns:a16="http://schemas.microsoft.com/office/drawing/2014/main" id="{7864857B-A6C2-4527-91B7-75EFCE70C9D9}"/>
              </a:ext>
            </a:extLst>
          </p:cNvPr>
          <p:cNvSpPr/>
          <p:nvPr/>
        </p:nvSpPr>
        <p:spPr>
          <a:xfrm>
            <a:off x="9182317" y="300663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JDBC</a:t>
            </a:r>
            <a:endParaRPr lang="uk-UA" sz="900" b="1" dirty="0"/>
          </a:p>
        </p:txBody>
      </p:sp>
      <p:sp>
        <p:nvSpPr>
          <p:cNvPr id="19" name="Овал 18">
            <a:extLst>
              <a:ext uri="{FF2B5EF4-FFF2-40B4-BE49-F238E27FC236}">
                <a16:creationId xmlns:a16="http://schemas.microsoft.com/office/drawing/2014/main" id="{FD7992F7-0878-43BE-ABEB-C16C6EEF95A4}"/>
              </a:ext>
            </a:extLst>
          </p:cNvPr>
          <p:cNvSpPr/>
          <p:nvPr/>
        </p:nvSpPr>
        <p:spPr>
          <a:xfrm>
            <a:off x="9602061" y="3826630"/>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Connection</a:t>
            </a:r>
          </a:p>
          <a:p>
            <a:pPr algn="ctr"/>
            <a:r>
              <a:rPr lang="en-US" sz="900" b="1" dirty="0"/>
              <a:t>Pool</a:t>
            </a:r>
            <a:endParaRPr lang="uk-UA" sz="900" b="1" dirty="0"/>
          </a:p>
        </p:txBody>
      </p:sp>
      <p:sp>
        <p:nvSpPr>
          <p:cNvPr id="20" name="Овал 19">
            <a:extLst>
              <a:ext uri="{FF2B5EF4-FFF2-40B4-BE49-F238E27FC236}">
                <a16:creationId xmlns:a16="http://schemas.microsoft.com/office/drawing/2014/main" id="{1D5F369A-9FF7-4E98-A0CB-8DA68700F828}"/>
              </a:ext>
            </a:extLst>
          </p:cNvPr>
          <p:cNvSpPr/>
          <p:nvPr/>
        </p:nvSpPr>
        <p:spPr>
          <a:xfrm>
            <a:off x="10224455" y="4254292"/>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Manager</a:t>
            </a:r>
            <a:endParaRPr lang="uk-UA" sz="900" b="1" dirty="0"/>
          </a:p>
        </p:txBody>
      </p:sp>
      <p:sp>
        <p:nvSpPr>
          <p:cNvPr id="21" name="Овал 20">
            <a:extLst>
              <a:ext uri="{FF2B5EF4-FFF2-40B4-BE49-F238E27FC236}">
                <a16:creationId xmlns:a16="http://schemas.microsoft.com/office/drawing/2014/main" id="{77C0AE48-C250-46DC-801A-1FCC60E1636A}"/>
              </a:ext>
            </a:extLst>
          </p:cNvPr>
          <p:cNvSpPr/>
          <p:nvPr/>
        </p:nvSpPr>
        <p:spPr>
          <a:xfrm>
            <a:off x="10332244" y="286242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Cache</a:t>
            </a:r>
          </a:p>
          <a:p>
            <a:pPr algn="ctr"/>
            <a:r>
              <a:rPr lang="en-US" sz="900" b="1" dirty="0"/>
              <a:t>Manager</a:t>
            </a:r>
            <a:endParaRPr lang="uk-UA" sz="900" b="1" dirty="0"/>
          </a:p>
        </p:txBody>
      </p:sp>
      <p:sp>
        <p:nvSpPr>
          <p:cNvPr id="22" name="Овал 21">
            <a:extLst>
              <a:ext uri="{FF2B5EF4-FFF2-40B4-BE49-F238E27FC236}">
                <a16:creationId xmlns:a16="http://schemas.microsoft.com/office/drawing/2014/main" id="{112EDFD9-BFCF-4711-AA81-4E7EA95338C2}"/>
              </a:ext>
            </a:extLst>
          </p:cNvPr>
          <p:cNvSpPr/>
          <p:nvPr/>
        </p:nvSpPr>
        <p:spPr>
          <a:xfrm>
            <a:off x="8304801" y="250063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Bean Factory</a:t>
            </a:r>
            <a:endParaRPr lang="uk-UA" sz="900" b="1" dirty="0"/>
          </a:p>
        </p:txBody>
      </p:sp>
      <p:sp>
        <p:nvSpPr>
          <p:cNvPr id="23" name="Овал 22">
            <a:extLst>
              <a:ext uri="{FF2B5EF4-FFF2-40B4-BE49-F238E27FC236}">
                <a16:creationId xmlns:a16="http://schemas.microsoft.com/office/drawing/2014/main" id="{B8C3FD9F-8595-4E70-A745-A1942113B77F}"/>
              </a:ext>
            </a:extLst>
          </p:cNvPr>
          <p:cNvSpPr/>
          <p:nvPr/>
        </p:nvSpPr>
        <p:spPr>
          <a:xfrm>
            <a:off x="9844610" y="503267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err="1"/>
              <a:t>FullText</a:t>
            </a:r>
            <a:r>
              <a:rPr lang="en-US" sz="900" b="1" dirty="0"/>
              <a:t> Search</a:t>
            </a:r>
            <a:endParaRPr lang="uk-UA" sz="900" b="1" dirty="0"/>
          </a:p>
        </p:txBody>
      </p:sp>
      <p:sp>
        <p:nvSpPr>
          <p:cNvPr id="24" name="Овал 23">
            <a:extLst>
              <a:ext uri="{FF2B5EF4-FFF2-40B4-BE49-F238E27FC236}">
                <a16:creationId xmlns:a16="http://schemas.microsoft.com/office/drawing/2014/main" id="{2BE964F7-667C-4884-8748-0773657B9D15}"/>
              </a:ext>
            </a:extLst>
          </p:cNvPr>
          <p:cNvSpPr/>
          <p:nvPr/>
        </p:nvSpPr>
        <p:spPr>
          <a:xfrm>
            <a:off x="7801596" y="4258985"/>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Result</a:t>
            </a:r>
          </a:p>
          <a:p>
            <a:pPr algn="ctr"/>
            <a:r>
              <a:rPr lang="en-US" sz="900" b="1" dirty="0"/>
              <a:t>Holder</a:t>
            </a:r>
            <a:endParaRPr lang="uk-UA" sz="900" b="1" dirty="0"/>
          </a:p>
        </p:txBody>
      </p:sp>
      <p:sp>
        <p:nvSpPr>
          <p:cNvPr id="25" name="Овал 24">
            <a:extLst>
              <a:ext uri="{FF2B5EF4-FFF2-40B4-BE49-F238E27FC236}">
                <a16:creationId xmlns:a16="http://schemas.microsoft.com/office/drawing/2014/main" id="{0FC59246-0718-40C4-A912-800C9B3D6223}"/>
              </a:ext>
            </a:extLst>
          </p:cNvPr>
          <p:cNvSpPr/>
          <p:nvPr/>
        </p:nvSpPr>
        <p:spPr>
          <a:xfrm>
            <a:off x="9570244" y="227818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Table</a:t>
            </a:r>
          </a:p>
          <a:p>
            <a:pPr algn="ctr"/>
            <a:r>
              <a:rPr lang="en-US" sz="900" b="1" dirty="0"/>
              <a:t>Manager</a:t>
            </a:r>
            <a:endParaRPr lang="uk-UA" sz="900" b="1" dirty="0"/>
          </a:p>
        </p:txBody>
      </p:sp>
      <p:sp>
        <p:nvSpPr>
          <p:cNvPr id="26" name="Овал 25">
            <a:extLst>
              <a:ext uri="{FF2B5EF4-FFF2-40B4-BE49-F238E27FC236}">
                <a16:creationId xmlns:a16="http://schemas.microsoft.com/office/drawing/2014/main" id="{12408E4E-1848-4ABC-B1F8-102B99FE2F75}"/>
              </a:ext>
            </a:extLst>
          </p:cNvPr>
          <p:cNvSpPr/>
          <p:nvPr/>
        </p:nvSpPr>
        <p:spPr>
          <a:xfrm>
            <a:off x="8951523" y="425429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Factory</a:t>
            </a:r>
            <a:endParaRPr lang="uk-UA" sz="900" b="1" dirty="0"/>
          </a:p>
        </p:txBody>
      </p:sp>
      <p:sp>
        <p:nvSpPr>
          <p:cNvPr id="27" name="Овал 26">
            <a:extLst>
              <a:ext uri="{FF2B5EF4-FFF2-40B4-BE49-F238E27FC236}">
                <a16:creationId xmlns:a16="http://schemas.microsoft.com/office/drawing/2014/main" id="{E5591047-ABE9-463C-816C-2E9CD25042A5}"/>
              </a:ext>
            </a:extLst>
          </p:cNvPr>
          <p:cNvSpPr/>
          <p:nvPr/>
        </p:nvSpPr>
        <p:spPr>
          <a:xfrm>
            <a:off x="8463368" y="506269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Form</a:t>
            </a:r>
          </a:p>
          <a:p>
            <a:pPr algn="ctr"/>
            <a:r>
              <a:rPr lang="en-US" sz="900" b="1" dirty="0"/>
              <a:t>Manager</a:t>
            </a:r>
            <a:endParaRPr lang="uk-UA" sz="900" b="1" dirty="0"/>
          </a:p>
        </p:txBody>
      </p:sp>
      <p:sp>
        <p:nvSpPr>
          <p:cNvPr id="28" name="Овал 27">
            <a:extLst>
              <a:ext uri="{FF2B5EF4-FFF2-40B4-BE49-F238E27FC236}">
                <a16:creationId xmlns:a16="http://schemas.microsoft.com/office/drawing/2014/main" id="{641EE7CC-73B6-4263-93B7-33ACE95A723A}"/>
              </a:ext>
            </a:extLst>
          </p:cNvPr>
          <p:cNvSpPr/>
          <p:nvPr/>
        </p:nvSpPr>
        <p:spPr>
          <a:xfrm>
            <a:off x="10599665" y="349973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Download</a:t>
            </a:r>
          </a:p>
          <a:p>
            <a:pPr algn="ctr"/>
            <a:r>
              <a:rPr lang="en-US" sz="900" b="1" dirty="0"/>
              <a:t>Service</a:t>
            </a:r>
            <a:endParaRPr lang="uk-UA" sz="900" b="1" dirty="0"/>
          </a:p>
        </p:txBody>
      </p:sp>
      <p:sp>
        <p:nvSpPr>
          <p:cNvPr id="29" name="Овал 28">
            <a:extLst>
              <a:ext uri="{FF2B5EF4-FFF2-40B4-BE49-F238E27FC236}">
                <a16:creationId xmlns:a16="http://schemas.microsoft.com/office/drawing/2014/main" id="{EB9A8FE7-9265-429C-AFE9-D9953CBB848A}"/>
              </a:ext>
            </a:extLst>
          </p:cNvPr>
          <p:cNvSpPr/>
          <p:nvPr/>
        </p:nvSpPr>
        <p:spPr>
          <a:xfrm>
            <a:off x="8488046" y="364232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Library</a:t>
            </a:r>
          </a:p>
          <a:p>
            <a:pPr algn="ctr"/>
            <a:r>
              <a:rPr lang="en-US" sz="900" b="1" dirty="0"/>
              <a:t>Processor</a:t>
            </a:r>
            <a:endParaRPr lang="uk-UA" sz="900" b="1" dirty="0"/>
          </a:p>
        </p:txBody>
      </p:sp>
      <p:sp>
        <p:nvSpPr>
          <p:cNvPr id="30" name="Прямоугольник 66">
            <a:extLst>
              <a:ext uri="{FF2B5EF4-FFF2-40B4-BE49-F238E27FC236}">
                <a16:creationId xmlns:a16="http://schemas.microsoft.com/office/drawing/2014/main" id="{824EAB8C-4AAF-4CC1-9494-BE42FD17574F}"/>
              </a:ext>
            </a:extLst>
          </p:cNvPr>
          <p:cNvSpPr/>
          <p:nvPr/>
        </p:nvSpPr>
        <p:spPr>
          <a:xfrm>
            <a:off x="8561261" y="1644805"/>
            <a:ext cx="1973425" cy="369332"/>
          </a:xfrm>
          <a:prstGeom prst="rect">
            <a:avLst/>
          </a:prstGeom>
        </p:spPr>
        <p:txBody>
          <a:bodyPr wrap="none">
            <a:spAutoFit/>
          </a:bodyPr>
          <a:lstStyle/>
          <a:p>
            <a:r>
              <a:rPr lang="en-US" dirty="0"/>
              <a:t>ApplicationContext</a:t>
            </a:r>
            <a:endParaRPr lang="uk-UA" dirty="0"/>
          </a:p>
        </p:txBody>
      </p:sp>
      <p:sp>
        <p:nvSpPr>
          <p:cNvPr id="4" name="Місце для номера слайда 3">
            <a:extLst>
              <a:ext uri="{FF2B5EF4-FFF2-40B4-BE49-F238E27FC236}">
                <a16:creationId xmlns:a16="http://schemas.microsoft.com/office/drawing/2014/main" id="{221D465B-5CC0-4033-A841-CEF77F1E92A3}"/>
              </a:ext>
            </a:extLst>
          </p:cNvPr>
          <p:cNvSpPr>
            <a:spLocks noGrp="1"/>
          </p:cNvSpPr>
          <p:nvPr>
            <p:ph type="sldNum" sz="quarter" idx="12"/>
          </p:nvPr>
        </p:nvSpPr>
        <p:spPr/>
        <p:txBody>
          <a:bodyPr/>
          <a:lstStyle/>
          <a:p>
            <a:fld id="{1953C272-8C72-41F6-9C12-11750B48D95E}" type="slidenum">
              <a:rPr lang="ru-RU" smtClean="0"/>
              <a:t>15</a:t>
            </a:fld>
            <a:endParaRPr lang="ru-RU"/>
          </a:p>
        </p:txBody>
      </p:sp>
    </p:spTree>
    <p:extLst>
      <p:ext uri="{BB962C8B-B14F-4D97-AF65-F5344CB8AC3E}">
        <p14:creationId xmlns:p14="http://schemas.microsoft.com/office/powerpoint/2010/main" val="40731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t>
            </a:r>
            <a:r>
              <a:rPr lang="en-US" dirty="0"/>
              <a:t>Bean Scopes</a:t>
            </a:r>
          </a:p>
        </p:txBody>
      </p:sp>
      <p:graphicFrame>
        <p:nvGraphicFramePr>
          <p:cNvPr id="7" name="Місце для вмісту 6">
            <a:extLst>
              <a:ext uri="{FF2B5EF4-FFF2-40B4-BE49-F238E27FC236}">
                <a16:creationId xmlns:a16="http://schemas.microsoft.com/office/drawing/2014/main" id="{91225396-0D8F-448A-B62F-7DFF76E2DCE6}"/>
              </a:ext>
            </a:extLst>
          </p:cNvPr>
          <p:cNvGraphicFramePr>
            <a:graphicFrameLocks noGrp="1"/>
          </p:cNvGraphicFramePr>
          <p:nvPr>
            <p:ph idx="1"/>
            <p:extLst>
              <p:ext uri="{D42A27DB-BD31-4B8C-83A1-F6EECF244321}">
                <p14:modId xmlns:p14="http://schemas.microsoft.com/office/powerpoint/2010/main" val="3730698029"/>
              </p:ext>
            </p:extLst>
          </p:nvPr>
        </p:nvGraphicFramePr>
        <p:xfrm>
          <a:off x="838200" y="2407730"/>
          <a:ext cx="10515600" cy="3340755"/>
        </p:xfrm>
        <a:graphic>
          <a:graphicData uri="http://schemas.openxmlformats.org/drawingml/2006/table">
            <a:tbl>
              <a:tblPr/>
              <a:tblGrid>
                <a:gridCol w="1147916">
                  <a:extLst>
                    <a:ext uri="{9D8B030D-6E8A-4147-A177-3AD203B41FA5}">
                      <a16:colId xmlns:a16="http://schemas.microsoft.com/office/drawing/2014/main" val="3200933561"/>
                    </a:ext>
                  </a:extLst>
                </a:gridCol>
                <a:gridCol w="9367684">
                  <a:extLst>
                    <a:ext uri="{9D8B030D-6E8A-4147-A177-3AD203B41FA5}">
                      <a16:colId xmlns:a16="http://schemas.microsoft.com/office/drawing/2014/main" val="1158738653"/>
                    </a:ext>
                  </a:extLst>
                </a:gridCol>
              </a:tblGrid>
              <a:tr h="275631">
                <a:tc>
                  <a:txBody>
                    <a:bodyPr/>
                    <a:lstStyle/>
                    <a:p>
                      <a:pPr algn="ctr"/>
                      <a:r>
                        <a:rPr lang="en-US" sz="1400">
                          <a:effectLst/>
                        </a:rPr>
                        <a:t>Scope</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ctr"/>
                      <a:r>
                        <a:rPr lang="en-US" sz="1400">
                          <a:effectLst/>
                        </a:rPr>
                        <a:t>Description</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115344857"/>
                  </a:ext>
                </a:extLst>
              </a:tr>
              <a:tr h="482354">
                <a:tc>
                  <a:txBody>
                    <a:bodyPr/>
                    <a:lstStyle/>
                    <a:p>
                      <a:pPr algn="just"/>
                      <a:r>
                        <a:rPr lang="en-US" sz="1400" dirty="0">
                          <a:effectLst/>
                        </a:rPr>
                        <a:t>singleton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a:effectLst/>
                        </a:rPr>
                        <a:t>Scopes a single bean definition to a single object instance per Spring IoC container.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037660297"/>
                  </a:ext>
                </a:extLst>
              </a:tr>
              <a:tr h="275631">
                <a:tc>
                  <a:txBody>
                    <a:bodyPr/>
                    <a:lstStyle/>
                    <a:p>
                      <a:pPr algn="just"/>
                      <a:r>
                        <a:rPr lang="en-US" sz="1400" dirty="0">
                          <a:effectLst/>
                        </a:rPr>
                        <a:t>prototype</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Scopes a single bean definition to any number of object instances. New object will be created every time on getting from ApplicationContext.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827532705"/>
                  </a:ext>
                </a:extLst>
              </a:tr>
              <a:tr h="895800">
                <a:tc>
                  <a:txBody>
                    <a:bodyPr/>
                    <a:lstStyle/>
                    <a:p>
                      <a:pPr algn="just"/>
                      <a:r>
                        <a:rPr lang="en-US" sz="1400" dirty="0">
                          <a:effectLst/>
                        </a:rPr>
                        <a:t>request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Scopes a single bean definition to the lifecycle of a single HTTP request; that is each and every HTTP request will have its own instance of a bean created off the back of a single bean definition. Only valid in the context of a web-aware Spring ApplicationContext.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561498418"/>
                  </a:ext>
                </a:extLst>
              </a:tr>
              <a:tr h="482354">
                <a:tc>
                  <a:txBody>
                    <a:bodyPr/>
                    <a:lstStyle/>
                    <a:p>
                      <a:pPr algn="just"/>
                      <a:r>
                        <a:rPr lang="en-US" sz="1400" dirty="0">
                          <a:effectLst/>
                        </a:rPr>
                        <a:t>session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Scopes a single bean definition to the lifecycle of a HTTP Session. Only valid in the context of a web-aware Spring ApplicationContext.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353164639"/>
                  </a:ext>
                </a:extLst>
              </a:tr>
              <a:tr h="689077">
                <a:tc>
                  <a:txBody>
                    <a:bodyPr/>
                    <a:lstStyle/>
                    <a:p>
                      <a:pPr algn="just"/>
                      <a:r>
                        <a:rPr lang="en-US" sz="1400" dirty="0">
                          <a:effectLst/>
                        </a:rPr>
                        <a:t>global session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Scopes a single bean definition to the lifecycle of a global HTTP Session. Typically only valid when used in a portlet context. Only valid in the context of a web-aware Spring ApplicationContext.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3008780218"/>
                  </a:ext>
                </a:extLst>
              </a:tr>
            </a:tbl>
          </a:graphicData>
        </a:graphic>
      </p:graphicFrame>
      <p:sp>
        <p:nvSpPr>
          <p:cNvPr id="3" name="Місце для номера слайда 2">
            <a:extLst>
              <a:ext uri="{FF2B5EF4-FFF2-40B4-BE49-F238E27FC236}">
                <a16:creationId xmlns:a16="http://schemas.microsoft.com/office/drawing/2014/main" id="{04F4D5FD-306A-48F4-BD5F-3BB64CC21D7D}"/>
              </a:ext>
            </a:extLst>
          </p:cNvPr>
          <p:cNvSpPr>
            <a:spLocks noGrp="1"/>
          </p:cNvSpPr>
          <p:nvPr>
            <p:ph type="sldNum" sz="quarter" idx="12"/>
          </p:nvPr>
        </p:nvSpPr>
        <p:spPr/>
        <p:txBody>
          <a:bodyPr/>
          <a:lstStyle/>
          <a:p>
            <a:fld id="{1953C272-8C72-41F6-9C12-11750B48D95E}" type="slidenum">
              <a:rPr lang="ru-RU" smtClean="0"/>
              <a:t>16</a:t>
            </a:fld>
            <a:endParaRPr lang="ru-RU"/>
          </a:p>
        </p:txBody>
      </p:sp>
    </p:spTree>
    <p:extLst>
      <p:ext uri="{BB962C8B-B14F-4D97-AF65-F5344CB8AC3E}">
        <p14:creationId xmlns:p14="http://schemas.microsoft.com/office/powerpoint/2010/main" val="383774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t>
            </a:r>
            <a:r>
              <a:rPr lang="en-US" dirty="0"/>
              <a:t>Bean Definition</a:t>
            </a:r>
          </a:p>
        </p:txBody>
      </p:sp>
      <p:graphicFrame>
        <p:nvGraphicFramePr>
          <p:cNvPr id="7" name="Місце для вмісту 6">
            <a:extLst>
              <a:ext uri="{FF2B5EF4-FFF2-40B4-BE49-F238E27FC236}">
                <a16:creationId xmlns:a16="http://schemas.microsoft.com/office/drawing/2014/main" id="{91225396-0D8F-448A-B62F-7DFF76E2DCE6}"/>
              </a:ext>
            </a:extLst>
          </p:cNvPr>
          <p:cNvGraphicFramePr>
            <a:graphicFrameLocks noGrp="1"/>
          </p:cNvGraphicFramePr>
          <p:nvPr>
            <p:ph idx="1"/>
            <p:extLst>
              <p:ext uri="{D42A27DB-BD31-4B8C-83A1-F6EECF244321}">
                <p14:modId xmlns:p14="http://schemas.microsoft.com/office/powerpoint/2010/main" val="947310860"/>
              </p:ext>
            </p:extLst>
          </p:nvPr>
        </p:nvGraphicFramePr>
        <p:xfrm>
          <a:off x="825910" y="2407730"/>
          <a:ext cx="10527890" cy="2995014"/>
        </p:xfrm>
        <a:graphic>
          <a:graphicData uri="http://schemas.openxmlformats.org/drawingml/2006/table">
            <a:tbl>
              <a:tblPr/>
              <a:tblGrid>
                <a:gridCol w="1160206">
                  <a:extLst>
                    <a:ext uri="{9D8B030D-6E8A-4147-A177-3AD203B41FA5}">
                      <a16:colId xmlns:a16="http://schemas.microsoft.com/office/drawing/2014/main" val="3200933561"/>
                    </a:ext>
                  </a:extLst>
                </a:gridCol>
                <a:gridCol w="9367684">
                  <a:extLst>
                    <a:ext uri="{9D8B030D-6E8A-4147-A177-3AD203B41FA5}">
                      <a16:colId xmlns:a16="http://schemas.microsoft.com/office/drawing/2014/main" val="1158738653"/>
                    </a:ext>
                  </a:extLst>
                </a:gridCol>
              </a:tblGrid>
              <a:tr h="275631">
                <a:tc>
                  <a:txBody>
                    <a:bodyPr/>
                    <a:lstStyle/>
                    <a:p>
                      <a:pPr algn="ctr"/>
                      <a:r>
                        <a:rPr lang="en-US" sz="1400" dirty="0">
                          <a:effectLst/>
                        </a:rPr>
                        <a:t>property</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ctr"/>
                      <a:r>
                        <a:rPr lang="en-US" sz="1400">
                          <a:effectLst/>
                        </a:rPr>
                        <a:t>Description</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115344857"/>
                  </a:ext>
                </a:extLst>
              </a:tr>
              <a:tr h="482354">
                <a:tc>
                  <a:txBody>
                    <a:bodyPr/>
                    <a:lstStyle/>
                    <a:p>
                      <a:pPr algn="just"/>
                      <a:r>
                        <a:rPr lang="en-US" sz="1400" b="0" i="0" kern="1200" dirty="0">
                          <a:solidFill>
                            <a:schemeClr val="tx1"/>
                          </a:solidFill>
                          <a:effectLst/>
                          <a:latin typeface="+mn-lt"/>
                          <a:ea typeface="+mn-ea"/>
                          <a:cs typeface="+mn-cs"/>
                        </a:rPr>
                        <a:t>class</a:t>
                      </a:r>
                      <a:endParaRPr lang="en-US" sz="14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This attribute is mandatory and specifies the bean class to be used to create the bean.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037660297"/>
                  </a:ext>
                </a:extLst>
              </a:tr>
              <a:tr h="275631">
                <a:tc>
                  <a:txBody>
                    <a:bodyPr/>
                    <a:lstStyle/>
                    <a:p>
                      <a:pPr algn="just"/>
                      <a:r>
                        <a:rPr lang="en-US" sz="1400" b="0" i="0" kern="1200" dirty="0">
                          <a:solidFill>
                            <a:schemeClr val="tx1"/>
                          </a:solidFill>
                          <a:effectLst/>
                          <a:latin typeface="+mn-lt"/>
                          <a:ea typeface="+mn-ea"/>
                          <a:cs typeface="+mn-cs"/>
                        </a:rPr>
                        <a:t>name</a:t>
                      </a:r>
                      <a:endParaRPr lang="en-US" sz="11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This attribute specifies the bean identifier uniquely. In </a:t>
                      </a:r>
                      <a:r>
                        <a:rPr lang="en-US" sz="1400" dirty="0" smtClean="0">
                          <a:effectLst/>
                        </a:rPr>
                        <a:t>XML-based </a:t>
                      </a:r>
                      <a:r>
                        <a:rPr lang="en-US" sz="1400" dirty="0">
                          <a:effectLst/>
                        </a:rPr>
                        <a:t>configuration metadata, you use the id and/or name attributes to specify the bean identifier(s).</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827532705"/>
                  </a:ext>
                </a:extLst>
              </a:tr>
              <a:tr h="550059">
                <a:tc>
                  <a:txBody>
                    <a:bodyPr/>
                    <a:lstStyle/>
                    <a:p>
                      <a:pPr algn="just"/>
                      <a:r>
                        <a:rPr lang="en-US" sz="1400" b="0" i="0" kern="1200" dirty="0">
                          <a:solidFill>
                            <a:schemeClr val="tx1"/>
                          </a:solidFill>
                          <a:effectLst/>
                          <a:latin typeface="+mn-lt"/>
                          <a:ea typeface="+mn-ea"/>
                          <a:cs typeface="+mn-cs"/>
                        </a:rPr>
                        <a:t>scope</a:t>
                      </a:r>
                      <a:endParaRPr lang="en-US" sz="11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This attribute specifies the scope of the objects created from a particular bean definition and it will be discussed in bean scopes chapter.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561498418"/>
                  </a:ext>
                </a:extLst>
              </a:tr>
              <a:tr h="482354">
                <a:tc>
                  <a:txBody>
                    <a:bodyPr/>
                    <a:lstStyle/>
                    <a:p>
                      <a:pPr algn="just"/>
                      <a:r>
                        <a:rPr lang="en-US" sz="1400" b="0" i="0" kern="1200" dirty="0">
                          <a:solidFill>
                            <a:schemeClr val="tx1"/>
                          </a:solidFill>
                          <a:effectLst/>
                          <a:latin typeface="+mn-lt"/>
                          <a:ea typeface="+mn-ea"/>
                          <a:cs typeface="+mn-cs"/>
                        </a:rPr>
                        <a:t>initialization method</a:t>
                      </a:r>
                      <a:endParaRPr lang="en-US" sz="11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A callback to be called just after all necessary properties on the bean have been set by the container. It will be discussed in bean life cycle chapter.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353164639"/>
                  </a:ext>
                </a:extLst>
              </a:tr>
              <a:tr h="689077">
                <a:tc>
                  <a:txBody>
                    <a:bodyPr/>
                    <a:lstStyle/>
                    <a:p>
                      <a:pPr algn="just" fontAlgn="t"/>
                      <a:r>
                        <a:rPr lang="en-US" sz="1400" b="0" dirty="0">
                          <a:solidFill>
                            <a:srgbClr val="000000"/>
                          </a:solidFill>
                          <a:effectLst/>
                        </a:rPr>
                        <a:t>destruction method</a:t>
                      </a:r>
                    </a:p>
                  </a:txBody>
                  <a:tcPr marL="76200" marR="76200" marT="76200" marB="76200">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A callback to be used when the container containing the bean is destroyed. It will be discussed in bean life cycle chapter.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3008780218"/>
                  </a:ext>
                </a:extLst>
              </a:tr>
            </a:tbl>
          </a:graphicData>
        </a:graphic>
      </p:graphicFrame>
      <p:sp>
        <p:nvSpPr>
          <p:cNvPr id="3" name="Місце для номера слайда 2">
            <a:extLst>
              <a:ext uri="{FF2B5EF4-FFF2-40B4-BE49-F238E27FC236}">
                <a16:creationId xmlns:a16="http://schemas.microsoft.com/office/drawing/2014/main" id="{C0D57FE7-B3FD-4ED2-9FA0-09E725710D3E}"/>
              </a:ext>
            </a:extLst>
          </p:cNvPr>
          <p:cNvSpPr>
            <a:spLocks noGrp="1"/>
          </p:cNvSpPr>
          <p:nvPr>
            <p:ph type="sldNum" sz="quarter" idx="12"/>
          </p:nvPr>
        </p:nvSpPr>
        <p:spPr/>
        <p:txBody>
          <a:bodyPr/>
          <a:lstStyle/>
          <a:p>
            <a:fld id="{1953C272-8C72-41F6-9C12-11750B48D95E}" type="slidenum">
              <a:rPr lang="ru-RU" smtClean="0"/>
              <a:t>17</a:t>
            </a:fld>
            <a:endParaRPr lang="ru-RU"/>
          </a:p>
        </p:txBody>
      </p:sp>
    </p:spTree>
    <p:extLst>
      <p:ext uri="{BB962C8B-B14F-4D97-AF65-F5344CB8AC3E}">
        <p14:creationId xmlns:p14="http://schemas.microsoft.com/office/powerpoint/2010/main" val="255090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Xml Config</a:t>
            </a:r>
            <a:endParaRPr lang="en-US" dirty="0"/>
          </a:p>
        </p:txBody>
      </p:sp>
      <p:pic>
        <p:nvPicPr>
          <p:cNvPr id="6" name="Місце для вмісту 5">
            <a:extLst>
              <a:ext uri="{FF2B5EF4-FFF2-40B4-BE49-F238E27FC236}">
                <a16:creationId xmlns:a16="http://schemas.microsoft.com/office/drawing/2014/main" id="{F4B64354-197F-436C-9A8C-12BCBE1EE17A}"/>
              </a:ext>
            </a:extLst>
          </p:cNvPr>
          <p:cNvPicPr>
            <a:picLocks noGrp="1" noChangeAspect="1"/>
          </p:cNvPicPr>
          <p:nvPr>
            <p:ph idx="1"/>
          </p:nvPr>
        </p:nvPicPr>
        <p:blipFill>
          <a:blip r:embed="rId2"/>
          <a:stretch>
            <a:fillRect/>
          </a:stretch>
        </p:blipFill>
        <p:spPr>
          <a:xfrm>
            <a:off x="1006557" y="1825625"/>
            <a:ext cx="10178885" cy="4351338"/>
          </a:xfrm>
          <a:prstGeom prst="rect">
            <a:avLst/>
          </a:prstGeom>
        </p:spPr>
      </p:pic>
      <p:sp>
        <p:nvSpPr>
          <p:cNvPr id="3" name="Місце для номера слайда 2">
            <a:extLst>
              <a:ext uri="{FF2B5EF4-FFF2-40B4-BE49-F238E27FC236}">
                <a16:creationId xmlns:a16="http://schemas.microsoft.com/office/drawing/2014/main" id="{A21A0612-D4A3-4DDA-9720-C6EFD01B83CC}"/>
              </a:ext>
            </a:extLst>
          </p:cNvPr>
          <p:cNvSpPr>
            <a:spLocks noGrp="1"/>
          </p:cNvSpPr>
          <p:nvPr>
            <p:ph type="sldNum" sz="quarter" idx="12"/>
          </p:nvPr>
        </p:nvSpPr>
        <p:spPr/>
        <p:txBody>
          <a:bodyPr/>
          <a:lstStyle/>
          <a:p>
            <a:fld id="{1953C272-8C72-41F6-9C12-11750B48D95E}" type="slidenum">
              <a:rPr lang="ru-RU" smtClean="0"/>
              <a:t>18</a:t>
            </a:fld>
            <a:endParaRPr lang="ru-RU"/>
          </a:p>
        </p:txBody>
      </p:sp>
    </p:spTree>
    <p:extLst>
      <p:ext uri="{BB962C8B-B14F-4D97-AF65-F5344CB8AC3E}">
        <p14:creationId xmlns:p14="http://schemas.microsoft.com/office/powerpoint/2010/main" val="396492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Annotation Config</a:t>
            </a:r>
            <a:endParaRPr lang="en-US" dirty="0"/>
          </a:p>
        </p:txBody>
      </p:sp>
      <p:pic>
        <p:nvPicPr>
          <p:cNvPr id="5" name="Місце для вмісту 4">
            <a:extLst>
              <a:ext uri="{FF2B5EF4-FFF2-40B4-BE49-F238E27FC236}">
                <a16:creationId xmlns:a16="http://schemas.microsoft.com/office/drawing/2014/main" id="{E7B1ECF9-5F30-488B-B94E-4539F85D3F8A}"/>
              </a:ext>
            </a:extLst>
          </p:cNvPr>
          <p:cNvPicPr>
            <a:picLocks noGrp="1" noChangeAspect="1"/>
          </p:cNvPicPr>
          <p:nvPr>
            <p:ph idx="1"/>
          </p:nvPr>
        </p:nvPicPr>
        <p:blipFill>
          <a:blip r:embed="rId2"/>
          <a:stretch>
            <a:fillRect/>
          </a:stretch>
        </p:blipFill>
        <p:spPr>
          <a:xfrm>
            <a:off x="2313894" y="1825625"/>
            <a:ext cx="7564212" cy="4351338"/>
          </a:xfrm>
          <a:prstGeom prst="rect">
            <a:avLst/>
          </a:prstGeom>
        </p:spPr>
      </p:pic>
      <p:sp>
        <p:nvSpPr>
          <p:cNvPr id="3" name="Місце для номера слайда 2">
            <a:extLst>
              <a:ext uri="{FF2B5EF4-FFF2-40B4-BE49-F238E27FC236}">
                <a16:creationId xmlns:a16="http://schemas.microsoft.com/office/drawing/2014/main" id="{FAD61072-1EC7-41B0-8654-0DDC64BCC445}"/>
              </a:ext>
            </a:extLst>
          </p:cNvPr>
          <p:cNvSpPr>
            <a:spLocks noGrp="1"/>
          </p:cNvSpPr>
          <p:nvPr>
            <p:ph type="sldNum" sz="quarter" idx="12"/>
          </p:nvPr>
        </p:nvSpPr>
        <p:spPr/>
        <p:txBody>
          <a:bodyPr/>
          <a:lstStyle/>
          <a:p>
            <a:fld id="{1953C272-8C72-41F6-9C12-11750B48D95E}" type="slidenum">
              <a:rPr lang="ru-RU" smtClean="0"/>
              <a:t>19</a:t>
            </a:fld>
            <a:endParaRPr lang="ru-RU"/>
          </a:p>
        </p:txBody>
      </p:sp>
    </p:spTree>
    <p:extLst>
      <p:ext uri="{BB962C8B-B14F-4D97-AF65-F5344CB8AC3E}">
        <p14:creationId xmlns:p14="http://schemas.microsoft.com/office/powerpoint/2010/main" val="141969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a:bodyPr>
          <a:lstStyle/>
          <a:p>
            <a:pPr>
              <a:lnSpc>
                <a:spcPct val="150000"/>
              </a:lnSpc>
            </a:pPr>
            <a:r>
              <a:rPr lang="it-IT" sz="3600" dirty="0"/>
              <a:t>Inversion of Control</a:t>
            </a:r>
          </a:p>
          <a:p>
            <a:pPr>
              <a:lnSpc>
                <a:spcPct val="150000"/>
              </a:lnSpc>
            </a:pPr>
            <a:r>
              <a:rPr lang="it-IT" sz="3600" dirty="0"/>
              <a:t>Dependency Injection</a:t>
            </a:r>
          </a:p>
          <a:p>
            <a:pPr>
              <a:lnSpc>
                <a:spcPct val="150000"/>
              </a:lnSpc>
            </a:pPr>
            <a:r>
              <a:rPr lang="it-IT" sz="3600" dirty="0"/>
              <a:t>Spring Core</a:t>
            </a:r>
          </a:p>
          <a:p>
            <a:pPr>
              <a:lnSpc>
                <a:spcPct val="150000"/>
              </a:lnSpc>
            </a:pPr>
            <a:r>
              <a:rPr lang="it-IT" sz="3600" dirty="0"/>
              <a:t>XML config vs Annotation config vs Java Config</a:t>
            </a:r>
            <a:endParaRPr lang="en-US" sz="3600" dirty="0"/>
          </a:p>
        </p:txBody>
      </p:sp>
      <p:sp>
        <p:nvSpPr>
          <p:cNvPr id="4" name="Місце для номера слайда 3">
            <a:extLst>
              <a:ext uri="{FF2B5EF4-FFF2-40B4-BE49-F238E27FC236}">
                <a16:creationId xmlns:a16="http://schemas.microsoft.com/office/drawing/2014/main" id="{9606FE7A-B042-451C-8245-1C809D15F4F1}"/>
              </a:ext>
            </a:extLst>
          </p:cNvPr>
          <p:cNvSpPr>
            <a:spLocks noGrp="1"/>
          </p:cNvSpPr>
          <p:nvPr>
            <p:ph type="sldNum" sz="quarter" idx="12"/>
          </p:nvPr>
        </p:nvSpPr>
        <p:spPr/>
        <p:txBody>
          <a:bodyPr/>
          <a:lstStyle/>
          <a:p>
            <a:fld id="{1953C272-8C72-41F6-9C12-11750B48D95E}" type="slidenum">
              <a:rPr lang="ru-RU" smtClean="0"/>
              <a:t>2</a:t>
            </a:fld>
            <a:endParaRPr lang="ru-RU"/>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Java Config</a:t>
            </a:r>
            <a:endParaRPr lang="en-US" dirty="0"/>
          </a:p>
        </p:txBody>
      </p:sp>
      <p:pic>
        <p:nvPicPr>
          <p:cNvPr id="6" name="Місце для вмісту 5">
            <a:extLst>
              <a:ext uri="{FF2B5EF4-FFF2-40B4-BE49-F238E27FC236}">
                <a16:creationId xmlns:a16="http://schemas.microsoft.com/office/drawing/2014/main" id="{F6161C5F-D6D1-4C48-A7D6-00FF9293FBE7}"/>
              </a:ext>
            </a:extLst>
          </p:cNvPr>
          <p:cNvPicPr>
            <a:picLocks noGrp="1" noChangeAspect="1"/>
          </p:cNvPicPr>
          <p:nvPr>
            <p:ph idx="1"/>
          </p:nvPr>
        </p:nvPicPr>
        <p:blipFill>
          <a:blip r:embed="rId2"/>
          <a:stretch>
            <a:fillRect/>
          </a:stretch>
        </p:blipFill>
        <p:spPr>
          <a:xfrm>
            <a:off x="1507858" y="1843009"/>
            <a:ext cx="9176284" cy="4316570"/>
          </a:xfrm>
          <a:prstGeom prst="rect">
            <a:avLst/>
          </a:prstGeom>
        </p:spPr>
      </p:pic>
      <p:sp>
        <p:nvSpPr>
          <p:cNvPr id="3" name="Місце для номера слайда 2">
            <a:extLst>
              <a:ext uri="{FF2B5EF4-FFF2-40B4-BE49-F238E27FC236}">
                <a16:creationId xmlns:a16="http://schemas.microsoft.com/office/drawing/2014/main" id="{3CA378BA-A5CE-4154-A853-412B0F6B5036}"/>
              </a:ext>
            </a:extLst>
          </p:cNvPr>
          <p:cNvSpPr>
            <a:spLocks noGrp="1"/>
          </p:cNvSpPr>
          <p:nvPr>
            <p:ph type="sldNum" sz="quarter" idx="12"/>
          </p:nvPr>
        </p:nvSpPr>
        <p:spPr/>
        <p:txBody>
          <a:bodyPr/>
          <a:lstStyle/>
          <a:p>
            <a:fld id="{1953C272-8C72-41F6-9C12-11750B48D95E}" type="slidenum">
              <a:rPr lang="ru-RU" smtClean="0"/>
              <a:t>20</a:t>
            </a:fld>
            <a:endParaRPr lang="ru-RU"/>
          </a:p>
        </p:txBody>
      </p:sp>
    </p:spTree>
    <p:extLst>
      <p:ext uri="{BB962C8B-B14F-4D97-AF65-F5344CB8AC3E}">
        <p14:creationId xmlns:p14="http://schemas.microsoft.com/office/powerpoint/2010/main" val="277571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IoC Annotations</a:t>
            </a:r>
            <a:endParaRPr lang="en-US" dirty="0"/>
          </a:p>
        </p:txBody>
      </p:sp>
      <p:sp>
        <p:nvSpPr>
          <p:cNvPr id="4" name="Объект 2">
            <a:extLst>
              <a:ext uri="{FF2B5EF4-FFF2-40B4-BE49-F238E27FC236}">
                <a16:creationId xmlns:a16="http://schemas.microsoft.com/office/drawing/2014/main" id="{FF78BC30-5AB2-4ADC-9BF9-E4117B17DED2}"/>
              </a:ext>
            </a:extLst>
          </p:cNvPr>
          <p:cNvSpPr>
            <a:spLocks noGrp="1"/>
          </p:cNvSpPr>
          <p:nvPr>
            <p:ph idx="1"/>
          </p:nvPr>
        </p:nvSpPr>
        <p:spPr>
          <a:solidFill>
            <a:schemeClr val="bg1"/>
          </a:solidFill>
          <a:ln>
            <a:solidFill>
              <a:schemeClr val="bg1"/>
            </a:solidFill>
          </a:ln>
        </p:spPr>
        <p:txBody>
          <a:bodyPr>
            <a:normAutofit fontScale="55000" lnSpcReduction="20000"/>
          </a:bodyPr>
          <a:lstStyle/>
          <a:p>
            <a:pPr marL="0" indent="0">
              <a:buNone/>
            </a:pPr>
            <a:r>
              <a:rPr lang="en-US" b="1" dirty="0">
                <a:solidFill>
                  <a:srgbClr val="646464"/>
                </a:solidFill>
                <a:latin typeface="Courier New" panose="02070309020205020404" pitchFamily="49" charset="0"/>
              </a:rPr>
              <a:t>@Component</a:t>
            </a:r>
          </a:p>
          <a:p>
            <a:pPr marL="0" indent="0">
              <a:buNone/>
            </a:pPr>
            <a:r>
              <a:rPr lang="en-US" b="1" dirty="0">
                <a:solidFill>
                  <a:schemeClr val="tx1">
                    <a:lumMod val="65000"/>
                    <a:lumOff val="35000"/>
                  </a:schemeClr>
                </a:solidFill>
                <a:latin typeface="Courier New" panose="02070309020205020404" pitchFamily="49" charset="0"/>
                <a:cs typeface="Courier New" panose="02070309020205020404" pitchFamily="49" charset="0"/>
              </a:rPr>
              <a:t>@Scope("session")</a:t>
            </a:r>
          </a:p>
          <a:p>
            <a:pPr marL="0" indent="0">
              <a:buNone/>
            </a:pP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JDBC {</a:t>
            </a:r>
          </a:p>
          <a:p>
            <a:pPr marL="0" indent="0">
              <a:buNone/>
            </a:pPr>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//Spring bean component, does not require to be declared in app context </a:t>
            </a:r>
          </a:p>
          <a:p>
            <a:pPr marL="0" indent="0">
              <a:buNone/>
            </a:pPr>
            <a:r>
              <a:rPr lang="uk-UA"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endParaRPr lang="en-US" dirty="0">
              <a:solidFill>
                <a:srgbClr val="000000"/>
              </a:solidFill>
              <a:latin typeface="Courier New" panose="02070309020205020404" pitchFamily="49" charset="0"/>
            </a:endParaRPr>
          </a:p>
          <a:p>
            <a:pPr marL="0" indent="0">
              <a:buNone/>
            </a:pP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UserManager</a:t>
            </a:r>
            <a:r>
              <a:rPr lang="en-US" b="1" dirty="0">
                <a:solidFill>
                  <a:srgbClr val="000000"/>
                </a:solidFill>
                <a:latin typeface="Courier New" panose="02070309020205020404" pitchFamily="49" charset="0"/>
              </a:rPr>
              <a:t> {</a:t>
            </a:r>
          </a:p>
          <a:p>
            <a:pPr marL="0" indent="0">
              <a:buNone/>
            </a:pPr>
            <a:r>
              <a:rPr lang="en-US" dirty="0">
                <a:solidFill>
                  <a:srgbClr val="3F7F5F"/>
                </a:solidFill>
                <a:latin typeface="Courier New" panose="02070309020205020404" pitchFamily="49" charset="0"/>
              </a:rPr>
              <a:t>    //be sure </a:t>
            </a:r>
            <a:r>
              <a:rPr lang="en-US" dirty="0" err="1">
                <a:solidFill>
                  <a:srgbClr val="3F7F5F"/>
                </a:solidFill>
                <a:latin typeface="Courier New" panose="02070309020205020404" pitchFamily="49" charset="0"/>
              </a:rPr>
              <a:t>jdbc</a:t>
            </a:r>
            <a:r>
              <a:rPr lang="en-US" dirty="0">
                <a:solidFill>
                  <a:srgbClr val="3F7F5F"/>
                </a:solidFill>
                <a:latin typeface="Courier New" panose="02070309020205020404" pitchFamily="49" charset="0"/>
              </a:rPr>
              <a:t> will be initialized before you start using it</a:t>
            </a:r>
            <a:endParaRPr lang="en-US" b="1" dirty="0">
              <a:solidFill>
                <a:srgbClr val="000000"/>
              </a:solidFill>
              <a:latin typeface="Courier New" panose="02070309020205020404" pitchFamily="49" charset="0"/>
            </a:endParaRPr>
          </a:p>
          <a:p>
            <a:pPr marL="0" indent="0">
              <a:buNone/>
            </a:pPr>
            <a:r>
              <a:rPr lang="en-US" dirty="0">
                <a:solidFill>
                  <a:srgbClr val="646464"/>
                </a:solidFill>
                <a:latin typeface="Courier New" panose="02070309020205020404" pitchFamily="49" charset="0"/>
              </a:rPr>
              <a:t>    </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Autowired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JDBC </a:t>
            </a:r>
            <a:r>
              <a:rPr lang="en-US" b="1" dirty="0" err="1">
                <a:solidFill>
                  <a:srgbClr val="0000C0"/>
                </a:solidFill>
                <a:latin typeface="Courier New" panose="02070309020205020404" pitchFamily="49" charset="0"/>
              </a:rPr>
              <a:t>jdbc</a:t>
            </a:r>
            <a:r>
              <a:rPr lang="en-US" b="1" dirty="0">
                <a:solidFill>
                  <a:srgbClr val="000000"/>
                </a:solidFill>
                <a:latin typeface="Courier New" panose="02070309020205020404" pitchFamily="49" charset="0"/>
              </a:rPr>
              <a:t>;</a:t>
            </a:r>
            <a:endParaRPr lang="en-US" u="sng" dirty="0">
              <a:solidFill>
                <a:srgbClr val="3F7F5F"/>
              </a:solidFill>
              <a:latin typeface="Courier New" panose="02070309020205020404" pitchFamily="49" charset="0"/>
            </a:endParaRPr>
          </a:p>
          <a:p>
            <a:pPr marL="0" indent="0">
              <a:buNone/>
            </a:pPr>
            <a:r>
              <a:rPr lang="uk-UA"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endParaRPr lang="en-US" dirty="0">
              <a:solidFill>
                <a:srgbClr val="000000"/>
              </a:solidFill>
              <a:latin typeface="Courier New" panose="02070309020205020404" pitchFamily="49" charset="0"/>
            </a:endParaRPr>
          </a:p>
          <a:p>
            <a:pPr marL="0" indent="0">
              <a:buNone/>
            </a:pP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beans</a:t>
            </a:r>
            <a:r>
              <a:rPr lang="en-US" dirty="0">
                <a:solidFill>
                  <a:srgbClr val="008080"/>
                </a:solidFill>
                <a:highlight>
                  <a:srgbClr val="D4D4D4"/>
                </a:highlight>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context:annotation-config</a:t>
            </a:r>
            <a:r>
              <a:rPr lang="en-US" dirty="0">
                <a:solidFill>
                  <a:srgbClr val="00808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context:component-scan</a:t>
            </a:r>
            <a:r>
              <a:rPr lang="en-US" dirty="0">
                <a:solidFill>
                  <a:srgbClr val="3F7F7F"/>
                </a:solidFill>
                <a:latin typeface="Consolas" panose="020B0609020204030204" pitchFamily="49" charset="0"/>
              </a:rPr>
              <a:t> </a:t>
            </a:r>
            <a:r>
              <a:rPr lang="en-US" dirty="0">
                <a:solidFill>
                  <a:srgbClr val="7F007F"/>
                </a:solidFill>
                <a:latin typeface="Consolas" panose="020B0609020204030204" pitchFamily="49" charset="0"/>
              </a:rPr>
              <a:t>base-package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com.beans</a:t>
            </a:r>
            <a:r>
              <a:rPr lang="en-US" i="1" dirty="0">
                <a:solidFill>
                  <a:srgbClr val="2A00FF"/>
                </a:solidFill>
                <a:latin typeface="Consolas" panose="020B0609020204030204" pitchFamily="49" charset="0"/>
              </a:rPr>
              <a:t>"</a:t>
            </a:r>
            <a:r>
              <a:rPr lang="en-US" i="1" dirty="0">
                <a:solidFill>
                  <a:srgbClr val="008080"/>
                </a:solidFill>
                <a:latin typeface="Consolas" panose="020B0609020204030204" pitchFamily="49" charset="0"/>
              </a:rPr>
              <a:t>/&gt;</a:t>
            </a:r>
            <a:r>
              <a:rPr lang="en-US" i="1" dirty="0">
                <a:solidFill>
                  <a:srgbClr val="000000"/>
                </a:solidFill>
                <a:latin typeface="Consolas" panose="020B0609020204030204" pitchFamily="49" charset="0"/>
              </a:rPr>
              <a:t>  </a:t>
            </a:r>
          </a:p>
          <a:p>
            <a:pPr marL="0" indent="0">
              <a:buNone/>
            </a:pP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beans</a:t>
            </a:r>
            <a:r>
              <a:rPr lang="en-US" dirty="0">
                <a:solidFill>
                  <a:srgbClr val="008080"/>
                </a:solidFill>
                <a:highlight>
                  <a:srgbClr val="D4D4D4"/>
                </a:highlight>
                <a:latin typeface="Consolas" panose="020B0609020204030204" pitchFamily="49" charset="0"/>
              </a:rPr>
              <a:t>&gt;</a:t>
            </a:r>
            <a:endParaRPr lang="en-US" dirty="0">
              <a:solidFill>
                <a:srgbClr val="000000"/>
              </a:solidFill>
              <a:latin typeface="Courier New" panose="02070309020205020404" pitchFamily="49" charset="0"/>
            </a:endParaRPr>
          </a:p>
          <a:p>
            <a:pPr marL="0" indent="0">
              <a:buNone/>
            </a:pPr>
            <a:endParaRPr lang="en-US" dirty="0">
              <a:solidFill>
                <a:srgbClr val="000000"/>
              </a:solidFill>
              <a:latin typeface="Courier New" panose="02070309020205020404" pitchFamily="49" charset="0"/>
            </a:endParaRPr>
          </a:p>
          <a:p>
            <a:pPr marL="0" indent="0">
              <a:buNone/>
            </a:pPr>
            <a:endParaRPr lang="uk-UA" dirty="0"/>
          </a:p>
        </p:txBody>
      </p:sp>
      <p:sp>
        <p:nvSpPr>
          <p:cNvPr id="3" name="Місце для номера слайда 2">
            <a:extLst>
              <a:ext uri="{FF2B5EF4-FFF2-40B4-BE49-F238E27FC236}">
                <a16:creationId xmlns:a16="http://schemas.microsoft.com/office/drawing/2014/main" id="{82DC938A-1B07-4606-BBEC-F879131EC4EE}"/>
              </a:ext>
            </a:extLst>
          </p:cNvPr>
          <p:cNvSpPr>
            <a:spLocks noGrp="1"/>
          </p:cNvSpPr>
          <p:nvPr>
            <p:ph type="sldNum" sz="quarter" idx="12"/>
          </p:nvPr>
        </p:nvSpPr>
        <p:spPr/>
        <p:txBody>
          <a:bodyPr/>
          <a:lstStyle/>
          <a:p>
            <a:fld id="{1953C272-8C72-41F6-9C12-11750B48D95E}" type="slidenum">
              <a:rPr lang="ru-RU" smtClean="0"/>
              <a:t>21</a:t>
            </a:fld>
            <a:endParaRPr lang="ru-RU"/>
          </a:p>
        </p:txBody>
      </p:sp>
    </p:spTree>
    <p:extLst>
      <p:ext uri="{BB962C8B-B14F-4D97-AF65-F5344CB8AC3E}">
        <p14:creationId xmlns:p14="http://schemas.microsoft.com/office/powerpoint/2010/main" val="330017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Life Cycle Annotations</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85000" lnSpcReduction="20000"/>
          </a:bodyPr>
          <a:lstStyle/>
          <a:p>
            <a:pPr marL="0" indent="0">
              <a:buNone/>
            </a:pP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UserManager</a:t>
            </a:r>
            <a:r>
              <a:rPr lang="en-US" b="1" dirty="0">
                <a:solidFill>
                  <a:srgbClr val="000000"/>
                </a:solidFill>
                <a:latin typeface="Courier New" panose="02070309020205020404" pitchFamily="49" charset="0"/>
              </a:rPr>
              <a:t> {</a:t>
            </a:r>
          </a:p>
          <a:p>
            <a:pPr marL="0" indent="0">
              <a:buNone/>
            </a:pPr>
            <a:r>
              <a:rPr lang="en-US" dirty="0">
                <a:solidFill>
                  <a:srgbClr val="646464"/>
                </a:solidFill>
                <a:latin typeface="Courier New" panose="02070309020205020404" pitchFamily="49" charset="0"/>
              </a:rPr>
              <a:t>    </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PostConstruct</a:t>
            </a:r>
            <a:endParaRPr lang="en-US" b="1" dirty="0">
              <a:solidFill>
                <a:srgbClr val="646464"/>
              </a:solidFill>
              <a:latin typeface="Courier New" panose="02070309020205020404" pitchFamily="49" charset="0"/>
            </a:endParaRPr>
          </a:p>
          <a:p>
            <a:pPr marL="0" indent="0">
              <a:buNone/>
            </a:pPr>
            <a:r>
              <a:rPr lang="en-US" b="1" dirty="0">
                <a:solidFill>
                  <a:srgbClr val="7F0055"/>
                </a:solidFill>
                <a:latin typeface="Courier New" panose="02070309020205020404" pitchFamily="49" charset="0"/>
              </a:rPr>
              <a:t>    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init</a:t>
            </a:r>
            <a:r>
              <a:rPr lang="en-US" b="1" dirty="0">
                <a:solidFill>
                  <a:srgbClr val="000000"/>
                </a:solidFill>
                <a:latin typeface="Courier New" panose="02070309020205020404" pitchFamily="49" charset="0"/>
              </a:rPr>
              <a:t>() {</a:t>
            </a:r>
          </a:p>
          <a:p>
            <a:pPr marL="0" indent="0">
              <a:buNone/>
            </a:pPr>
            <a:r>
              <a:rPr lang="en-US" dirty="0">
                <a:solidFill>
                  <a:srgbClr val="3F7F5F"/>
                </a:solidFill>
                <a:latin typeface="Courier New" panose="02070309020205020404" pitchFamily="49" charset="0"/>
              </a:rPr>
              <a:t>        //do some initialization work</a:t>
            </a:r>
          </a:p>
          <a:p>
            <a:pPr marL="0" indent="0">
              <a:buNone/>
            </a:pPr>
            <a:r>
              <a:rPr lang="en-US" dirty="0">
                <a:solidFill>
                  <a:srgbClr val="000000"/>
                </a:solidFill>
                <a:latin typeface="Courier New" panose="02070309020205020404" pitchFamily="49" charset="0"/>
              </a:rPr>
              <a:t>    </a:t>
            </a:r>
            <a:r>
              <a:rPr lang="uk-UA" dirty="0">
                <a:solidFill>
                  <a:srgbClr val="000000"/>
                </a:solidFill>
                <a:latin typeface="Courier New" panose="02070309020205020404" pitchFamily="49" charset="0"/>
              </a:rPr>
              <a:t>}</a:t>
            </a:r>
          </a:p>
          <a:p>
            <a:pPr marL="0" indent="0">
              <a:buNone/>
            </a:pPr>
            <a:endParaRPr lang="uk-UA" dirty="0">
              <a:latin typeface="Courier New" panose="02070309020205020404" pitchFamily="49" charset="0"/>
            </a:endParaRPr>
          </a:p>
          <a:p>
            <a:pPr marL="0" indent="0">
              <a:buNone/>
            </a:pPr>
            <a:r>
              <a:rPr lang="en-US" dirty="0">
                <a:solidFill>
                  <a:srgbClr val="646464"/>
                </a:solidFill>
                <a:latin typeface="Courier New" panose="02070309020205020404" pitchFamily="49" charset="0"/>
              </a:rPr>
              <a:t>    </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PreDestroy</a:t>
            </a:r>
            <a:endParaRPr lang="en-US" b="1" dirty="0">
              <a:solidFill>
                <a:srgbClr val="646464"/>
              </a:solidFill>
              <a:latin typeface="Courier New" panose="02070309020205020404" pitchFamily="49" charset="0"/>
            </a:endParaRPr>
          </a:p>
          <a:p>
            <a:pPr marL="0" indent="0">
              <a:buNone/>
            </a:pPr>
            <a:r>
              <a:rPr lang="en-US" b="1" dirty="0">
                <a:solidFill>
                  <a:srgbClr val="7F0055"/>
                </a:solidFill>
                <a:latin typeface="Courier New" panose="02070309020205020404" pitchFamily="49" charset="0"/>
              </a:rPr>
              <a:t>    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destroy() {</a:t>
            </a:r>
          </a:p>
          <a:p>
            <a:pPr marL="0" indent="0">
              <a:buNone/>
            </a:pPr>
            <a:r>
              <a:rPr lang="en-US" dirty="0">
                <a:solidFill>
                  <a:srgbClr val="3F7F5F"/>
                </a:solidFill>
                <a:latin typeface="Courier New" panose="02070309020205020404" pitchFamily="49" charset="0"/>
              </a:rPr>
              <a:t>        //release all resources</a:t>
            </a:r>
          </a:p>
          <a:p>
            <a:pPr marL="0" indent="0">
              <a:buNone/>
            </a:pPr>
            <a:r>
              <a:rPr lang="en-US" dirty="0">
                <a:solidFill>
                  <a:srgbClr val="000000"/>
                </a:solidFill>
                <a:latin typeface="Courier New" panose="02070309020205020404" pitchFamily="49" charset="0"/>
              </a:rPr>
              <a:t>    </a:t>
            </a:r>
            <a:r>
              <a:rPr lang="uk-UA" dirty="0">
                <a:solidFill>
                  <a:srgbClr val="000000"/>
                </a:solidFill>
                <a:latin typeface="Courier New" panose="02070309020205020404" pitchFamily="49" charset="0"/>
              </a:rPr>
              <a:t>}</a:t>
            </a:r>
          </a:p>
          <a:p>
            <a:pPr marL="0" indent="0">
              <a:buNone/>
            </a:pPr>
            <a:r>
              <a:rPr lang="uk-UA" dirty="0">
                <a:solidFill>
                  <a:srgbClr val="000000"/>
                </a:solidFill>
                <a:latin typeface="Courier New" panose="02070309020205020404" pitchFamily="49" charset="0"/>
              </a:rPr>
              <a:t>}</a:t>
            </a:r>
            <a:endParaRPr lang="uk-UA" dirty="0"/>
          </a:p>
        </p:txBody>
      </p:sp>
      <p:sp>
        <p:nvSpPr>
          <p:cNvPr id="3" name="Місце для номера слайда 2">
            <a:extLst>
              <a:ext uri="{FF2B5EF4-FFF2-40B4-BE49-F238E27FC236}">
                <a16:creationId xmlns:a16="http://schemas.microsoft.com/office/drawing/2014/main" id="{84537B30-00AC-4761-9E89-03D9F03C47D7}"/>
              </a:ext>
            </a:extLst>
          </p:cNvPr>
          <p:cNvSpPr>
            <a:spLocks noGrp="1"/>
          </p:cNvSpPr>
          <p:nvPr>
            <p:ph type="sldNum" sz="quarter" idx="12"/>
          </p:nvPr>
        </p:nvSpPr>
        <p:spPr/>
        <p:txBody>
          <a:bodyPr/>
          <a:lstStyle/>
          <a:p>
            <a:fld id="{1953C272-8C72-41F6-9C12-11750B48D95E}" type="slidenum">
              <a:rPr lang="ru-RU" smtClean="0"/>
              <a:t>22</a:t>
            </a:fld>
            <a:endParaRPr lang="ru-RU"/>
          </a:p>
        </p:txBody>
      </p:sp>
    </p:spTree>
    <p:extLst>
      <p:ext uri="{BB962C8B-B14F-4D97-AF65-F5344CB8AC3E}">
        <p14:creationId xmlns:p14="http://schemas.microsoft.com/office/powerpoint/2010/main" val="371119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idx="1"/>
          </p:nvPr>
        </p:nvSpPr>
        <p:spPr/>
        <p:txBody>
          <a:bodyPr>
            <a:normAutofit fontScale="85000" lnSpcReduction="20000"/>
          </a:bodyPr>
          <a:lstStyle/>
          <a:p>
            <a:pPr>
              <a:lnSpc>
                <a:spcPct val="150000"/>
              </a:lnSpc>
            </a:pPr>
            <a:r>
              <a:rPr lang="it-IT" dirty="0">
                <a:hlinkClick r:id="rId3"/>
              </a:rPr>
              <a:t>Java Design Patterns - Service Locator</a:t>
            </a:r>
            <a:endParaRPr lang="en-US" dirty="0"/>
          </a:p>
          <a:p>
            <a:pPr>
              <a:lnSpc>
                <a:spcPct val="150000"/>
              </a:lnSpc>
            </a:pPr>
            <a:r>
              <a:rPr lang="en-US" dirty="0">
                <a:hlinkClick r:id="rId4"/>
              </a:rPr>
              <a:t>Java Design Patterns - Dependency Injection</a:t>
            </a:r>
            <a:endParaRPr lang="en-US" dirty="0"/>
          </a:p>
          <a:p>
            <a:pPr>
              <a:lnSpc>
                <a:spcPct val="150000"/>
              </a:lnSpc>
            </a:pPr>
            <a:r>
              <a:rPr lang="en-US" dirty="0">
                <a:hlinkClick r:id="rId5"/>
              </a:rPr>
              <a:t>Java Design Patterns - Template Method</a:t>
            </a:r>
            <a:endParaRPr lang="en-US" dirty="0"/>
          </a:p>
          <a:p>
            <a:pPr>
              <a:lnSpc>
                <a:spcPct val="150000"/>
              </a:lnSpc>
            </a:pPr>
            <a:r>
              <a:rPr lang="en-US" dirty="0">
                <a:hlinkClick r:id="rId6"/>
              </a:rPr>
              <a:t>Java Design Patterns - Strategy</a:t>
            </a:r>
            <a:endParaRPr lang="en-US" dirty="0"/>
          </a:p>
          <a:p>
            <a:pPr>
              <a:lnSpc>
                <a:spcPct val="150000"/>
              </a:lnSpc>
            </a:pPr>
            <a:r>
              <a:rPr lang="en-US" dirty="0">
                <a:hlinkClick r:id="rId7"/>
              </a:rPr>
              <a:t>Spring </a:t>
            </a:r>
            <a:r>
              <a:rPr lang="en-US" dirty="0">
                <a:hlinkClick r:id="rId7"/>
              </a:rPr>
              <a:t>Tutorial</a:t>
            </a:r>
            <a:endParaRPr lang="en-US" dirty="0"/>
          </a:p>
          <a:p>
            <a:pPr>
              <a:lnSpc>
                <a:spcPct val="150000"/>
              </a:lnSpc>
            </a:pPr>
            <a:r>
              <a:rPr lang="en-US" dirty="0">
                <a:hlinkClick r:id="rId8"/>
              </a:rPr>
              <a:t>Spring Framework </a:t>
            </a:r>
            <a:r>
              <a:rPr lang="en-US" dirty="0">
                <a:hlinkClick r:id="rId8"/>
              </a:rPr>
              <a:t>Docs</a:t>
            </a:r>
            <a:endParaRPr lang="en-US" dirty="0"/>
          </a:p>
          <a:p>
            <a:pPr>
              <a:lnSpc>
                <a:spcPct val="150000"/>
              </a:lnSpc>
            </a:pPr>
            <a:r>
              <a:rPr lang="en-US" dirty="0">
                <a:hlinkClick r:id="rId9"/>
              </a:rPr>
              <a:t>Inversion of Control and Dependency Injection in </a:t>
            </a:r>
            <a:r>
              <a:rPr lang="en-US" dirty="0" smtClean="0">
                <a:hlinkClick r:id="rId9"/>
              </a:rPr>
              <a:t>Spring</a:t>
            </a:r>
            <a:endParaRPr lang="en-US" dirty="0"/>
          </a:p>
        </p:txBody>
      </p:sp>
      <p:sp>
        <p:nvSpPr>
          <p:cNvPr id="4" name="Місце для номера слайда 3">
            <a:extLst>
              <a:ext uri="{FF2B5EF4-FFF2-40B4-BE49-F238E27FC236}">
                <a16:creationId xmlns:a16="http://schemas.microsoft.com/office/drawing/2014/main" id="{EEB20A21-D55F-434C-984D-AB2868EAD932}"/>
              </a:ext>
            </a:extLst>
          </p:cNvPr>
          <p:cNvSpPr>
            <a:spLocks noGrp="1"/>
          </p:cNvSpPr>
          <p:nvPr>
            <p:ph type="sldNum" sz="quarter" idx="12"/>
          </p:nvPr>
        </p:nvSpPr>
        <p:spPr/>
        <p:txBody>
          <a:bodyPr/>
          <a:lstStyle/>
          <a:p>
            <a:fld id="{1953C272-8C72-41F6-9C12-11750B48D95E}" type="slidenum">
              <a:rPr lang="ru-RU" smtClean="0"/>
              <a:t>23</a:t>
            </a:fld>
            <a:endParaRPr lang="ru-RU"/>
          </a:p>
        </p:txBody>
      </p:sp>
    </p:spTree>
    <p:extLst>
      <p:ext uri="{BB962C8B-B14F-4D97-AF65-F5344CB8AC3E}">
        <p14:creationId xmlns:p14="http://schemas.microsoft.com/office/powerpoint/2010/main" val="43669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1</a:t>
            </a:r>
          </a:p>
        </p:txBody>
      </p:sp>
      <p:sp>
        <p:nvSpPr>
          <p:cNvPr id="3" name="Объект 2"/>
          <p:cNvSpPr>
            <a:spLocks noGrp="1"/>
          </p:cNvSpPr>
          <p:nvPr>
            <p:ph idx="1"/>
          </p:nvPr>
        </p:nvSpPr>
        <p:spPr/>
        <p:txBody>
          <a:bodyPr vert="horz" lIns="91440" tIns="45720" rIns="91440" bIns="45720" rtlCol="0" anchor="t">
            <a:normAutofit/>
          </a:bodyPr>
          <a:lstStyle/>
          <a:p>
            <a:pPr marL="0" indent="0">
              <a:lnSpc>
                <a:spcPct val="150000"/>
              </a:lnSpc>
              <a:buNone/>
            </a:pPr>
            <a:r>
              <a:rPr lang="en-US" dirty="0" smtClean="0"/>
              <a:t>	Implement </a:t>
            </a:r>
            <a:r>
              <a:rPr lang="en-US" dirty="0"/>
              <a:t>user management </a:t>
            </a:r>
            <a:r>
              <a:rPr lang="en-US" dirty="0" smtClean="0"/>
              <a:t>API protected </a:t>
            </a:r>
            <a:r>
              <a:rPr lang="en-US" dirty="0"/>
              <a:t>with authentication by login and </a:t>
            </a:r>
            <a:r>
              <a:rPr lang="en-US" dirty="0" smtClean="0"/>
              <a:t>password.</a:t>
            </a:r>
            <a:endParaRPr lang="en-US" dirty="0">
              <a:hlinkClick r:id="rId2"/>
            </a:endParaRPr>
          </a:p>
          <a:p>
            <a:pPr marL="0" indent="0">
              <a:lnSpc>
                <a:spcPct val="150000"/>
              </a:lnSpc>
              <a:buNone/>
            </a:pPr>
            <a:r>
              <a:rPr lang="en-US" dirty="0" smtClean="0">
                <a:hlinkClick r:id="rId2"/>
              </a:rPr>
              <a:t>Requirements</a:t>
            </a:r>
            <a:endParaRPr lang="en-US" dirty="0">
              <a:cs typeface="Calibri"/>
            </a:endParaRPr>
          </a:p>
        </p:txBody>
      </p:sp>
    </p:spTree>
    <p:extLst>
      <p:ext uri="{BB962C8B-B14F-4D97-AF65-F5344CB8AC3E}">
        <p14:creationId xmlns:p14="http://schemas.microsoft.com/office/powerpoint/2010/main" val="221506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Inversion of Control</a:t>
            </a:r>
            <a:endParaRPr lang="en-US" dirty="0"/>
          </a:p>
        </p:txBody>
      </p:sp>
      <p:sp>
        <p:nvSpPr>
          <p:cNvPr id="3" name="Объект 2"/>
          <p:cNvSpPr>
            <a:spLocks noGrp="1"/>
          </p:cNvSpPr>
          <p:nvPr>
            <p:ph idx="1"/>
          </p:nvPr>
        </p:nvSpPr>
        <p:spPr/>
        <p:txBody>
          <a:bodyPr>
            <a:normAutofit fontScale="92500" lnSpcReduction="20000"/>
          </a:bodyPr>
          <a:lstStyle/>
          <a:p>
            <a:pPr marL="0" indent="0">
              <a:lnSpc>
                <a:spcPct val="150000"/>
              </a:lnSpc>
              <a:buNone/>
            </a:pPr>
            <a:r>
              <a:rPr lang="en-US" dirty="0" smtClean="0"/>
              <a:t>	In </a:t>
            </a:r>
            <a:r>
              <a:rPr lang="en-US" dirty="0"/>
              <a:t>software engineering, inversion of control (</a:t>
            </a:r>
            <a:r>
              <a:rPr lang="en-US" dirty="0" err="1"/>
              <a:t>IoC</a:t>
            </a:r>
            <a:r>
              <a:rPr lang="en-US" dirty="0"/>
              <a:t>) is a design principle in which custom-written portions of a computer program receive the flow of control from a generic framework. A software architecture with this design inverts control as compared to traditional procedural programming: in traditional programming, the custom code that expresses the purpose of the program calls into reusable libraries to take care of generic tasks, but with inversion of control, it is the framework that calls into the custom, or task-specific, code.</a:t>
            </a:r>
          </a:p>
        </p:txBody>
      </p:sp>
      <p:sp>
        <p:nvSpPr>
          <p:cNvPr id="4" name="Місце для номера слайда 3">
            <a:extLst>
              <a:ext uri="{FF2B5EF4-FFF2-40B4-BE49-F238E27FC236}">
                <a16:creationId xmlns:a16="http://schemas.microsoft.com/office/drawing/2014/main" id="{F8F2FDFF-8AA0-4172-A4B3-01382D96C256}"/>
              </a:ext>
            </a:extLst>
          </p:cNvPr>
          <p:cNvSpPr>
            <a:spLocks noGrp="1"/>
          </p:cNvSpPr>
          <p:nvPr>
            <p:ph type="sldNum" sz="quarter" idx="12"/>
          </p:nvPr>
        </p:nvSpPr>
        <p:spPr/>
        <p:txBody>
          <a:bodyPr/>
          <a:lstStyle/>
          <a:p>
            <a:fld id="{1953C272-8C72-41F6-9C12-11750B48D95E}" type="slidenum">
              <a:rPr lang="ru-RU" smtClean="0"/>
              <a:t>3</a:t>
            </a:fld>
            <a:endParaRPr lang="ru-RU"/>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Inversion of Control</a:t>
            </a:r>
            <a:endParaRPr lang="en-US" dirty="0"/>
          </a:p>
        </p:txBody>
      </p:sp>
      <p:sp>
        <p:nvSpPr>
          <p:cNvPr id="3" name="Объект 2"/>
          <p:cNvSpPr>
            <a:spLocks noGrp="1"/>
          </p:cNvSpPr>
          <p:nvPr>
            <p:ph idx="1"/>
          </p:nvPr>
        </p:nvSpPr>
        <p:spPr/>
        <p:txBody>
          <a:bodyPr>
            <a:normAutofit fontScale="62500" lnSpcReduction="20000"/>
          </a:bodyPr>
          <a:lstStyle/>
          <a:p>
            <a:pPr>
              <a:lnSpc>
                <a:spcPct val="150000"/>
              </a:lnSpc>
            </a:pPr>
            <a:r>
              <a:rPr lang="en-US" dirty="0"/>
              <a:t>Principle helping to write loose coupled code</a:t>
            </a:r>
          </a:p>
          <a:p>
            <a:pPr>
              <a:lnSpc>
                <a:spcPct val="150000"/>
              </a:lnSpc>
            </a:pPr>
            <a:r>
              <a:rPr lang="en-US" dirty="0"/>
              <a:t>In object-oriented programming, there are several basic techniques to implement inversion of control. These are:</a:t>
            </a:r>
          </a:p>
          <a:p>
            <a:pPr lvl="1">
              <a:lnSpc>
                <a:spcPct val="150000"/>
              </a:lnSpc>
            </a:pPr>
            <a:r>
              <a:rPr lang="en-US" dirty="0"/>
              <a:t>Using a </a:t>
            </a:r>
            <a:r>
              <a:rPr lang="en-US" b="1" dirty="0"/>
              <a:t>service locator pattern</a:t>
            </a:r>
          </a:p>
          <a:p>
            <a:pPr lvl="1">
              <a:lnSpc>
                <a:spcPct val="150000"/>
              </a:lnSpc>
            </a:pPr>
            <a:r>
              <a:rPr lang="en-US" dirty="0"/>
              <a:t>Using </a:t>
            </a:r>
            <a:r>
              <a:rPr lang="en-US" b="1" dirty="0"/>
              <a:t>dependency injection</a:t>
            </a:r>
            <a:r>
              <a:rPr lang="en-US" dirty="0"/>
              <a:t>, for example</a:t>
            </a:r>
          </a:p>
          <a:p>
            <a:pPr lvl="2">
              <a:lnSpc>
                <a:spcPct val="150000"/>
              </a:lnSpc>
            </a:pPr>
            <a:r>
              <a:rPr lang="en-US" dirty="0"/>
              <a:t>Constructor injection</a:t>
            </a:r>
          </a:p>
          <a:p>
            <a:pPr lvl="2">
              <a:lnSpc>
                <a:spcPct val="150000"/>
              </a:lnSpc>
            </a:pPr>
            <a:r>
              <a:rPr lang="en-US" dirty="0"/>
              <a:t>Parameter injection</a:t>
            </a:r>
          </a:p>
          <a:p>
            <a:pPr lvl="2">
              <a:lnSpc>
                <a:spcPct val="150000"/>
              </a:lnSpc>
            </a:pPr>
            <a:r>
              <a:rPr lang="en-US" dirty="0"/>
              <a:t>Setter injection</a:t>
            </a:r>
          </a:p>
          <a:p>
            <a:pPr lvl="2">
              <a:lnSpc>
                <a:spcPct val="150000"/>
              </a:lnSpc>
            </a:pPr>
            <a:r>
              <a:rPr lang="en-US" dirty="0"/>
              <a:t>Interface injection</a:t>
            </a:r>
          </a:p>
          <a:p>
            <a:pPr lvl="1">
              <a:lnSpc>
                <a:spcPct val="150000"/>
              </a:lnSpc>
            </a:pPr>
            <a:r>
              <a:rPr lang="en-US" dirty="0"/>
              <a:t>Using </a:t>
            </a:r>
            <a:r>
              <a:rPr lang="en-US" b="1" dirty="0"/>
              <a:t>template method design pattern</a:t>
            </a:r>
          </a:p>
          <a:p>
            <a:pPr lvl="1">
              <a:lnSpc>
                <a:spcPct val="150000"/>
              </a:lnSpc>
            </a:pPr>
            <a:r>
              <a:rPr lang="en-US" dirty="0"/>
              <a:t>Using </a:t>
            </a:r>
            <a:r>
              <a:rPr lang="en-US" b="1" dirty="0"/>
              <a:t>strategy design pattern</a:t>
            </a:r>
          </a:p>
        </p:txBody>
      </p:sp>
      <p:sp>
        <p:nvSpPr>
          <p:cNvPr id="4" name="Місце для номера слайда 3">
            <a:extLst>
              <a:ext uri="{FF2B5EF4-FFF2-40B4-BE49-F238E27FC236}">
                <a16:creationId xmlns:a16="http://schemas.microsoft.com/office/drawing/2014/main" id="{C57374EB-A5D5-43E0-B03D-9AFF3D11AE96}"/>
              </a:ext>
            </a:extLst>
          </p:cNvPr>
          <p:cNvSpPr>
            <a:spLocks noGrp="1"/>
          </p:cNvSpPr>
          <p:nvPr>
            <p:ph type="sldNum" sz="quarter" idx="12"/>
          </p:nvPr>
        </p:nvSpPr>
        <p:spPr/>
        <p:txBody>
          <a:bodyPr/>
          <a:lstStyle/>
          <a:p>
            <a:fld id="{1953C272-8C72-41F6-9C12-11750B48D95E}" type="slidenum">
              <a:rPr lang="ru-RU" smtClean="0"/>
              <a:t>4</a:t>
            </a:fld>
            <a:endParaRPr lang="ru-RU"/>
          </a:p>
        </p:txBody>
      </p:sp>
    </p:spTree>
    <p:extLst>
      <p:ext uri="{BB962C8B-B14F-4D97-AF65-F5344CB8AC3E}">
        <p14:creationId xmlns:p14="http://schemas.microsoft.com/office/powerpoint/2010/main" val="307058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Template Method</a:t>
            </a:r>
            <a:endParaRPr lang="en-US" dirty="0"/>
          </a:p>
        </p:txBody>
      </p:sp>
      <p:sp>
        <p:nvSpPr>
          <p:cNvPr id="3079" name="Content Placeholder 3078"/>
          <p:cNvSpPr>
            <a:spLocks noGrp="1"/>
          </p:cNvSpPr>
          <p:nvPr>
            <p:ph idx="1"/>
          </p:nvPr>
        </p:nvSpPr>
        <p:spPr>
          <a:xfrm>
            <a:off x="7552944" y="1825625"/>
            <a:ext cx="3800856" cy="4351338"/>
          </a:xfrm>
        </p:spPr>
        <p:txBody>
          <a:bodyPr>
            <a:normAutofit/>
          </a:bodyPr>
          <a:lstStyle/>
          <a:p>
            <a:pPr marL="0" indent="0">
              <a:buNone/>
            </a:pPr>
            <a:r>
              <a:rPr lang="en-US" sz="2400" dirty="0" smtClean="0"/>
              <a:t>Define </a:t>
            </a:r>
            <a:r>
              <a:rPr lang="en-US" sz="2400" dirty="0"/>
              <a:t>the skeleton of an algorithm in an operation, deferring some steps to subclasses. Template method lets subclasses redefine certain steps of an algorithm without changing the algorithm's structure.</a:t>
            </a:r>
          </a:p>
        </p:txBody>
      </p:sp>
      <p:pic>
        <p:nvPicPr>
          <p:cNvPr id="4" name="Picture 4" descr="alt text">
            <a:extLst>
              <a:ext uri="{FF2B5EF4-FFF2-40B4-BE49-F238E27FC236}">
                <a16:creationId xmlns:a16="http://schemas.microsoft.com/office/drawing/2014/main" id="{C366C3D8-B29B-4193-B774-7DFC28A0B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90688"/>
            <a:ext cx="5124450" cy="4686300"/>
          </a:xfrm>
          <a:prstGeom prst="rect">
            <a:avLst/>
          </a:prstGeom>
          <a:noFill/>
          <a:extLst>
            <a:ext uri="{909E8E84-426E-40DD-AFC4-6F175D3DCCD1}">
              <a14:hiddenFill xmlns:a14="http://schemas.microsoft.com/office/drawing/2010/main">
                <a:solidFill>
                  <a:srgbClr val="FFFFFF"/>
                </a:solidFill>
              </a14:hiddenFill>
            </a:ext>
          </a:extLst>
        </p:spPr>
      </p:pic>
      <p:sp>
        <p:nvSpPr>
          <p:cNvPr id="3" name="Місце для номера слайда 2">
            <a:extLst>
              <a:ext uri="{FF2B5EF4-FFF2-40B4-BE49-F238E27FC236}">
                <a16:creationId xmlns:a16="http://schemas.microsoft.com/office/drawing/2014/main" id="{99897CA3-E584-4FDC-A9C0-29244FE249CE}"/>
              </a:ext>
            </a:extLst>
          </p:cNvPr>
          <p:cNvSpPr>
            <a:spLocks noGrp="1"/>
          </p:cNvSpPr>
          <p:nvPr>
            <p:ph type="sldNum" sz="quarter" idx="12"/>
          </p:nvPr>
        </p:nvSpPr>
        <p:spPr/>
        <p:txBody>
          <a:bodyPr/>
          <a:lstStyle/>
          <a:p>
            <a:fld id="{1953C272-8C72-41F6-9C12-11750B48D95E}" type="slidenum">
              <a:rPr lang="ru-RU" smtClean="0"/>
              <a:t>5</a:t>
            </a:fld>
            <a:endParaRPr lang="ru-RU"/>
          </a:p>
        </p:txBody>
      </p:sp>
    </p:spTree>
    <p:extLst>
      <p:ext uri="{BB962C8B-B14F-4D97-AF65-F5344CB8AC3E}">
        <p14:creationId xmlns:p14="http://schemas.microsoft.com/office/powerpoint/2010/main" val="255502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Template Method</a:t>
            </a:r>
            <a:endParaRPr lang="en-US"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
        <p:nvSpPr>
          <p:cNvPr id="3" name="Місце для номера слайда 2">
            <a:extLst>
              <a:ext uri="{FF2B5EF4-FFF2-40B4-BE49-F238E27FC236}">
                <a16:creationId xmlns:a16="http://schemas.microsoft.com/office/drawing/2014/main" id="{2C61B704-262F-4AC3-9555-369960F2EA18}"/>
              </a:ext>
            </a:extLst>
          </p:cNvPr>
          <p:cNvSpPr>
            <a:spLocks noGrp="1"/>
          </p:cNvSpPr>
          <p:nvPr>
            <p:ph type="sldNum" sz="quarter" idx="12"/>
          </p:nvPr>
        </p:nvSpPr>
        <p:spPr/>
        <p:txBody>
          <a:bodyPr/>
          <a:lstStyle/>
          <a:p>
            <a:fld id="{1953C272-8C72-41F6-9C12-11750B48D95E}" type="slidenum">
              <a:rPr lang="ru-RU" smtClean="0"/>
              <a:t>6</a:t>
            </a:fld>
            <a:endParaRPr lang="ru-RU"/>
          </a:p>
        </p:txBody>
      </p:sp>
    </p:spTree>
    <p:extLst>
      <p:ext uri="{BB962C8B-B14F-4D97-AF65-F5344CB8AC3E}">
        <p14:creationId xmlns:p14="http://schemas.microsoft.com/office/powerpoint/2010/main" val="378150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2" descr="alt text">
            <a:extLst>
              <a:ext uri="{FF2B5EF4-FFF2-40B4-BE49-F238E27FC236}">
                <a16:creationId xmlns:a16="http://schemas.microsoft.com/office/drawing/2014/main" id="{DA13FC30-8EA9-4773-9951-02C449C49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52450" y="1825625"/>
            <a:ext cx="5543550"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Strategy</a:t>
            </a:r>
            <a:endParaRPr lang="en-US" dirty="0"/>
          </a:p>
        </p:txBody>
      </p:sp>
      <p:sp>
        <p:nvSpPr>
          <p:cNvPr id="4103" name="Content Placeholder 4102"/>
          <p:cNvSpPr>
            <a:spLocks noGrp="1"/>
          </p:cNvSpPr>
          <p:nvPr>
            <p:ph idx="1"/>
          </p:nvPr>
        </p:nvSpPr>
        <p:spPr>
          <a:xfrm>
            <a:off x="7552944" y="1825625"/>
            <a:ext cx="3800856" cy="4351338"/>
          </a:xfrm>
        </p:spPr>
        <p:txBody>
          <a:bodyPr>
            <a:normAutofit/>
          </a:bodyPr>
          <a:lstStyle/>
          <a:p>
            <a:pPr marL="0" indent="0">
              <a:buNone/>
            </a:pPr>
            <a:r>
              <a:rPr lang="en-US" sz="2400" dirty="0" smtClean="0"/>
              <a:t>	Define </a:t>
            </a:r>
            <a:r>
              <a:rPr lang="en-US" sz="2400" dirty="0"/>
              <a:t>a family of algorithms, encapsulate each one, and make them interchangeable. Strategy lets the algorithm vary independently from clients that use it.</a:t>
            </a:r>
          </a:p>
        </p:txBody>
      </p:sp>
      <p:sp>
        <p:nvSpPr>
          <p:cNvPr id="3" name="Місце для номера слайда 2">
            <a:extLst>
              <a:ext uri="{FF2B5EF4-FFF2-40B4-BE49-F238E27FC236}">
                <a16:creationId xmlns:a16="http://schemas.microsoft.com/office/drawing/2014/main" id="{764B728B-E386-495D-8194-F6F0AA44BBC8}"/>
              </a:ext>
            </a:extLst>
          </p:cNvPr>
          <p:cNvSpPr>
            <a:spLocks noGrp="1"/>
          </p:cNvSpPr>
          <p:nvPr>
            <p:ph type="sldNum" sz="quarter" idx="12"/>
          </p:nvPr>
        </p:nvSpPr>
        <p:spPr/>
        <p:txBody>
          <a:bodyPr/>
          <a:lstStyle/>
          <a:p>
            <a:fld id="{1953C272-8C72-41F6-9C12-11750B48D95E}" type="slidenum">
              <a:rPr lang="ru-RU" smtClean="0"/>
              <a:t>7</a:t>
            </a:fld>
            <a:endParaRPr lang="ru-RU"/>
          </a:p>
        </p:txBody>
      </p:sp>
    </p:spTree>
    <p:extLst>
      <p:ext uri="{BB962C8B-B14F-4D97-AF65-F5344CB8AC3E}">
        <p14:creationId xmlns:p14="http://schemas.microsoft.com/office/powerpoint/2010/main" val="372953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Strategy</a:t>
            </a:r>
            <a:endParaRPr lang="en-US"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
        <p:nvSpPr>
          <p:cNvPr id="3" name="Місце для номера слайда 2">
            <a:extLst>
              <a:ext uri="{FF2B5EF4-FFF2-40B4-BE49-F238E27FC236}">
                <a16:creationId xmlns:a16="http://schemas.microsoft.com/office/drawing/2014/main" id="{AD44EEE9-2FCD-4E72-B4CC-5B48CEC737FA}"/>
              </a:ext>
            </a:extLst>
          </p:cNvPr>
          <p:cNvSpPr>
            <a:spLocks noGrp="1"/>
          </p:cNvSpPr>
          <p:nvPr>
            <p:ph type="sldNum" sz="quarter" idx="12"/>
          </p:nvPr>
        </p:nvSpPr>
        <p:spPr/>
        <p:txBody>
          <a:bodyPr/>
          <a:lstStyle/>
          <a:p>
            <a:fld id="{1953C272-8C72-41F6-9C12-11750B48D95E}" type="slidenum">
              <a:rPr lang="ru-RU" smtClean="0"/>
              <a:t>8</a:t>
            </a:fld>
            <a:endParaRPr lang="ru-RU"/>
          </a:p>
        </p:txBody>
      </p:sp>
    </p:spTree>
    <p:extLst>
      <p:ext uri="{BB962C8B-B14F-4D97-AF65-F5344CB8AC3E}">
        <p14:creationId xmlns:p14="http://schemas.microsoft.com/office/powerpoint/2010/main" val="70880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Service Locator</a:t>
            </a:r>
            <a:endParaRPr lang="en-US" dirty="0"/>
          </a:p>
        </p:txBody>
      </p:sp>
      <p:sp>
        <p:nvSpPr>
          <p:cNvPr id="1031" name="Content Placeholder 1030"/>
          <p:cNvSpPr>
            <a:spLocks noGrp="1"/>
          </p:cNvSpPr>
          <p:nvPr>
            <p:ph idx="1"/>
          </p:nvPr>
        </p:nvSpPr>
        <p:spPr>
          <a:xfrm>
            <a:off x="6671256" y="1825625"/>
            <a:ext cx="4682544" cy="4351338"/>
          </a:xfrm>
        </p:spPr>
        <p:txBody>
          <a:bodyPr>
            <a:noAutofit/>
          </a:bodyPr>
          <a:lstStyle/>
          <a:p>
            <a:pPr marL="0" indent="0">
              <a:buNone/>
            </a:pPr>
            <a:r>
              <a:rPr lang="en-US" sz="2400" dirty="0" smtClean="0"/>
              <a:t>	The </a:t>
            </a:r>
            <a:r>
              <a:rPr lang="en-US" sz="2400" dirty="0"/>
              <a:t>service locator pattern is a design pattern used in software development to encapsulate the processes involved in obtaining a service with a strong abstraction layer. This pattern uses a central registry known as the "service locator", which on request returns the information necessary to perform a certain task. Note that many consider service locator to actually be an anti-pattern.</a:t>
            </a:r>
          </a:p>
        </p:txBody>
      </p:sp>
      <p:pic>
        <p:nvPicPr>
          <p:cNvPr id="6" name="Picture 4" descr="alt text">
            <a:extLst>
              <a:ext uri="{FF2B5EF4-FFF2-40B4-BE49-F238E27FC236}">
                <a16:creationId xmlns:a16="http://schemas.microsoft.com/office/drawing/2014/main" id="{A8FED7A9-EEDD-45FC-9FF9-B6875DEA0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690688"/>
            <a:ext cx="3600450" cy="4705350"/>
          </a:xfrm>
          <a:prstGeom prst="rect">
            <a:avLst/>
          </a:prstGeom>
          <a:noFill/>
          <a:extLst>
            <a:ext uri="{909E8E84-426E-40DD-AFC4-6F175D3DCCD1}">
              <a14:hiddenFill xmlns:a14="http://schemas.microsoft.com/office/drawing/2010/main">
                <a:solidFill>
                  <a:srgbClr val="FFFFFF"/>
                </a:solidFill>
              </a14:hiddenFill>
            </a:ext>
          </a:extLst>
        </p:spPr>
      </p:pic>
      <p:sp>
        <p:nvSpPr>
          <p:cNvPr id="3" name="Місце для номера слайда 2">
            <a:extLst>
              <a:ext uri="{FF2B5EF4-FFF2-40B4-BE49-F238E27FC236}">
                <a16:creationId xmlns:a16="http://schemas.microsoft.com/office/drawing/2014/main" id="{270F00F9-40FC-42F9-B756-A771360053FD}"/>
              </a:ext>
            </a:extLst>
          </p:cNvPr>
          <p:cNvSpPr>
            <a:spLocks noGrp="1"/>
          </p:cNvSpPr>
          <p:nvPr>
            <p:ph type="sldNum" sz="quarter" idx="12"/>
          </p:nvPr>
        </p:nvSpPr>
        <p:spPr/>
        <p:txBody>
          <a:bodyPr/>
          <a:lstStyle/>
          <a:p>
            <a:fld id="{1953C272-8C72-41F6-9C12-11750B48D95E}" type="slidenum">
              <a:rPr lang="ru-RU" smtClean="0"/>
              <a:t>9</a:t>
            </a:fld>
            <a:endParaRPr lang="ru-RU"/>
          </a:p>
        </p:txBody>
      </p:sp>
    </p:spTree>
    <p:extLst>
      <p:ext uri="{BB962C8B-B14F-4D97-AF65-F5344CB8AC3E}">
        <p14:creationId xmlns:p14="http://schemas.microsoft.com/office/powerpoint/2010/main" val="53488131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5368</TotalTime>
  <Words>893</Words>
  <Application>Microsoft Office PowerPoint</Application>
  <PresentationFormat>Широкоэкранный</PresentationFormat>
  <Paragraphs>208</Paragraphs>
  <Slides>24</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Consolas</vt:lpstr>
      <vt:lpstr>Courier New</vt:lpstr>
      <vt:lpstr>Тема Office</vt:lpstr>
      <vt:lpstr>Java 4 WEB </vt:lpstr>
      <vt:lpstr>Lesson goals</vt:lpstr>
      <vt:lpstr>Inversion of Control</vt:lpstr>
      <vt:lpstr>Inversion of Control</vt:lpstr>
      <vt:lpstr>Inversion of Control. Template Method</vt:lpstr>
      <vt:lpstr>Inversion of Control. Template Method</vt:lpstr>
      <vt:lpstr>Inversion of Control. Strategy</vt:lpstr>
      <vt:lpstr>Inversion of Control. Strategy</vt:lpstr>
      <vt:lpstr>Inversion of Control. Service Locator</vt:lpstr>
      <vt:lpstr>Inversion of Control. Dependency Injection</vt:lpstr>
      <vt:lpstr>Inversion of Control. Service Locator with Dependency Injection</vt:lpstr>
      <vt:lpstr>Spring Core</vt:lpstr>
      <vt:lpstr>Spring Core. Architecture</vt:lpstr>
      <vt:lpstr>Spring Core. ApplicationContext </vt:lpstr>
      <vt:lpstr>Spring Core. ApplicationContext </vt:lpstr>
      <vt:lpstr>Spring Core. Bean Scopes</vt:lpstr>
      <vt:lpstr>Spring Core. Bean Definition</vt:lpstr>
      <vt:lpstr>Spring Xml Config</vt:lpstr>
      <vt:lpstr>Spring Annotation Config</vt:lpstr>
      <vt:lpstr>Spring Java Config</vt:lpstr>
      <vt:lpstr>Spring IoC Annotations</vt:lpstr>
      <vt:lpstr>Spring Life Cycle Annotations</vt:lpstr>
      <vt:lpstr>Literature</vt:lpstr>
      <vt:lpstr>Homework 1</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John</cp:lastModifiedBy>
  <cp:revision>424</cp:revision>
  <dcterms:created xsi:type="dcterms:W3CDTF">2017-10-01T09:22:06Z</dcterms:created>
  <dcterms:modified xsi:type="dcterms:W3CDTF">2019-02-03T20:28:40Z</dcterms:modified>
</cp:coreProperties>
</file>