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84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30" r:id="rId25"/>
    <p:sldId id="311" r:id="rId26"/>
    <p:sldId id="312" r:id="rId27"/>
    <p:sldId id="313" r:id="rId28"/>
    <p:sldId id="310" r:id="rId29"/>
    <p:sldId id="332" r:id="rId30"/>
    <p:sldId id="314" r:id="rId31"/>
    <p:sldId id="315" r:id="rId32"/>
    <p:sldId id="317" r:id="rId33"/>
    <p:sldId id="318" r:id="rId34"/>
    <p:sldId id="319" r:id="rId35"/>
    <p:sldId id="320" r:id="rId36"/>
    <p:sldId id="321" r:id="rId37"/>
    <p:sldId id="322" r:id="rId38"/>
    <p:sldId id="331" r:id="rId39"/>
    <p:sldId id="323" r:id="rId40"/>
    <p:sldId id="324" r:id="rId41"/>
    <p:sldId id="281" r:id="rId42"/>
    <p:sldId id="329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 autoAdjust="0"/>
    <p:restoredTop sz="86654" autoAdjust="0"/>
  </p:normalViewPr>
  <p:slideViewPr>
    <p:cSldViewPr snapToGrid="0">
      <p:cViewPr varScale="1">
        <p:scale>
          <a:sx n="118" d="100"/>
          <a:sy n="118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B82D-956B-40F0-B0CF-731DA47FE56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B4D6-70C5-444D-AD4A-FEC239C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1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NoSQL</a:t>
            </a:r>
            <a:r>
              <a:rPr lang="en-US" baseline="0" dirty="0" smtClean="0"/>
              <a:t> - </a:t>
            </a:r>
            <a:r>
              <a:rPr lang="en-US" dirty="0" smtClean="0"/>
              <a:t>databases that store their data in a format other than tables.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attention that return</a:t>
            </a:r>
            <a:r>
              <a:rPr lang="en-US" baseline="0" dirty="0" smtClean="0"/>
              <a:t> type are primitives. When null is stored in database, then default value will be returned for type during result set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r>
              <a:rPr lang="en-US" baseline="0" dirty="0" smtClean="0"/>
              <a:t> are useful when changes affect more than one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High level libraries for work with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08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2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58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A6DE-0E07-42DA-9C3E-A792879202D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B646-44FE-42DF-BB58-7E066EB9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versity.net/review-pros-cons-different-databases-relational-versus-non-relational" TargetMode="External"/><Relationship Id="rId5" Type="http://schemas.openxmlformats.org/officeDocument/2006/relationships/hyperlink" Target="https://www.javacodegeeks.com/jdbc-tutorials" TargetMode="External"/><Relationship Id="rId4" Type="http://schemas.openxmlformats.org/officeDocument/2006/relationships/hyperlink" Target="http://www.baeldung.com/java-jdbc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14 </a:t>
            </a:r>
            <a:r>
              <a:rPr lang="en-US" dirty="0" smtClean="0"/>
              <a:t>– 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Database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b="1" dirty="0"/>
              <a:t>Driver</a:t>
            </a:r>
            <a:r>
              <a:rPr lang="en-US" sz="2400" dirty="0"/>
              <a:t> - </a:t>
            </a:r>
            <a:r>
              <a:rPr lang="en-US" sz="2400" dirty="0" smtClean="0"/>
              <a:t>JAR </a:t>
            </a:r>
            <a:r>
              <a:rPr lang="en-US" sz="2400" dirty="0"/>
              <a:t>file with classes that know how to talk to a specific 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interfaces are declared in the JDK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Implementation comes within </a:t>
            </a:r>
            <a:r>
              <a:rPr lang="en-US" sz="2400" dirty="0"/>
              <a:t>JDBC driver. Each database has a different </a:t>
            </a:r>
            <a:r>
              <a:rPr lang="en-US" sz="2400" dirty="0" smtClean="0"/>
              <a:t>JAR </a:t>
            </a:r>
            <a:r>
              <a:rPr lang="en-US" sz="2400" dirty="0"/>
              <a:t>file with these </a:t>
            </a:r>
            <a:r>
              <a:rPr lang="en-US" sz="2400" dirty="0" smtClean="0"/>
              <a:t>classes</a:t>
            </a:r>
            <a:r>
              <a:rPr lang="en-US" sz="2400" dirty="0" smtClean="0"/>
              <a:t>: </a:t>
            </a:r>
            <a:r>
              <a:rPr lang="en-US" sz="2400" dirty="0" smtClean="0"/>
              <a:t>‘</a:t>
            </a:r>
            <a:r>
              <a:rPr lang="en-US" sz="2400" i="1" dirty="0" smtClean="0"/>
              <a:t>org.postgresql:postgresql:42.2.5‘</a:t>
            </a:r>
            <a:r>
              <a:rPr lang="en-US" sz="2400" dirty="0" smtClean="0"/>
              <a:t>, ‘</a:t>
            </a:r>
            <a:r>
              <a:rPr lang="en-US" sz="2400" i="1" dirty="0" smtClean="0"/>
              <a:t>mysql:mysql-connector-java:8.0.14</a:t>
            </a:r>
            <a:r>
              <a:rPr lang="en-US" sz="2400" dirty="0" smtClean="0"/>
              <a:t>’,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36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007761" y="6035983"/>
            <a:ext cx="2176475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Java Application</a:t>
            </a:r>
            <a:endParaRPr lang="uk-UA" sz="20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367807" y="5539452"/>
            <a:ext cx="345638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JDBC </a:t>
            </a:r>
            <a:r>
              <a:rPr lang="en-US" sz="2000" b="1" dirty="0" smtClean="0"/>
              <a:t>Interface</a:t>
            </a:r>
            <a:endParaRPr lang="uk-UA" sz="2000" b="1" dirty="0"/>
          </a:p>
        </p:txBody>
      </p:sp>
      <p:sp>
        <p:nvSpPr>
          <p:cNvPr id="34" name="Цилиндр 33"/>
          <p:cNvSpPr/>
          <p:nvPr/>
        </p:nvSpPr>
        <p:spPr>
          <a:xfrm>
            <a:off x="2774612" y="2270788"/>
            <a:ext cx="108012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MySQL</a:t>
            </a:r>
            <a:endParaRPr lang="uk-UA" b="1" dirty="0"/>
          </a:p>
        </p:txBody>
      </p:sp>
      <p:sp>
        <p:nvSpPr>
          <p:cNvPr id="35" name="Цилиндр 34"/>
          <p:cNvSpPr/>
          <p:nvPr/>
        </p:nvSpPr>
        <p:spPr>
          <a:xfrm>
            <a:off x="4142764" y="2270788"/>
            <a:ext cx="108012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Microsoft</a:t>
            </a:r>
          </a:p>
          <a:p>
            <a:pPr algn="ctr"/>
            <a:r>
              <a:rPr lang="en-US" sz="1700" b="1" dirty="0" smtClean="0"/>
              <a:t>SQL</a:t>
            </a:r>
          </a:p>
          <a:p>
            <a:pPr algn="ctr"/>
            <a:r>
              <a:rPr lang="en-US" sz="1700" b="1" dirty="0" smtClean="0"/>
              <a:t>Server</a:t>
            </a:r>
            <a:endParaRPr lang="uk-UA" sz="1700" b="1" dirty="0"/>
          </a:p>
        </p:txBody>
      </p:sp>
      <p:sp>
        <p:nvSpPr>
          <p:cNvPr id="36" name="Цилиндр 35"/>
          <p:cNvSpPr/>
          <p:nvPr/>
        </p:nvSpPr>
        <p:spPr>
          <a:xfrm>
            <a:off x="5510916" y="2270788"/>
            <a:ext cx="108012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Postgre</a:t>
            </a:r>
            <a:endParaRPr lang="en-US" b="1" dirty="0" smtClean="0"/>
          </a:p>
          <a:p>
            <a:pPr algn="ctr"/>
            <a:r>
              <a:rPr lang="en-US" b="1" dirty="0" smtClean="0"/>
              <a:t>SQL</a:t>
            </a:r>
            <a:endParaRPr lang="uk-UA" b="1" dirty="0"/>
          </a:p>
        </p:txBody>
      </p:sp>
      <p:sp>
        <p:nvSpPr>
          <p:cNvPr id="37" name="Цилиндр 36"/>
          <p:cNvSpPr/>
          <p:nvPr/>
        </p:nvSpPr>
        <p:spPr>
          <a:xfrm>
            <a:off x="6879068" y="2270788"/>
            <a:ext cx="108012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Oracle</a:t>
            </a:r>
            <a:endParaRPr lang="uk-UA" b="1" dirty="0"/>
          </a:p>
        </p:txBody>
      </p:sp>
      <p:sp>
        <p:nvSpPr>
          <p:cNvPr id="38" name="Цилиндр 37"/>
          <p:cNvSpPr/>
          <p:nvPr/>
        </p:nvSpPr>
        <p:spPr>
          <a:xfrm>
            <a:off x="8247220" y="2270788"/>
            <a:ext cx="108012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SQLite</a:t>
            </a:r>
            <a:endParaRPr lang="uk-UA" b="1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76" y="1552069"/>
            <a:ext cx="975592" cy="504056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06" y="1463061"/>
            <a:ext cx="903635" cy="74217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82" y="1393530"/>
            <a:ext cx="1036787" cy="82113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38" y="1756966"/>
            <a:ext cx="1029779" cy="204897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20" y="1674997"/>
            <a:ext cx="1080120" cy="318297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2793720" y="4012793"/>
            <a:ext cx="10278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MySQL</a:t>
            </a:r>
          </a:p>
          <a:p>
            <a:pPr algn="ctr"/>
            <a:r>
              <a:rPr lang="en-US" sz="1400" b="1" dirty="0" smtClean="0"/>
              <a:t>JDBC</a:t>
            </a:r>
          </a:p>
          <a:p>
            <a:pPr algn="ctr"/>
            <a:r>
              <a:rPr lang="en-US" sz="1400" b="1" dirty="0" smtClean="0"/>
              <a:t>Driver</a:t>
            </a:r>
            <a:endParaRPr lang="uk-UA" sz="14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161871" y="4018512"/>
            <a:ext cx="10278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MS SQL</a:t>
            </a:r>
          </a:p>
          <a:p>
            <a:pPr algn="ctr"/>
            <a:r>
              <a:rPr lang="en-US" sz="1400" b="1" dirty="0" smtClean="0"/>
              <a:t>JDBC</a:t>
            </a:r>
          </a:p>
          <a:p>
            <a:pPr algn="ctr"/>
            <a:r>
              <a:rPr lang="en-US" sz="1400" b="1" dirty="0" smtClean="0"/>
              <a:t>Driver</a:t>
            </a:r>
            <a:endParaRPr lang="uk-UA" sz="1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530023" y="4018512"/>
            <a:ext cx="10278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PostgreSQL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JDBC</a:t>
            </a:r>
          </a:p>
          <a:p>
            <a:pPr algn="ctr"/>
            <a:r>
              <a:rPr lang="en-US" sz="1400" b="1" dirty="0" smtClean="0"/>
              <a:t>Driver</a:t>
            </a:r>
            <a:endParaRPr lang="uk-UA" sz="14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6897214" y="4018512"/>
            <a:ext cx="10278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Oracle</a:t>
            </a:r>
          </a:p>
          <a:p>
            <a:pPr algn="ctr"/>
            <a:r>
              <a:rPr lang="en-US" sz="1400" b="1" dirty="0" smtClean="0"/>
              <a:t>JDBC</a:t>
            </a:r>
          </a:p>
          <a:p>
            <a:pPr algn="ctr"/>
            <a:r>
              <a:rPr lang="en-US" sz="1400" b="1" dirty="0" smtClean="0"/>
              <a:t>Driver</a:t>
            </a:r>
            <a:endParaRPr lang="uk-UA" sz="14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266328" y="4018512"/>
            <a:ext cx="10278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SQLite</a:t>
            </a:r>
          </a:p>
          <a:p>
            <a:pPr algn="ctr"/>
            <a:r>
              <a:rPr lang="en-US" sz="1400" b="1" dirty="0" smtClean="0"/>
              <a:t>JDBC</a:t>
            </a:r>
          </a:p>
          <a:p>
            <a:pPr algn="ctr"/>
            <a:r>
              <a:rPr lang="en-US" sz="1400" b="1" dirty="0" smtClean="0"/>
              <a:t>Driver</a:t>
            </a:r>
            <a:endParaRPr lang="uk-UA" sz="1400" b="1" dirty="0"/>
          </a:p>
        </p:txBody>
      </p:sp>
      <p:sp>
        <p:nvSpPr>
          <p:cNvPr id="49" name="Стрелка вправо 48"/>
          <p:cNvSpPr/>
          <p:nvPr/>
        </p:nvSpPr>
        <p:spPr>
          <a:xfrm rot="16200000">
            <a:off x="2941566" y="3635534"/>
            <a:ext cx="746212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Стрелка вправо 49"/>
          <p:cNvSpPr/>
          <p:nvPr/>
        </p:nvSpPr>
        <p:spPr>
          <a:xfrm rot="16200000">
            <a:off x="4302693" y="3635534"/>
            <a:ext cx="746212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Стрелка вправо 50"/>
          <p:cNvSpPr/>
          <p:nvPr/>
        </p:nvSpPr>
        <p:spPr>
          <a:xfrm rot="16200000">
            <a:off x="5677870" y="3635534"/>
            <a:ext cx="746212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Стрелка вправо 51"/>
          <p:cNvSpPr/>
          <p:nvPr/>
        </p:nvSpPr>
        <p:spPr>
          <a:xfrm rot="16200000">
            <a:off x="7046022" y="3635534"/>
            <a:ext cx="746212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Стрелка вправо 52"/>
          <p:cNvSpPr/>
          <p:nvPr/>
        </p:nvSpPr>
        <p:spPr>
          <a:xfrm rot="16200000">
            <a:off x="8414174" y="3635534"/>
            <a:ext cx="746212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Стрелка вправо 53"/>
          <p:cNvSpPr/>
          <p:nvPr/>
        </p:nvSpPr>
        <p:spPr>
          <a:xfrm rot="16200000">
            <a:off x="5940571" y="5854716"/>
            <a:ext cx="314164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Стрелка вправо 54"/>
          <p:cNvSpPr/>
          <p:nvPr/>
        </p:nvSpPr>
        <p:spPr>
          <a:xfrm rot="12765238">
            <a:off x="3295708" y="5152128"/>
            <a:ext cx="1215618" cy="2033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Стрелка вправо 55"/>
          <p:cNvSpPr/>
          <p:nvPr/>
        </p:nvSpPr>
        <p:spPr>
          <a:xfrm rot="19779380">
            <a:off x="7689242" y="5152128"/>
            <a:ext cx="1215618" cy="2033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Стрелка вправо 56"/>
          <p:cNvSpPr/>
          <p:nvPr/>
        </p:nvSpPr>
        <p:spPr>
          <a:xfrm rot="16200000">
            <a:off x="5700975" y="5081439"/>
            <a:ext cx="700003" cy="2160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Стрелка вправо 57"/>
          <p:cNvSpPr/>
          <p:nvPr/>
        </p:nvSpPr>
        <p:spPr>
          <a:xfrm rot="13863121">
            <a:off x="4500717" y="5096628"/>
            <a:ext cx="859453" cy="237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Стрелка вправо 58"/>
          <p:cNvSpPr/>
          <p:nvPr/>
        </p:nvSpPr>
        <p:spPr>
          <a:xfrm rot="18429310">
            <a:off x="6796631" y="5110664"/>
            <a:ext cx="907626" cy="237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92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JDBC </a:t>
            </a:r>
            <a:r>
              <a:rPr lang="en-US" dirty="0" smtClean="0"/>
              <a:t>interfaces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597" y="1651306"/>
            <a:ext cx="5142806" cy="5206694"/>
          </a:xfrm>
        </p:spPr>
      </p:pic>
    </p:spTree>
    <p:extLst>
      <p:ext uri="{BB962C8B-B14F-4D97-AF65-F5344CB8AC3E}">
        <p14:creationId xmlns:p14="http://schemas.microsoft.com/office/powerpoint/2010/main" val="14766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JDBC interfaces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dirty="0" smtClean="0"/>
              <a:t> - Knows how to get a connection to the database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dirty="0" smtClean="0"/>
              <a:t> - Knows how to communicate with the database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 smtClean="0"/>
              <a:t> - Knows how to run the SQL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- Knows what was returned by a SELECT query and how to work with that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34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Database </a:t>
            </a:r>
            <a:r>
              <a:rPr lang="en-US" dirty="0"/>
              <a:t>- Register </a:t>
            </a:r>
            <a:r>
              <a:rPr lang="en-US" dirty="0" smtClean="0"/>
              <a:t>driver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Add driver jar to </a:t>
            </a:r>
            <a:r>
              <a:rPr lang="en-US" dirty="0" err="1" smtClean="0"/>
              <a:t>classpath</a:t>
            </a:r>
            <a:r>
              <a:rPr lang="ru-UA" dirty="0" smtClean="0"/>
              <a:t>. </a:t>
            </a:r>
            <a:r>
              <a:rPr lang="en-US" dirty="0" smtClean="0"/>
              <a:t>Jar </a:t>
            </a:r>
            <a:r>
              <a:rPr lang="en-US" dirty="0"/>
              <a:t>contains a meta-file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java.sql.Driver</a:t>
            </a:r>
            <a:r>
              <a:rPr lang="en-US" dirty="0" smtClean="0"/>
              <a:t>’ (mandatory since java 6) </a:t>
            </a:r>
            <a:r>
              <a:rPr lang="en-US" dirty="0"/>
              <a:t>inside </a:t>
            </a:r>
            <a:r>
              <a:rPr lang="en-US" dirty="0" smtClean="0"/>
              <a:t>with one line </a:t>
            </a:r>
            <a:r>
              <a:rPr lang="en-US" dirty="0"/>
              <a:t>- </a:t>
            </a:r>
            <a:r>
              <a:rPr lang="en-US" dirty="0" smtClean="0"/>
              <a:t>the </a:t>
            </a:r>
            <a:r>
              <a:rPr lang="en-US" dirty="0"/>
              <a:t>fully qualified package name of the Driver implementation class. </a:t>
            </a:r>
            <a:r>
              <a:rPr lang="en-US" dirty="0" smtClean="0"/>
              <a:t> </a:t>
            </a:r>
            <a:r>
              <a:rPr lang="en-US" dirty="0" err="1" smtClean="0"/>
              <a:t>DriverManager</a:t>
            </a:r>
            <a:r>
              <a:rPr lang="en-US" dirty="0" smtClean="0"/>
              <a:t> </a:t>
            </a:r>
            <a:r>
              <a:rPr lang="en-US" dirty="0"/>
              <a:t>then looks through any drivers it can find to see if they can handle the JDBC URL. If so, it creates a Connection using that Driver. If not, it gives up and throws a </a:t>
            </a:r>
            <a:r>
              <a:rPr lang="en-US" dirty="0" err="1"/>
              <a:t>SQLException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6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to </a:t>
            </a:r>
            <a:r>
              <a:rPr lang="en-US" dirty="0" smtClean="0"/>
              <a:t>Database - Build </a:t>
            </a:r>
            <a:r>
              <a:rPr lang="en-US" dirty="0"/>
              <a:t>the JDBC </a:t>
            </a:r>
            <a:r>
              <a:rPr lang="en-US" dirty="0" smtClean="0"/>
              <a:t>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3" y="1526818"/>
            <a:ext cx="10903694" cy="53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to </a:t>
            </a:r>
            <a:r>
              <a:rPr lang="en-US" dirty="0" smtClean="0"/>
              <a:t>Database - Get a Connection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6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dirty="0" err="1" smtClean="0"/>
              <a:t>DriverManager</a:t>
            </a:r>
            <a:r>
              <a:rPr lang="en-US" dirty="0" smtClean="0"/>
              <a:t> (factory, </a:t>
            </a:r>
            <a:r>
              <a:rPr lang="en-US" dirty="0" err="1" smtClean="0"/>
              <a:t>getConnection</a:t>
            </a:r>
            <a:r>
              <a:rPr lang="en-US" dirty="0" smtClean="0"/>
              <a:t>())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dirty="0" err="1" smtClean="0"/>
              <a:t>DataSource</a:t>
            </a:r>
            <a:r>
              <a:rPr lang="en-US" dirty="0" smtClean="0"/>
              <a:t> (factory, has more features than </a:t>
            </a:r>
            <a:r>
              <a:rPr lang="en-US" dirty="0" err="1" smtClean="0"/>
              <a:t>DriverManager</a:t>
            </a:r>
            <a:r>
              <a:rPr lang="en-US" dirty="0" smtClean="0"/>
              <a:t> like connections pool or external </a:t>
            </a:r>
            <a:r>
              <a:rPr lang="en-US" dirty="0" smtClean="0"/>
              <a:t>config</a:t>
            </a:r>
            <a:r>
              <a:rPr lang="en-US" dirty="0" smtClean="0"/>
              <a:t>uration</a:t>
            </a:r>
            <a:r>
              <a:rPr lang="en-US" dirty="0" smtClean="0"/>
              <a:t>)</a:t>
            </a:r>
            <a:endParaRPr lang="en-US" dirty="0" smtClean="0"/>
          </a:p>
          <a:p>
            <a:pPr lvl="0"/>
            <a:endParaRPr lang="en-US" altLang="ru-RU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Connection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16244" cy="2973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do something…</a:t>
            </a:r>
            <a:endParaRPr lang="en-US" altLang="uk-U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a Statement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1624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uk-U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something…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3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Statements</a:t>
            </a:r>
            <a:endParaRPr lang="uk-UA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0515600" cy="458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/>
                        <a:t>Statement</a:t>
                      </a:r>
                      <a:endParaRPr lang="uk-UA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/>
                        <a:t>PreparedStatement</a:t>
                      </a:r>
                      <a:endParaRPr lang="uk-UA" sz="2400" b="1" dirty="0" smtClean="0"/>
                    </a:p>
                    <a:p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/>
                        <a:t>CallableStatement</a:t>
                      </a:r>
                      <a:endParaRPr lang="uk-UA" sz="2400" b="1" smtClean="0"/>
                    </a:p>
                    <a:p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37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Generic interface</a:t>
                      </a:r>
                      <a:r>
                        <a:rPr lang="en-US" sz="2400" baseline="0" dirty="0" smtClean="0"/>
                        <a:t> for data access and modification</a:t>
                      </a:r>
                      <a:endParaRPr lang="ru-RU" sz="2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Batch operations execution</a:t>
                      </a:r>
                      <a:endParaRPr lang="ru-RU" sz="2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Provides access to result set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Sent to the database server each and every time.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can be used several times with different parameters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can be performed more quickly, due to the preliminary construction of the execution plan (depends on the database)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cached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interface for running stored procedures and functions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access to specific parameters returned by stored procedures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Connect to Database (DB)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database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read/write queries</a:t>
            </a:r>
          </a:p>
          <a:p>
            <a:pPr>
              <a:lnSpc>
                <a:spcPct val="150000"/>
              </a:lnSpc>
            </a:pPr>
            <a:r>
              <a:rPr lang="en-US" dirty="0"/>
              <a:t>Modify database content</a:t>
            </a:r>
          </a:p>
        </p:txBody>
      </p:sp>
    </p:spTree>
    <p:extLst>
      <p:ext uri="{BB962C8B-B14F-4D97-AF65-F5344CB8AC3E}">
        <p14:creationId xmlns:p14="http://schemas.microsoft.com/office/powerpoint/2010/main" val="25186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SQL Class Diagram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88088" y="1700808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</a:t>
            </a:r>
            <a:endParaRPr lang="uk-UA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88088" y="2992563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PreparedStatement</a:t>
            </a:r>
            <a:endParaRPr lang="uk-UA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93849" y="4281737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CallableStatement</a:t>
            </a:r>
            <a:endParaRPr lang="uk-UA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73448" y="1700808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ResultSet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73448" y="2987874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ResultSetMetaData</a:t>
            </a:r>
            <a:endParaRPr lang="uk-UA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802426" y="4048854"/>
            <a:ext cx="1152128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SQLException</a:t>
            </a:r>
            <a:endParaRPr lang="uk-UA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29212" y="2991106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Connection</a:t>
            </a:r>
            <a:endParaRPr lang="uk-UA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23792" y="4842901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DatabaseMetaData</a:t>
            </a:r>
            <a:endParaRPr lang="uk-UA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49978" y="2992563"/>
            <a:ext cx="14100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DriverManager</a:t>
            </a:r>
            <a:endParaRPr lang="uk-UA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49978" y="4041875"/>
            <a:ext cx="141008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  <a:endParaRPr lang="uk-UA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49978" y="5169972"/>
            <a:ext cx="14100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DriverPropertyInfo</a:t>
            </a:r>
            <a:endParaRPr lang="uk-UA" sz="1200" dirty="0"/>
          </a:p>
        </p:txBody>
      </p:sp>
      <p:cxnSp>
        <p:nvCxnSpPr>
          <p:cNvPr id="23" name="Прямая со стрелкой 22"/>
          <p:cNvCxnSpPr>
            <a:stCxn id="15" idx="0"/>
            <a:endCxn id="6" idx="1"/>
          </p:cNvCxnSpPr>
          <p:nvPr/>
        </p:nvCxnSpPr>
        <p:spPr>
          <a:xfrm flipV="1">
            <a:off x="4934254" y="2060848"/>
            <a:ext cx="1953834" cy="93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3"/>
            <a:endCxn id="7" idx="1"/>
          </p:cNvCxnSpPr>
          <p:nvPr/>
        </p:nvCxnSpPr>
        <p:spPr>
          <a:xfrm>
            <a:off x="5639296" y="3351147"/>
            <a:ext cx="1248792" cy="1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2"/>
            <a:endCxn id="8" idx="1"/>
          </p:cNvCxnSpPr>
          <p:nvPr/>
        </p:nvCxnSpPr>
        <p:spPr>
          <a:xfrm>
            <a:off x="4934255" y="3711187"/>
            <a:ext cx="1959595" cy="930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5" idx="2"/>
            <a:endCxn id="16" idx="0"/>
          </p:cNvCxnSpPr>
          <p:nvPr/>
        </p:nvCxnSpPr>
        <p:spPr>
          <a:xfrm flipH="1">
            <a:off x="4928834" y="3711187"/>
            <a:ext cx="5420" cy="113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9" idx="2"/>
            <a:endCxn id="11" idx="0"/>
          </p:cNvCxnSpPr>
          <p:nvPr/>
        </p:nvCxnSpPr>
        <p:spPr>
          <a:xfrm>
            <a:off x="9378490" y="2420888"/>
            <a:ext cx="0" cy="566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7" idx="2"/>
            <a:endCxn id="18" idx="0"/>
          </p:cNvCxnSpPr>
          <p:nvPr/>
        </p:nvCxnSpPr>
        <p:spPr>
          <a:xfrm>
            <a:off x="3155020" y="3712643"/>
            <a:ext cx="0" cy="329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8" idx="2"/>
            <a:endCxn id="19" idx="0"/>
          </p:cNvCxnSpPr>
          <p:nvPr/>
        </p:nvCxnSpPr>
        <p:spPr>
          <a:xfrm>
            <a:off x="3155020" y="4761956"/>
            <a:ext cx="0" cy="408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0068478">
            <a:off x="5203632" y="2257360"/>
            <a:ext cx="145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createStatement</a:t>
            </a:r>
            <a:endParaRPr lang="uk-UA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5519937" y="3057900"/>
            <a:ext cx="186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prepareStatement</a:t>
            </a:r>
            <a:endParaRPr lang="uk-UA" sz="1400" i="1" dirty="0"/>
          </a:p>
        </p:txBody>
      </p:sp>
      <p:cxnSp>
        <p:nvCxnSpPr>
          <p:cNvPr id="89" name="Прямая соединительная линия 88"/>
          <p:cNvCxnSpPr>
            <a:stCxn id="6" idx="3"/>
            <a:endCxn id="9" idx="1"/>
          </p:cNvCxnSpPr>
          <p:nvPr/>
        </p:nvCxnSpPr>
        <p:spPr>
          <a:xfrm>
            <a:off x="8298172" y="2060848"/>
            <a:ext cx="375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17" idx="3"/>
            <a:endCxn id="15" idx="1"/>
          </p:cNvCxnSpPr>
          <p:nvPr/>
        </p:nvCxnSpPr>
        <p:spPr>
          <a:xfrm flipV="1">
            <a:off x="3860062" y="3351147"/>
            <a:ext cx="369150" cy="1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539830">
            <a:off x="5678643" y="4088361"/>
            <a:ext cx="1197139" cy="3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prepareCall</a:t>
            </a:r>
            <a:endParaRPr lang="uk-UA" sz="14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12099" y="2512892"/>
            <a:ext cx="93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provides</a:t>
            </a:r>
            <a:endParaRPr lang="uk-UA" sz="1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467863" y="4201235"/>
            <a:ext cx="93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provides</a:t>
            </a:r>
            <a:endParaRPr lang="uk-UA" sz="1400" i="1" dirty="0"/>
          </a:p>
        </p:txBody>
      </p:sp>
      <p:grpSp>
        <p:nvGrpSpPr>
          <p:cNvPr id="113" name="Группа 112"/>
          <p:cNvGrpSpPr/>
          <p:nvPr/>
        </p:nvGrpSpPr>
        <p:grpSpPr>
          <a:xfrm>
            <a:off x="7517606" y="2420889"/>
            <a:ext cx="162570" cy="571675"/>
            <a:chOff x="5993606" y="2420888"/>
            <a:chExt cx="162570" cy="571675"/>
          </a:xfrm>
        </p:grpSpPr>
        <p:cxnSp>
          <p:nvCxnSpPr>
            <p:cNvPr id="99" name="Прямая соединительная линия 98"/>
            <p:cNvCxnSpPr>
              <a:stCxn id="7" idx="0"/>
            </p:cNvCxnSpPr>
            <p:nvPr/>
          </p:nvCxnSpPr>
          <p:spPr>
            <a:xfrm flipV="1">
              <a:off x="6069130" y="2528888"/>
              <a:ext cx="2875" cy="46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6" idx="2"/>
            </p:cNvCxnSpPr>
            <p:nvPr/>
          </p:nvCxnSpPr>
          <p:spPr>
            <a:xfrm flipH="1">
              <a:off x="5993606" y="2420888"/>
              <a:ext cx="75524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6" idx="2"/>
            </p:cNvCxnSpPr>
            <p:nvPr/>
          </p:nvCxnSpPr>
          <p:spPr>
            <a:xfrm>
              <a:off x="6069130" y="2420888"/>
              <a:ext cx="87046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993606" y="2528888"/>
              <a:ext cx="16257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/>
          <p:cNvGrpSpPr/>
          <p:nvPr/>
        </p:nvGrpSpPr>
        <p:grpSpPr>
          <a:xfrm>
            <a:off x="7511845" y="3710194"/>
            <a:ext cx="162570" cy="571675"/>
            <a:chOff x="5993606" y="2420888"/>
            <a:chExt cx="162570" cy="571675"/>
          </a:xfrm>
        </p:grpSpPr>
        <p:cxnSp>
          <p:nvCxnSpPr>
            <p:cNvPr id="115" name="Прямая соединительная линия 114"/>
            <p:cNvCxnSpPr/>
            <p:nvPr/>
          </p:nvCxnSpPr>
          <p:spPr>
            <a:xfrm flipV="1">
              <a:off x="6069130" y="2528888"/>
              <a:ext cx="2875" cy="46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H="1">
              <a:off x="5993606" y="2420888"/>
              <a:ext cx="75524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6069130" y="2420888"/>
              <a:ext cx="87046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>
              <a:off x="5993606" y="2528888"/>
              <a:ext cx="16257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Группа 119"/>
          <p:cNvGrpSpPr/>
          <p:nvPr/>
        </p:nvGrpSpPr>
        <p:grpSpPr>
          <a:xfrm>
            <a:off x="9297205" y="4574909"/>
            <a:ext cx="162570" cy="571675"/>
            <a:chOff x="5993606" y="2420888"/>
            <a:chExt cx="162570" cy="571675"/>
          </a:xfrm>
        </p:grpSpPr>
        <p:cxnSp>
          <p:nvCxnSpPr>
            <p:cNvPr id="121" name="Прямая соединительная линия 120"/>
            <p:cNvCxnSpPr/>
            <p:nvPr/>
          </p:nvCxnSpPr>
          <p:spPr>
            <a:xfrm flipV="1">
              <a:off x="6069130" y="2528888"/>
              <a:ext cx="2875" cy="46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>
              <a:off x="5993606" y="2420888"/>
              <a:ext cx="75524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6069130" y="2420888"/>
              <a:ext cx="87046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5993606" y="2528888"/>
              <a:ext cx="16257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рямоугольник 12"/>
          <p:cNvSpPr/>
          <p:nvPr/>
        </p:nvSpPr>
        <p:spPr>
          <a:xfrm>
            <a:off x="8802426" y="4842902"/>
            <a:ext cx="1152128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SQLWarning</a:t>
            </a:r>
            <a:endParaRPr lang="uk-UA" sz="1200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9297205" y="5359694"/>
            <a:ext cx="162570" cy="571675"/>
            <a:chOff x="5993606" y="2420888"/>
            <a:chExt cx="162570" cy="571675"/>
          </a:xfrm>
        </p:grpSpPr>
        <p:cxnSp>
          <p:nvCxnSpPr>
            <p:cNvPr id="127" name="Прямая соединительная линия 126"/>
            <p:cNvCxnSpPr/>
            <p:nvPr/>
          </p:nvCxnSpPr>
          <p:spPr>
            <a:xfrm flipV="1">
              <a:off x="6069130" y="2528888"/>
              <a:ext cx="2875" cy="46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flipH="1">
              <a:off x="5993606" y="2420888"/>
              <a:ext cx="75524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>
              <a:off x="6069130" y="2420888"/>
              <a:ext cx="87046" cy="1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5993606" y="2528888"/>
              <a:ext cx="16257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/>
          <p:cNvSpPr/>
          <p:nvPr/>
        </p:nvSpPr>
        <p:spPr>
          <a:xfrm>
            <a:off x="8802426" y="5707633"/>
            <a:ext cx="1152128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DataTruncation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953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</a:t>
            </a:r>
            <a:r>
              <a:rPr lang="uk-UA" dirty="0" smtClean="0"/>
              <a:t> </a:t>
            </a:r>
            <a:r>
              <a:rPr lang="en-US" dirty="0" smtClean="0"/>
              <a:t>Statement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Better Performance</a:t>
            </a:r>
            <a:r>
              <a:rPr lang="en-US" dirty="0" smtClean="0"/>
              <a:t> - figures out a plan to run the SQL well and remembers 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Security</a:t>
            </a:r>
            <a:r>
              <a:rPr lang="en-US" dirty="0" smtClean="0"/>
              <a:t> - uses placeholders for input parameters, instead of concatenation. I.E. prevents SQL injections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Readability</a:t>
            </a:r>
            <a:r>
              <a:rPr lang="en-US" dirty="0" smtClean="0"/>
              <a:t> - no need to deal with string concatenation in building a query string with lots of variables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3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418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Zebrony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'"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7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Callable Statement</a:t>
            </a:r>
            <a:r>
              <a:rPr lang="en-US" dirty="0"/>
              <a:t> 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CallableStatement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connection.prepareCall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"{call </a:t>
            </a:r>
            <a:r>
              <a:rPr lang="en-US" sz="1600" dirty="0" err="1">
                <a:solidFill>
                  <a:srgbClr val="2A00FF"/>
                </a:solidFill>
                <a:latin typeface="Courier New"/>
              </a:rPr>
              <a:t>userStatistics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(?, ?)}"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uk-UA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cs.setString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(1,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"12/20/2012"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cs.setInt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(2, 1000);</a:t>
            </a:r>
          </a:p>
          <a:p>
            <a:pPr marL="0" indent="0">
              <a:buNone/>
            </a:pPr>
            <a:endParaRPr lang="uk-UA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cs.registerOutParameter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(1,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java.sql.Types.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VARCHAR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cs.registerOutParameter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(2,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java.sql.Types.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INTEGER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uk-UA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ResultSet result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cs.executeQuery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result.next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()) {...}</a:t>
            </a:r>
          </a:p>
          <a:p>
            <a:pPr marL="0" indent="0">
              <a:buNone/>
            </a:pPr>
            <a:endParaRPr lang="uk-UA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String out1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cs.getString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(1);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out2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cs.getInt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(2);</a:t>
            </a:r>
            <a:endParaRPr lang="uk-UA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332808"/>
            <a:ext cx="1648594" cy="2165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229201"/>
            <a:ext cx="1319308" cy="13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ResultSet navigation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6855"/>
          <a:ext cx="10512000" cy="5351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4000">
                  <a:extLst>
                    <a:ext uri="{9D8B030D-6E8A-4147-A177-3AD203B41FA5}">
                      <a16:colId xmlns:a16="http://schemas.microsoft.com/office/drawing/2014/main" val="1715337677"/>
                    </a:ext>
                  </a:extLst>
                </a:gridCol>
                <a:gridCol w="4992074">
                  <a:extLst>
                    <a:ext uri="{9D8B030D-6E8A-4147-A177-3AD203B41FA5}">
                      <a16:colId xmlns:a16="http://schemas.microsoft.com/office/drawing/2014/main" val="705575875"/>
                    </a:ext>
                  </a:extLst>
                </a:gridCol>
                <a:gridCol w="2015926">
                  <a:extLst>
                    <a:ext uri="{9D8B030D-6E8A-4147-A177-3AD203B41FA5}">
                      <a16:colId xmlns:a16="http://schemas.microsoft.com/office/drawing/2014/main" val="182664358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Description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Requires Scrollable ResultSet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47755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absolute(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rowNum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Move cursor to the specified row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81312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void </a:t>
                      </a:r>
                      <a:r>
                        <a:rPr lang="en-US" dirty="0" err="1"/>
                        <a:t>afterLast</a:t>
                      </a:r>
                      <a:r>
                        <a:rPr lang="en-US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to a location immediately after the last row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01445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void </a:t>
                      </a:r>
                      <a:r>
                        <a:rPr lang="en-US" dirty="0" err="1"/>
                        <a:t>beforeFirst</a:t>
                      </a:r>
                      <a:r>
                        <a:rPr lang="en-US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to a location immediately before the first row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04468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first()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Move cursor to the first row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0069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boolean last()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to the last row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721628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boolean next()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one row forward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4997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boolean previous()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one row 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3790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relative(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rowNum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Move cursor forward or backward the specified number of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77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a ResultSet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uk-UA" altLang="ru-RU" dirty="0" smtClean="0"/>
              <a:t>С</a:t>
            </a:r>
            <a:r>
              <a:rPr lang="en-US" altLang="ru-RU" dirty="0" smtClean="0"/>
              <a:t>all </a:t>
            </a:r>
            <a:r>
              <a:rPr lang="en-US" altLang="ru-RU" dirty="0" err="1"/>
              <a:t>rs.next</a:t>
            </a:r>
            <a:r>
              <a:rPr lang="en-US" altLang="ru-RU" dirty="0" smtClean="0"/>
              <a:t>()</a:t>
            </a:r>
            <a:r>
              <a:rPr lang="ru-RU" altLang="ru-RU" dirty="0"/>
              <a:t> </a:t>
            </a:r>
            <a:r>
              <a:rPr lang="en-US" altLang="ru-RU" dirty="0" smtClean="0"/>
              <a:t>to read data</a:t>
            </a:r>
            <a:endParaRPr lang="uk-UA" altLang="ru-RU" dirty="0" smtClean="0"/>
          </a:p>
          <a:p>
            <a:pPr>
              <a:lnSpc>
                <a:spcPct val="150000"/>
              </a:lnSpc>
            </a:pPr>
            <a:r>
              <a:rPr lang="en-US" altLang="ru-RU" dirty="0" smtClean="0"/>
              <a:t>Always use an if statement or while loop when calling </a:t>
            </a:r>
            <a:r>
              <a:rPr lang="en-US" altLang="ru-RU" dirty="0" err="1" smtClean="0"/>
              <a:t>rs.next</a:t>
            </a:r>
            <a:r>
              <a:rPr lang="en-US" altLang="ru-RU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ru-RU" dirty="0" smtClean="0"/>
              <a:t>Column indexes begin with 1</a:t>
            </a:r>
          </a:p>
          <a:p>
            <a:pPr>
              <a:lnSpc>
                <a:spcPct val="150000"/>
              </a:lnSpc>
            </a:pPr>
            <a:r>
              <a:rPr lang="en-US" altLang="ru-RU" dirty="0" smtClean="0"/>
              <a:t>Prefer access data by column name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647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a ResultSet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30" y="1795550"/>
            <a:ext cx="10267740" cy="3197830"/>
          </a:xfrm>
        </p:spPr>
      </p:pic>
    </p:spTree>
    <p:extLst>
      <p:ext uri="{BB962C8B-B14F-4D97-AF65-F5344CB8AC3E}">
        <p14:creationId xmlns:p14="http://schemas.microsoft.com/office/powerpoint/2010/main" val="121675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a ResultSet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416158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82809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8846941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dirty="0"/>
                        <a:t>Method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Return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dirty="0"/>
                        <a:t>Example Database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1821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dirty="0" err="1"/>
                        <a:t>getBoolean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1872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dirty="0" err="1"/>
                        <a:t>getDate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java.sql.Date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4075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841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322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3501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Any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432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CHAR,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47577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java.sql.Time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1783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getTimeStamp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/>
                        <a:t>java.sql.TimeStamp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4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7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a ResultSet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97418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String&gt;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idToNameMap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uk-UA" altLang="uk-UA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4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recommended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uk-UA" altLang="uk-UA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PREFERRED!!!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idToNameMap.put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idToNameMap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{1=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African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2=</a:t>
            </a:r>
            <a:r>
              <a:rPr lang="uk-UA" altLang="uk-UA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Zebra</a:t>
            </a:r>
            <a: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9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an unknown Statement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974185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isResultSet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isResultSet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statement.getResultSet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statement.getUpdateCount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uk-UA" sz="14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2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/>
              <a:t>D</a:t>
            </a:r>
            <a:r>
              <a:rPr lang="en-US" dirty="0"/>
              <a:t>ata</a:t>
            </a:r>
            <a:r>
              <a:rPr lang="en-US" b="1" dirty="0"/>
              <a:t>b</a:t>
            </a:r>
            <a:r>
              <a:rPr lang="en-US" dirty="0"/>
              <a:t>ase </a:t>
            </a:r>
            <a:r>
              <a:rPr lang="en-US" b="1" dirty="0" smtClean="0"/>
              <a:t>C</a:t>
            </a:r>
            <a:r>
              <a:rPr lang="en-US" dirty="0" smtClean="0"/>
              <a:t>onnectivity (</a:t>
            </a:r>
            <a:r>
              <a:rPr lang="en-US" dirty="0" smtClean="0"/>
              <a:t>JDBC)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is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 - organized collection of </a:t>
            </a:r>
            <a:r>
              <a:rPr lang="en-US" dirty="0" smtClean="0"/>
              <a:t>data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Database types: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Relational</a:t>
            </a:r>
            <a:r>
              <a:rPr lang="en-US" dirty="0" smtClean="0"/>
              <a:t> </a:t>
            </a:r>
            <a:r>
              <a:rPr lang="en-US" dirty="0" smtClean="0"/>
              <a:t>- organized </a:t>
            </a:r>
            <a:r>
              <a:rPr lang="en-US" dirty="0" smtClean="0"/>
              <a:t>into tables, which consist of rows and columns. A relational database is accessed through Structured Query Language (SQL).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Non-relational</a:t>
            </a:r>
            <a:r>
              <a:rPr lang="en-US" dirty="0" smtClean="0"/>
              <a:t> - NoSQL database, non-structured.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178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wrong?</a:t>
            </a:r>
            <a:endParaRPr lang="ru-RU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22721"/>
            <a:ext cx="9743373" cy="5235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rs1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rs1.getInt(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rs2.next();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rs2.getInt(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3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wrong?</a:t>
            </a:r>
            <a:endParaRPr lang="ru-RU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8870"/>
            <a:ext cx="1092478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because </a:t>
            </a:r>
            <a:r>
              <a:rPr lang="en-US" altLang="ru-RU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check that </a:t>
            </a:r>
            <a:r>
              <a:rPr lang="en-US" altLang="ru-RU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ru-RU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 returned false due no entry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rs1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rs1.getInt(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because no </a:t>
            </a:r>
            <a:r>
              <a:rPr lang="en-US" altLang="ru-RU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ru-RU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rs2.next();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rs2.getInt(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because </a:t>
            </a:r>
            <a:r>
              <a:rPr lang="en-US" altLang="ru-RU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en-US" altLang="ru-RU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indexes </a:t>
            </a:r>
            <a:r>
              <a:rPr lang="en-US" altLang="ru-RU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from 1 (one)</a:t>
            </a:r>
            <a:endParaRPr lang="ru-RU" altLang="ru-RU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uk-UA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2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0120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Transaction - a </a:t>
            </a:r>
            <a:r>
              <a:rPr lang="en-US" dirty="0"/>
              <a:t>set of one or more statements that is executed as a unit</a:t>
            </a:r>
            <a:endParaRPr lang="en-US" altLang="uk-UA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 smtClean="0"/>
              <a:t>By </a:t>
            </a:r>
            <a:r>
              <a:rPr lang="en-US" altLang="uk-UA" dirty="0"/>
              <a:t>default </a:t>
            </a:r>
            <a:r>
              <a:rPr lang="en-US" altLang="uk-UA" dirty="0" smtClean="0"/>
              <a:t>connection created in auto commit mode</a:t>
            </a:r>
            <a:endParaRPr lang="en-US" altLang="uk-UA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jdbc:derby:zoo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conn.rollback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...*/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141"/>
            <a:ext cx="10110460" cy="33807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jdbc:derby:zoo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USER VALUES(1,'John', 15, 10)"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LICENSE VALUES(10, 'MOBILE_ONLY')"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uk-UA" altLang="uk-UA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...*/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69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Database Resources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9180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jdbc:derby:zoo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25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Database Resources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Closing a Connection also closes the Statement and ResultSet.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Closing a Statement also closes the ResultSet.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Closing a ResultSet closes only the ResultSet.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JDBC automatically closes a ResultSet when you run another SQL statement from the same Statement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Very important to close resources in the right order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42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SQLException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jdbc:derby:zoo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not_a_column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e.getSQLState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e.getErrorCode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10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DatabaseMetaData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850" y="1280306"/>
            <a:ext cx="8229600" cy="3886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DatabaseMetaData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databaseMetaData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connection.getMetaData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4" name="Цилиндр 3"/>
          <p:cNvSpPr/>
          <p:nvPr/>
        </p:nvSpPr>
        <p:spPr>
          <a:xfrm>
            <a:off x="4467031" y="2657713"/>
            <a:ext cx="1080120" cy="136815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" name="Группа 6"/>
          <p:cNvGrpSpPr/>
          <p:nvPr/>
        </p:nvGrpSpPr>
        <p:grpSpPr>
          <a:xfrm>
            <a:off x="6179243" y="2425029"/>
            <a:ext cx="1141543" cy="792088"/>
            <a:chOff x="4644008" y="2348880"/>
            <a:chExt cx="936104" cy="79208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uk-UA" sz="12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827315" y="2821073"/>
            <a:ext cx="1141543" cy="792088"/>
            <a:chOff x="4644008" y="2348880"/>
            <a:chExt cx="936104" cy="79208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Account</a:t>
              </a:r>
              <a:endParaRPr lang="uk-UA" sz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096650" y="3325129"/>
            <a:ext cx="1152128" cy="792088"/>
            <a:chOff x="4644008" y="2348880"/>
            <a:chExt cx="936104" cy="792088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Role</a:t>
              </a:r>
              <a:endParaRPr lang="uk-UA" sz="12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8448012" y="2694408"/>
            <a:ext cx="115212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id</a:t>
            </a:r>
            <a:endParaRPr lang="uk-UA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48012" y="2947376"/>
            <a:ext cx="115212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firstName</a:t>
            </a:r>
            <a:endParaRPr lang="uk-UA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48012" y="3200344"/>
            <a:ext cx="115212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lastName</a:t>
            </a:r>
            <a:endParaRPr lang="uk-UA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48012" y="3451091"/>
            <a:ext cx="115212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genre</a:t>
            </a:r>
            <a:endParaRPr lang="uk-UA" sz="12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270531" y="2460355"/>
            <a:ext cx="1944217" cy="953757"/>
            <a:chOff x="467543" y="2797536"/>
            <a:chExt cx="1944217" cy="95375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7543" y="2797536"/>
              <a:ext cx="1944217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userStatistics</a:t>
              </a:r>
              <a:r>
                <a:rPr lang="en-US" sz="1200" dirty="0"/>
                <a:t> (@date, @ids)</a:t>
              </a:r>
              <a:endParaRPr lang="uk-UA" sz="12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67544" y="3011817"/>
              <a:ext cx="1944216" cy="7394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SELECT * FROM User </a:t>
              </a:r>
            </a:p>
            <a:p>
              <a:r>
                <a:rPr lang="en-US" sz="1000" dirty="0"/>
                <a:t>WHERE date = @date</a:t>
              </a:r>
            </a:p>
            <a:p>
              <a:r>
                <a:rPr lang="en-US" sz="1000" dirty="0"/>
                <a:t>AND id IN (@ids)</a:t>
              </a:r>
            </a:p>
            <a:p>
              <a:r>
                <a:rPr lang="en-US" sz="1000" dirty="0"/>
                <a:t>GROUP BY </a:t>
              </a:r>
              <a:r>
                <a:rPr lang="en-US" sz="1000" dirty="0" err="1"/>
                <a:t>sessionId</a:t>
              </a:r>
              <a:endParaRPr lang="uk-UA" sz="1000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982500" y="3328587"/>
            <a:ext cx="1944217" cy="953757"/>
            <a:chOff x="467543" y="2797536"/>
            <a:chExt cx="1944217" cy="95375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467543" y="2797536"/>
              <a:ext cx="1944217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reconcileUsers</a:t>
              </a:r>
              <a:r>
                <a:rPr lang="en-US" sz="1200" dirty="0"/>
                <a:t>()</a:t>
              </a:r>
              <a:endParaRPr lang="uk-UA" sz="1200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67544" y="3011817"/>
              <a:ext cx="1944216" cy="7394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UPDATE User</a:t>
              </a:r>
            </a:p>
            <a:p>
              <a:r>
                <a:rPr lang="en-US" sz="1000" dirty="0"/>
                <a:t>SET </a:t>
              </a:r>
              <a:r>
                <a:rPr lang="en-US" sz="1000" dirty="0" err="1"/>
                <a:t>firstName</a:t>
              </a:r>
              <a:r>
                <a:rPr lang="en-US" sz="1000" dirty="0"/>
                <a:t> = email</a:t>
              </a:r>
            </a:p>
            <a:p>
              <a:r>
                <a:rPr lang="en-US" sz="1000" dirty="0"/>
                <a:t>WHERE </a:t>
              </a:r>
              <a:r>
                <a:rPr lang="en-US" sz="1000" dirty="0" err="1"/>
                <a:t>firstName</a:t>
              </a:r>
              <a:r>
                <a:rPr lang="en-US" sz="1000" dirty="0"/>
                <a:t> IS NULL</a:t>
              </a:r>
            </a:p>
            <a:p>
              <a:r>
                <a:rPr lang="en-US" sz="1000" dirty="0"/>
                <a:t>AND email IS NOT NULL</a:t>
              </a:r>
              <a:endParaRPr lang="uk-UA" sz="10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4641208" y="4612108"/>
            <a:ext cx="1357378" cy="792088"/>
            <a:chOff x="4644008" y="2348880"/>
            <a:chExt cx="936104" cy="792088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DeletedUsers</a:t>
              </a:r>
              <a:endParaRPr lang="uk-UA" sz="12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300985" y="5054632"/>
            <a:ext cx="1357378" cy="792088"/>
            <a:chOff x="4644008" y="2348880"/>
            <a:chExt cx="936104" cy="79208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InactiveAccounts</a:t>
              </a:r>
              <a:endParaRPr lang="uk-UA" sz="1200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425184" y="5545043"/>
            <a:ext cx="1357378" cy="792088"/>
            <a:chOff x="4644008" y="2348880"/>
            <a:chExt cx="936104" cy="792088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InactiveAccounts</a:t>
              </a:r>
              <a:endParaRPr lang="uk-UA" sz="12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300598" y="2028985"/>
            <a:ext cx="851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uk-U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6524" y="227946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endParaRPr lang="uk-U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26943" y="1967161"/>
            <a:ext cx="194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Programmability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9853" y="4191001"/>
            <a:ext cx="194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1920" y="4850802"/>
            <a:ext cx="3118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&lt;META-DATA&gt;</a:t>
            </a:r>
            <a:endParaRPr lang="uk-U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52159" y="2844277"/>
            <a:ext cx="1728192" cy="3816424"/>
          </a:xfrm>
          <a:prstGeom prst="roundRect">
            <a:avLst>
              <a:gd name="adj" fmla="val 8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Connection Pool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68183" y="3564357"/>
            <a:ext cx="129614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8183" y="4284437"/>
            <a:ext cx="129614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68183" y="5040521"/>
            <a:ext cx="129614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8183" y="5796605"/>
            <a:ext cx="129614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uk-UA" dirty="0"/>
          </a:p>
        </p:txBody>
      </p:sp>
      <p:sp>
        <p:nvSpPr>
          <p:cNvPr id="9" name="Цилиндр 8"/>
          <p:cNvSpPr/>
          <p:nvPr/>
        </p:nvSpPr>
        <p:spPr>
          <a:xfrm>
            <a:off x="8488463" y="4028778"/>
            <a:ext cx="1296144" cy="18002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uk-UA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55815" y="5172795"/>
            <a:ext cx="1872208" cy="11521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uk-UA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456015" y="5424823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getConnection</a:t>
            </a:r>
            <a:r>
              <a:rPr lang="ru-RU" sz="1200" dirty="0" smtClean="0"/>
              <a:t>()</a:t>
            </a:r>
            <a:endParaRPr lang="uk-UA" sz="1200" dirty="0"/>
          </a:p>
        </p:txBody>
      </p:sp>
      <p:sp>
        <p:nvSpPr>
          <p:cNvPr id="12" name="Стрелка вправо 11"/>
          <p:cNvSpPr/>
          <p:nvPr/>
        </p:nvSpPr>
        <p:spPr>
          <a:xfrm rot="968342">
            <a:off x="7193755" y="3994576"/>
            <a:ext cx="1434178" cy="2136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20535872">
            <a:off x="7170468" y="5754422"/>
            <a:ext cx="1434178" cy="2136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елка вправо 13"/>
          <p:cNvSpPr/>
          <p:nvPr/>
        </p:nvSpPr>
        <p:spPr>
          <a:xfrm rot="525799">
            <a:off x="7193756" y="4574830"/>
            <a:ext cx="1434178" cy="2136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 вправо 14"/>
          <p:cNvSpPr/>
          <p:nvPr/>
        </p:nvSpPr>
        <p:spPr>
          <a:xfrm rot="21186297">
            <a:off x="7204135" y="5125837"/>
            <a:ext cx="1434178" cy="2136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2367783" y="2352128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Implementations</a:t>
            </a:r>
            <a:endParaRPr lang="ru-RU" sz="2400" b="1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smtClean="0"/>
              <a:t>DBCP</a:t>
            </a:r>
            <a:endParaRPr lang="ru-RU" sz="2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 smtClean="0"/>
              <a:t>C3P0</a:t>
            </a:r>
            <a:endParaRPr lang="ru-RU" sz="2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 err="1"/>
              <a:t>BoneCP</a:t>
            </a:r>
            <a:endParaRPr lang="en-US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8960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Object-Relational Mapping </a:t>
            </a:r>
            <a:r>
              <a:rPr lang="en-US" dirty="0" smtClean="0"/>
              <a:t> (</a:t>
            </a:r>
            <a:r>
              <a:rPr lang="en-US" dirty="0" smtClean="0"/>
              <a:t>ORM)</a:t>
            </a:r>
            <a:endParaRPr lang="uk-UA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</a:t>
            </a:r>
          </a:p>
          <a:p>
            <a:r>
              <a:rPr lang="en-US" dirty="0"/>
              <a:t>Java Persistence API</a:t>
            </a:r>
          </a:p>
          <a:p>
            <a:r>
              <a:rPr lang="en-US" dirty="0"/>
              <a:t>Torque</a:t>
            </a:r>
          </a:p>
          <a:p>
            <a:r>
              <a:rPr lang="en-US" dirty="0" err="1"/>
              <a:t>ORMLite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57" y="2407915"/>
            <a:ext cx="5847622" cy="39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D</a:t>
            </a:r>
            <a:r>
              <a:rPr lang="en-US" dirty="0" smtClean="0"/>
              <a:t>ata</a:t>
            </a:r>
            <a:r>
              <a:rPr lang="en-US" b="1" dirty="0" smtClean="0"/>
              <a:t>b</a:t>
            </a:r>
            <a:r>
              <a:rPr lang="en-US" dirty="0" smtClean="0"/>
              <a:t>ase </a:t>
            </a:r>
            <a:r>
              <a:rPr lang="en-US" b="1" dirty="0" smtClean="0"/>
              <a:t>C</a:t>
            </a:r>
            <a:r>
              <a:rPr lang="en-US" dirty="0" smtClean="0"/>
              <a:t>onnectivity (JDBC)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9053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Platform-independent </a:t>
            </a:r>
            <a:r>
              <a:rPr lang="en-US" dirty="0"/>
              <a:t>industry standard for the interaction of Java-applications with various DBMS, implemented </a:t>
            </a:r>
            <a:r>
              <a:rPr lang="en-US" dirty="0" smtClean="0"/>
              <a:t>in </a:t>
            </a:r>
            <a:r>
              <a:rPr lang="en-US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uk-UA" altLang="uk-UA" dirty="0"/>
              <a:t> package</a:t>
            </a:r>
            <a:r>
              <a:rPr lang="uk-UA" altLang="uk-UA" dirty="0" smtClean="0"/>
              <a:t>.</a:t>
            </a: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r>
              <a:rPr lang="uk-UA" altLang="uk-UA" dirty="0" smtClean="0"/>
              <a:t>The latest </a:t>
            </a:r>
            <a:r>
              <a:rPr lang="en-US" altLang="uk-UA" dirty="0" smtClean="0"/>
              <a:t>version</a:t>
            </a:r>
            <a:r>
              <a:rPr lang="uk-UA" altLang="uk-UA" dirty="0" smtClean="0"/>
              <a:t> </a:t>
            </a:r>
            <a:r>
              <a:rPr lang="en-US" altLang="uk-UA" dirty="0" smtClean="0"/>
              <a:t>for Java 11</a:t>
            </a:r>
            <a:r>
              <a:rPr lang="uk-UA" altLang="uk-UA" dirty="0" smtClean="0"/>
              <a:t> </a:t>
            </a:r>
            <a:r>
              <a:rPr lang="en-US" altLang="uk-UA" dirty="0" smtClean="0"/>
              <a:t>is</a:t>
            </a:r>
            <a:r>
              <a:rPr lang="uk-UA" altLang="uk-UA" dirty="0" smtClean="0"/>
              <a:t> JDBC 4.</a:t>
            </a:r>
            <a:r>
              <a:rPr lang="en-US" altLang="uk-UA" dirty="0" smtClean="0"/>
              <a:t>3 (since</a:t>
            </a:r>
            <a:r>
              <a:rPr lang="uk-UA" altLang="uk-UA" dirty="0" smtClean="0"/>
              <a:t> Java </a:t>
            </a:r>
            <a:r>
              <a:rPr lang="en-US" altLang="uk-UA" dirty="0" smtClean="0"/>
              <a:t>9)</a:t>
            </a:r>
            <a:endParaRPr lang="uk-UA" alt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86911" y="4963556"/>
            <a:ext cx="2592288" cy="165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Java Application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95023" y="5611628"/>
            <a:ext cx="1296144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55263" y="5699354"/>
            <a:ext cx="1296144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uk-UA" dirty="0"/>
          </a:p>
        </p:txBody>
      </p:sp>
      <p:sp>
        <p:nvSpPr>
          <p:cNvPr id="8" name="Цилиндр 7"/>
          <p:cNvSpPr/>
          <p:nvPr/>
        </p:nvSpPr>
        <p:spPr>
          <a:xfrm>
            <a:off x="7803535" y="4999560"/>
            <a:ext cx="1368152" cy="158417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635183" y="5899660"/>
            <a:ext cx="648072" cy="2880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>
            <a:off x="6795423" y="5889517"/>
            <a:ext cx="864096" cy="3083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97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ACID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5321367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50000"/>
              </a:lnSpc>
            </a:pPr>
            <a:r>
              <a:rPr lang="en" b="1" dirty="0"/>
              <a:t>Atomicity</a:t>
            </a:r>
            <a:r>
              <a:rPr lang="en" dirty="0"/>
              <a:t> -  requires that each transaction be "all or nothing".</a:t>
            </a:r>
          </a:p>
          <a:p>
            <a:pPr marL="609585" indent="-457189">
              <a:lnSpc>
                <a:spcPct val="150000"/>
              </a:lnSpc>
            </a:pPr>
            <a:r>
              <a:rPr lang="en" b="1" dirty="0"/>
              <a:t>Consistency</a:t>
            </a:r>
            <a:r>
              <a:rPr lang="en" dirty="0"/>
              <a:t> - The consistency property ensures that any transaction will bring the database from one valid state to another.</a:t>
            </a:r>
          </a:p>
          <a:p>
            <a:pPr marL="609585" indent="-457189">
              <a:lnSpc>
                <a:spcPct val="150000"/>
              </a:lnSpc>
            </a:pPr>
            <a:r>
              <a:rPr lang="en" b="1" dirty="0"/>
              <a:t>Isolation</a:t>
            </a:r>
            <a:r>
              <a:rPr lang="en" dirty="0"/>
              <a:t> - ensures that the concurrent execution of transactions results in a system state that would be obtained if transactions were executed serially, i.e., one after the other.</a:t>
            </a:r>
          </a:p>
          <a:p>
            <a:pPr marL="609585" indent="-457189">
              <a:lnSpc>
                <a:spcPct val="150000"/>
              </a:lnSpc>
            </a:pPr>
            <a:r>
              <a:rPr lang="en" b="1" dirty="0"/>
              <a:t>Durability</a:t>
            </a:r>
            <a:r>
              <a:rPr lang="en" dirty="0"/>
              <a:t> - ensures that once a transaction has been committed, it will remain so, even in the event of power loss</a:t>
            </a:r>
            <a:r>
              <a:rPr lang="en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346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hlinkClick r:id="rId3"/>
              </a:rPr>
              <a:t>Java Database Connectivity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4"/>
              </a:rPr>
              <a:t>Java JDBC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5"/>
              </a:rPr>
              <a:t>JDBC tutorials (without Spring)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6"/>
              </a:rPr>
              <a:t>Relational vs Non-relational databases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64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Implement a servlet </a:t>
            </a:r>
            <a:r>
              <a:rPr lang="en-US" sz="1200" dirty="0"/>
              <a:t>with </a:t>
            </a:r>
            <a:r>
              <a:rPr lang="en-US" sz="1200" dirty="0"/>
              <a:t>interface</a:t>
            </a:r>
            <a:r>
              <a:rPr lang="en-US" sz="1200" dirty="0" smtClean="0"/>
              <a:t>:  </a:t>
            </a:r>
            <a:r>
              <a:rPr lang="en-US" sz="1200" dirty="0"/>
              <a:t>`/</a:t>
            </a:r>
            <a:r>
              <a:rPr lang="en-US" sz="1200" dirty="0" err="1"/>
              <a:t>app?action</a:t>
            </a:r>
            <a:r>
              <a:rPr lang="en-US" sz="1200" dirty="0"/>
              <a:t>=[add/update/remove/invalidate]&amp;name=...&amp;value=...`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servlet generates a form with input fields "action", "name", "value" </a:t>
            </a:r>
            <a:r>
              <a:rPr lang="en-US" sz="1200" dirty="0"/>
              <a:t>and button </a:t>
            </a:r>
            <a:r>
              <a:rPr lang="en-US" sz="1200" dirty="0"/>
              <a:t>"Submit". </a:t>
            </a:r>
            <a:r>
              <a:rPr lang="en-US" sz="1200" dirty="0"/>
              <a:t>Below print is </a:t>
            </a:r>
            <a:r>
              <a:rPr lang="en-US" sz="1200" dirty="0"/>
              <a:t>a list of all </a:t>
            </a:r>
            <a:r>
              <a:rPr lang="en-US" sz="1200" dirty="0"/>
              <a:t>attributes of </a:t>
            </a:r>
            <a:r>
              <a:rPr lang="en-US" sz="1200" dirty="0"/>
              <a:t>the </a:t>
            </a:r>
            <a:r>
              <a:rPr lang="en-US" sz="1200" dirty="0"/>
              <a:t>user </a:t>
            </a:r>
            <a:r>
              <a:rPr lang="en-US" sz="1200" dirty="0" smtClean="0"/>
              <a:t>storage.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action - depending on </a:t>
            </a:r>
            <a:r>
              <a:rPr lang="en-US" sz="1200" dirty="0"/>
              <a:t>the </a:t>
            </a:r>
            <a:r>
              <a:rPr lang="en-US" sz="1200" dirty="0"/>
              <a:t>value, the servlet adds, updates, </a:t>
            </a:r>
            <a:r>
              <a:rPr lang="en-US" sz="1200" dirty="0"/>
              <a:t>or removes </a:t>
            </a:r>
            <a:r>
              <a:rPr lang="en-US" sz="1200" dirty="0"/>
              <a:t>an attribute </a:t>
            </a:r>
            <a:r>
              <a:rPr lang="en-US" sz="1200" dirty="0" smtClean="0"/>
              <a:t>in/from </a:t>
            </a:r>
            <a:r>
              <a:rPr lang="en-US" sz="1200" dirty="0"/>
              <a:t>a </a:t>
            </a:r>
            <a:r>
              <a:rPr lang="en-US" sz="1200" dirty="0" smtClean="0"/>
              <a:t>storage;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name </a:t>
            </a:r>
            <a:r>
              <a:rPr lang="en-US" sz="1200" dirty="0"/>
              <a:t>- </a:t>
            </a:r>
            <a:r>
              <a:rPr lang="en-US" sz="1200" dirty="0" smtClean="0"/>
              <a:t>the </a:t>
            </a:r>
            <a:r>
              <a:rPr lang="en-US" sz="1200" dirty="0"/>
              <a:t>name of the </a:t>
            </a:r>
            <a:r>
              <a:rPr lang="en-US" sz="1200" dirty="0"/>
              <a:t>attribute;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value </a:t>
            </a:r>
            <a:r>
              <a:rPr lang="en-US" sz="1200" dirty="0"/>
              <a:t>- is </a:t>
            </a:r>
            <a:r>
              <a:rPr lang="en-US" sz="1200" dirty="0"/>
              <a:t>the value of the </a:t>
            </a:r>
            <a:r>
              <a:rPr lang="en-US" sz="1200" dirty="0" smtClean="0"/>
              <a:t>attribute.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/>
              <a:t>Microsoft Edge users data should be stored only in session and removed after cleaning browser cache. Google Chrome users data should be stored in </a:t>
            </a:r>
            <a:r>
              <a:rPr lang="en-US" altLang="ru-RU" sz="1200" dirty="0" smtClean="0"/>
              <a:t>database. User </a:t>
            </a:r>
            <a:r>
              <a:rPr lang="en-US" altLang="ru-RU" sz="1200" dirty="0" smtClean="0"/>
              <a:t>unique </a:t>
            </a:r>
            <a:r>
              <a:rPr lang="en-US" altLang="ru-RU" sz="1200" dirty="0" smtClean="0"/>
              <a:t>identifier should be entered by user before any actions allowed. All browsers except Edge and Chrome are disallowed:</a:t>
            </a:r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Use H2</a:t>
            </a:r>
            <a:r>
              <a:rPr lang="en-US" altLang="ru-RU" sz="1200" dirty="0" smtClean="0"/>
              <a:t> database;</a:t>
            </a:r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Database name - student first and last name;</a:t>
            </a:r>
            <a:endParaRPr lang="en-US" altLang="ru-RU" sz="1200" dirty="0" smtClean="0"/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Database should </a:t>
            </a:r>
            <a:r>
              <a:rPr lang="en-US" altLang="ru-RU" sz="1200" dirty="0"/>
              <a:t>be automatically created on program startup </a:t>
            </a:r>
            <a:r>
              <a:rPr lang="en-US" altLang="ru-RU" sz="1200" dirty="0" smtClean="0"/>
              <a:t>if does not exist, </a:t>
            </a:r>
            <a:r>
              <a:rPr lang="en-US" altLang="ru-RU" sz="1200" dirty="0"/>
              <a:t>if exists </a:t>
            </a:r>
            <a:r>
              <a:rPr lang="en-US" altLang="ru-RU" sz="1200" dirty="0" smtClean="0"/>
              <a:t>– skip creation;</a:t>
            </a:r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Tables should </a:t>
            </a:r>
            <a:r>
              <a:rPr lang="en-US" altLang="ru-RU" sz="1200" dirty="0"/>
              <a:t>be automatically populated on program </a:t>
            </a:r>
            <a:r>
              <a:rPr lang="en-US" altLang="ru-RU" sz="1200" dirty="0" smtClean="0"/>
              <a:t>startup;</a:t>
            </a:r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After every server start database should be empty;</a:t>
            </a:r>
          </a:p>
          <a:p>
            <a:pPr lvl="1">
              <a:lnSpc>
                <a:spcPct val="120000"/>
              </a:lnSpc>
            </a:pPr>
            <a:r>
              <a:rPr lang="en-US" altLang="ru-RU" sz="1200" dirty="0" smtClean="0"/>
              <a:t>Declare host, login, password and database name in application.conf file located in resources folder.</a:t>
            </a:r>
            <a:endParaRPr lang="en-US" altLang="ru-RU" sz="12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/>
              <a:t>Add request </a:t>
            </a:r>
            <a:r>
              <a:rPr lang="en-US" sz="1200" dirty="0"/>
              <a:t>logging filter. </a:t>
            </a:r>
            <a:r>
              <a:rPr lang="en-US" sz="1200" dirty="0"/>
              <a:t>Log endpoints path and total execution time. </a:t>
            </a:r>
            <a:r>
              <a:rPr lang="en-US" sz="1200" dirty="0"/>
              <a:t>Should measure all actions (even when request blocked</a:t>
            </a:r>
            <a:r>
              <a:rPr lang="en-US" sz="1200" dirty="0" smtClean="0"/>
              <a:t>);</a:t>
            </a:r>
            <a:endParaRPr lang="en-US" sz="12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ru-RU" sz="1200" dirty="0" smtClean="0"/>
              <a:t>Cover logic by unit tests;</a:t>
            </a:r>
            <a:endParaRPr lang="en-US" altLang="ru-RU" sz="1200" dirty="0" smtClean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200" dirty="0" smtClean="0"/>
              <a:t>If any error happens – log error into log file, and redirect user to custom error page with high level info (without SQL specific terminology).</a:t>
            </a:r>
            <a:endParaRPr lang="en-US" alt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075003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pic>
        <p:nvPicPr>
          <p:cNvPr id="8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77" y="1690688"/>
            <a:ext cx="7425475" cy="48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DDL - data definition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DML - data manipulation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 keywords are case insensitive in most </a:t>
            </a:r>
            <a:r>
              <a:rPr lang="en-US" dirty="0" smtClean="0"/>
              <a:t>dialects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 </a:t>
            </a:r>
            <a:r>
              <a:rPr lang="en-US" dirty="0" smtClean="0"/>
              <a:t>practice to use underscores to separate "words” in column and table </a:t>
            </a:r>
            <a:r>
              <a:rPr lang="en-US" dirty="0" smtClean="0"/>
              <a:t>names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0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access relational database from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JDBC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 accesses </a:t>
            </a:r>
            <a:r>
              <a:rPr lang="en-US" dirty="0" smtClean="0"/>
              <a:t>data as rows and columns.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JPA</a:t>
            </a:r>
            <a:r>
              <a:rPr lang="en-US" dirty="0" smtClean="0"/>
              <a:t> </a:t>
            </a:r>
            <a:r>
              <a:rPr lang="en-US" dirty="0" smtClean="0"/>
              <a:t>(Java Persistence API) - accesses </a:t>
            </a:r>
            <a:r>
              <a:rPr lang="en-US" dirty="0" smtClean="0"/>
              <a:t>data through Java objects using a concept called object-relational mapping (ORM)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5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Relational 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Primary key column - gives a unique way to reference each row.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20" y="3000429"/>
            <a:ext cx="5231340" cy="3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7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SQL Statements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INSERT</a:t>
            </a:r>
            <a:r>
              <a:rPr lang="en-US" dirty="0" smtClean="0"/>
              <a:t> (</a:t>
            </a:r>
            <a:r>
              <a:rPr lang="en-US" b="1" dirty="0" smtClean="0"/>
              <a:t>C</a:t>
            </a:r>
            <a:r>
              <a:rPr lang="en-US" dirty="0" smtClean="0"/>
              <a:t>reate) - Add a new row to the table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SELECT</a:t>
            </a:r>
            <a:r>
              <a:rPr lang="en-US" dirty="0" smtClean="0"/>
              <a:t> (</a:t>
            </a:r>
            <a:r>
              <a:rPr lang="en-US" b="1" dirty="0" smtClean="0"/>
              <a:t>R</a:t>
            </a:r>
            <a:r>
              <a:rPr lang="en-US" dirty="0" smtClean="0"/>
              <a:t>ead) - Retrieve data from the table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UPDATE</a:t>
            </a:r>
            <a:r>
              <a:rPr lang="en-US" dirty="0" smtClean="0"/>
              <a:t> (</a:t>
            </a:r>
            <a:r>
              <a:rPr lang="en-US" b="1" dirty="0" smtClean="0"/>
              <a:t>U</a:t>
            </a:r>
            <a:r>
              <a:rPr lang="en-US" dirty="0" smtClean="0"/>
              <a:t>pdate) - Change zero or more rows in the table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DELETE</a:t>
            </a:r>
            <a:r>
              <a:rPr lang="en-US" dirty="0" smtClean="0"/>
              <a:t> (</a:t>
            </a:r>
            <a:r>
              <a:rPr lang="en-US" b="1" dirty="0" smtClean="0"/>
              <a:t>D</a:t>
            </a:r>
            <a:r>
              <a:rPr lang="en-US" dirty="0" smtClean="0"/>
              <a:t>elete) - Remove zero or more rows from the table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27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16244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localhost:5432/</a:t>
            </a:r>
            <a:r>
              <a:rPr kumimoji="0" lang="en-US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firstname_lastname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VALUES(1, 2, '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Deer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'12-12-2017')"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"UPDATE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Deer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 WHERE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Deer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uk-UA" altLang="uk-U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uk-UA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4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1473</Words>
  <Application>Microsoft Office PowerPoint</Application>
  <PresentationFormat>Widescreen</PresentationFormat>
  <Paragraphs>323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Java Database Connectivity (JDBC)</vt:lpstr>
      <vt:lpstr>Java Database Connectivity (JDBC)</vt:lpstr>
      <vt:lpstr>Terminology</vt:lpstr>
      <vt:lpstr>Ways to access relational database from Java</vt:lpstr>
      <vt:lpstr>Structure of a Relational Database</vt:lpstr>
      <vt:lpstr>Basic SQL Statements</vt:lpstr>
      <vt:lpstr>CRUD</vt:lpstr>
      <vt:lpstr>Driver</vt:lpstr>
      <vt:lpstr>Driver</vt:lpstr>
      <vt:lpstr>Key JDBC interfaces</vt:lpstr>
      <vt:lpstr>Key JDBC interfaces</vt:lpstr>
      <vt:lpstr>Connecting to Database - Register driver</vt:lpstr>
      <vt:lpstr>Connecting to Database - Build the JDBC URL</vt:lpstr>
      <vt:lpstr>Connecting to Database - Get a Connection</vt:lpstr>
      <vt:lpstr>Get a Connection</vt:lpstr>
      <vt:lpstr>Obtain a Statement</vt:lpstr>
      <vt:lpstr>Statements</vt:lpstr>
      <vt:lpstr>Java SQL Class Diagram</vt:lpstr>
      <vt:lpstr>Prepared Statement</vt:lpstr>
      <vt:lpstr>Prepared Statement</vt:lpstr>
      <vt:lpstr>Callable Statement </vt:lpstr>
      <vt:lpstr>ResultSet navigation</vt:lpstr>
      <vt:lpstr>Getting Data from a ResultSet</vt:lpstr>
      <vt:lpstr>Getting Data from a ResultSet</vt:lpstr>
      <vt:lpstr>Getting Data from a ResultSet</vt:lpstr>
      <vt:lpstr>Getting Data from a ResultSet</vt:lpstr>
      <vt:lpstr>Executing an unknown Statement</vt:lpstr>
      <vt:lpstr>What is wrong?</vt:lpstr>
      <vt:lpstr>What is wrong?</vt:lpstr>
      <vt:lpstr>Transaction</vt:lpstr>
      <vt:lpstr>Transaction</vt:lpstr>
      <vt:lpstr>Closing Database Resources</vt:lpstr>
      <vt:lpstr>Closing Database Resources</vt:lpstr>
      <vt:lpstr>SQLException</vt:lpstr>
      <vt:lpstr>DatabaseMetaData </vt:lpstr>
      <vt:lpstr>Connection pool</vt:lpstr>
      <vt:lpstr>Object-Relational Mapping  (ORM)</vt:lpstr>
      <vt:lpstr>ACID</vt:lpstr>
      <vt:lpstr>Literature</vt:lpstr>
      <vt:lpstr>Homework Task 1</vt:lpstr>
      <vt:lpstr>Homework Task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74</cp:revision>
  <dcterms:created xsi:type="dcterms:W3CDTF">2019-01-27T13:21:23Z</dcterms:created>
  <dcterms:modified xsi:type="dcterms:W3CDTF">2019-01-27T20:37:06Z</dcterms:modified>
</cp:coreProperties>
</file>