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0" r:id="rId9"/>
    <p:sldId id="271" r:id="rId10"/>
    <p:sldId id="287" r:id="rId11"/>
    <p:sldId id="272" r:id="rId12"/>
    <p:sldId id="288" r:id="rId13"/>
    <p:sldId id="273" r:id="rId14"/>
    <p:sldId id="289" r:id="rId15"/>
    <p:sldId id="274" r:id="rId16"/>
    <p:sldId id="275" r:id="rId17"/>
    <p:sldId id="276" r:id="rId18"/>
    <p:sldId id="293" r:id="rId19"/>
    <p:sldId id="294" r:id="rId20"/>
    <p:sldId id="281" r:id="rId21"/>
    <p:sldId id="282" r:id="rId22"/>
    <p:sldId id="283" r:id="rId23"/>
    <p:sldId id="284" r:id="rId24"/>
    <p:sldId id="291" r:id="rId25"/>
    <p:sldId id="278" r:id="rId26"/>
    <p:sldId id="279" r:id="rId27"/>
    <p:sldId id="29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oslav Brahinets" initials="YB" lastIdx="1" clrIdx="0">
    <p:extLst>
      <p:ext uri="{19B8F6BF-5375-455C-9EA6-DF929625EA0E}">
        <p15:presenceInfo xmlns:p15="http://schemas.microsoft.com/office/powerpoint/2012/main" userId="21b0ef620fff3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84495" autoAdjust="0"/>
  </p:normalViewPr>
  <p:slideViewPr>
    <p:cSldViewPr snapToGrid="0">
      <p:cViewPr varScale="1">
        <p:scale>
          <a:sx n="113" d="100"/>
          <a:sy n="113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2FFA2-5F87-4095-984D-B556F5206AAF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B3E2-F40F-430E-8905-D4F82C3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0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26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Scenario of the WWW network use by person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5B3E2-F40F-430E-8905-D4F82C3BA4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language can be used to create CGI scripts, It supports the work with standard I/O devices (even </a:t>
            </a:r>
            <a:r>
              <a:rPr lang="en-US" dirty="0" err="1" smtClean="0"/>
              <a:t>sh</a:t>
            </a:r>
            <a:r>
              <a:rPr lang="en-US" dirty="0" smtClean="0"/>
              <a:t>-scripts).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5B3E2-F40F-430E-8905-D4F82C3BA4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9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One of the replacements was the web container and Java servlets.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5B3E2-F40F-430E-8905-D4F82C3BA4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77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HttpSession</a:t>
            </a:r>
            <a:r>
              <a:rPr lang="en-US" sz="1200" dirty="0" smtClean="0"/>
              <a:t> provides a way to identify a user across several requests or visits to Web site and to store information about that user.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5B3E2-F40F-430E-8905-D4F82C3BA4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50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object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created by the web container at time of deploying the project. This object can be used to get configuration information from web.xml file. There is only one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per web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5B3E2-F40F-430E-8905-D4F82C3BA4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5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filter is a Java class that can transform the header and (or) content  of request or response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5B3E2-F40F-430E-8905-D4F82C3BA4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55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 idea of Servlet container is using Java to dynamically generate the web page on the server side. So servlet container is essentially a part of a web server that interacts with the servlets.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5B3E2-F40F-430E-8905-D4F82C3BA4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6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33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3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2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4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1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6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8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C8C0-574D-44BC-9414-8B350098B443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1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help/idea/servlets.html" TargetMode="External"/><Relationship Id="rId3" Type="http://schemas.openxmlformats.org/officeDocument/2006/relationships/hyperlink" Target="https://guides.gradle.org/building-java-web-applications/" TargetMode="External"/><Relationship Id="rId7" Type="http://schemas.openxmlformats.org/officeDocument/2006/relationships/hyperlink" Target="https://www.programcreek.com/2013/04/what-is-servlet-contain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tu.edu.sg/home/ehchua/programming/howto/Tomcat_HowTo.html" TargetMode="External"/><Relationship Id="rId5" Type="http://schemas.openxmlformats.org/officeDocument/2006/relationships/hyperlink" Target="https://www.tutorialspoint.com/servlets" TargetMode="External"/><Relationship Id="rId4" Type="http://schemas.openxmlformats.org/officeDocument/2006/relationships/hyperlink" Target="https://www.baeldung.com/intro-to-servlet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12 – Servlet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7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</a:t>
            </a:r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Loads </a:t>
            </a:r>
            <a:r>
              <a:rPr lang="en-US" dirty="0"/>
              <a:t>the servlet class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Creates </a:t>
            </a:r>
            <a:r>
              <a:rPr lang="en-US" dirty="0"/>
              <a:t>an instance of the servlet class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Initializes </a:t>
            </a:r>
            <a:r>
              <a:rPr lang="en-US" dirty="0"/>
              <a:t>the servlet instance by calling the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en-US" dirty="0" smtClean="0"/>
              <a:t>method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Does all work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When </a:t>
            </a:r>
            <a:r>
              <a:rPr lang="en-US" dirty="0"/>
              <a:t>the container needs to remove the servlet, it calls </a:t>
            </a:r>
            <a:r>
              <a:rPr lang="en-US" dirty="0" smtClean="0"/>
              <a:t>the </a:t>
            </a:r>
            <a:r>
              <a:rPr lang="en-US" dirty="0"/>
              <a:t>servlet’s destroy() method</a:t>
            </a:r>
          </a:p>
        </p:txBody>
      </p:sp>
    </p:spTree>
    <p:extLst>
      <p:ext uri="{BB962C8B-B14F-4D97-AF65-F5344CB8AC3E}">
        <p14:creationId xmlns:p14="http://schemas.microsoft.com/office/powerpoint/2010/main" val="150520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HttpServletRequest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Container creates </a:t>
            </a:r>
            <a:r>
              <a:rPr lang="en-US" sz="2000" dirty="0" err="1"/>
              <a:t>HttpServletRequest</a:t>
            </a:r>
            <a:r>
              <a:rPr lang="en-US" sz="2000" dirty="0"/>
              <a:t> object and passes </a:t>
            </a:r>
            <a:r>
              <a:rPr lang="en-US" sz="2000" dirty="0" smtClean="0"/>
              <a:t>it as </a:t>
            </a:r>
            <a:r>
              <a:rPr lang="en-US" sz="2000" dirty="0"/>
              <a:t>argument to Servlet's service methods (</a:t>
            </a:r>
            <a:r>
              <a:rPr lang="en-US" sz="2000" dirty="0" err="1"/>
              <a:t>doGet</a:t>
            </a:r>
            <a:r>
              <a:rPr lang="en-US" sz="2000" dirty="0"/>
              <a:t>, </a:t>
            </a:r>
            <a:r>
              <a:rPr lang="en-US" sz="2000" dirty="0" err="1"/>
              <a:t>doPost</a:t>
            </a:r>
            <a:r>
              <a:rPr lang="en-US" sz="2000" dirty="0"/>
              <a:t>, etc.)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HttpServletRequest</a:t>
            </a:r>
            <a:r>
              <a:rPr lang="en-US" sz="2000" dirty="0"/>
              <a:t> provides client request info to Servlet.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Passed </a:t>
            </a:r>
            <a:r>
              <a:rPr lang="en-US" sz="2000" dirty="0"/>
              <a:t>to the </a:t>
            </a:r>
            <a:r>
              <a:rPr lang="en-US" sz="2000" dirty="0" smtClean="0"/>
              <a:t>service(...) method, </a:t>
            </a:r>
            <a:r>
              <a:rPr lang="en-US" sz="2000" dirty="0" err="1" smtClean="0"/>
              <a:t>doGet</a:t>
            </a:r>
            <a:r>
              <a:rPr lang="en-US" sz="2000" dirty="0" smtClean="0"/>
              <a:t> </a:t>
            </a:r>
            <a:r>
              <a:rPr lang="en-US" sz="2000" dirty="0"/>
              <a:t>(...), </a:t>
            </a:r>
            <a:r>
              <a:rPr lang="en-US" sz="2000" dirty="0" err="1"/>
              <a:t>doPost</a:t>
            </a:r>
            <a:r>
              <a:rPr lang="en-US" sz="2000" dirty="0"/>
              <a:t> (...), do ... </a:t>
            </a:r>
            <a:r>
              <a:rPr lang="en-US" sz="2000" dirty="0" smtClean="0"/>
              <a:t>().</a:t>
            </a: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98" y="3866357"/>
            <a:ext cx="6622552" cy="27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HttpServletRequest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Methods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getParameter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getInputStream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getSession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getServletContext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94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HttpServletResponse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Container creates </a:t>
            </a:r>
            <a:r>
              <a:rPr lang="en-US" sz="2000" dirty="0" err="1"/>
              <a:t>HttpServletResponse</a:t>
            </a:r>
            <a:r>
              <a:rPr lang="en-US" sz="2000" dirty="0"/>
              <a:t> object and passes </a:t>
            </a:r>
            <a:r>
              <a:rPr lang="en-US" sz="2000" dirty="0" smtClean="0"/>
              <a:t>it </a:t>
            </a:r>
            <a:r>
              <a:rPr lang="en-US" sz="2000" dirty="0"/>
              <a:t>to Servlet's service methods (</a:t>
            </a:r>
            <a:r>
              <a:rPr lang="en-US" sz="2000" dirty="0" err="1"/>
              <a:t>doGet</a:t>
            </a:r>
            <a:r>
              <a:rPr lang="en-US" sz="2000" dirty="0"/>
              <a:t>, </a:t>
            </a:r>
            <a:r>
              <a:rPr lang="en-US" sz="2000" dirty="0" err="1"/>
              <a:t>doPost</a:t>
            </a:r>
            <a:r>
              <a:rPr lang="en-US" sz="2000" dirty="0"/>
              <a:t>, etc.)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HttpServletResponse</a:t>
            </a:r>
            <a:r>
              <a:rPr lang="en-US" sz="2000" dirty="0"/>
              <a:t> assists a servlet in sending a </a:t>
            </a:r>
            <a:r>
              <a:rPr lang="en-US" sz="2000" dirty="0" smtClean="0"/>
              <a:t>response </a:t>
            </a:r>
            <a:r>
              <a:rPr lang="en-US" sz="2000" dirty="0"/>
              <a:t>to the client. 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As </a:t>
            </a:r>
            <a:r>
              <a:rPr lang="en-US" sz="2000" dirty="0"/>
              <a:t>well as </a:t>
            </a:r>
            <a:r>
              <a:rPr lang="en-US" sz="2000" dirty="0" err="1"/>
              <a:t>HttpServletRequest</a:t>
            </a:r>
            <a:r>
              <a:rPr lang="en-US" sz="2000" dirty="0"/>
              <a:t> is passed in </a:t>
            </a:r>
            <a:r>
              <a:rPr lang="en-US" sz="2000" dirty="0" smtClean="0"/>
              <a:t>service(...) </a:t>
            </a:r>
            <a:r>
              <a:rPr lang="en-US" sz="2000" dirty="0"/>
              <a:t>and </a:t>
            </a:r>
            <a:r>
              <a:rPr lang="en-US" sz="2000" dirty="0" smtClean="0"/>
              <a:t>do...(...)</a:t>
            </a: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486" y="4324395"/>
            <a:ext cx="6118191" cy="240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3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HttpServletResponse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Methods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(String, String)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setStatus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sendRedirect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setHeader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(String, String)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getWriter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6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HttpSession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HttpSession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session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request.getSession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Main methods: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invalidate 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getAttributeNames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(String, Object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7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ServletContext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Servlet uses </a:t>
            </a:r>
            <a:r>
              <a:rPr lang="en-US" sz="2000" dirty="0" err="1"/>
              <a:t>ServletContext</a:t>
            </a:r>
            <a:r>
              <a:rPr lang="en-US" sz="2000" dirty="0"/>
              <a:t> to communicate with its servlet </a:t>
            </a:r>
            <a:r>
              <a:rPr lang="en-US" sz="2000" dirty="0" smtClean="0"/>
              <a:t>container, access </a:t>
            </a:r>
            <a:r>
              <a:rPr lang="en-US" sz="2000" dirty="0"/>
              <a:t>the servlet container.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ServletContext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request.getServletContext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Main methods: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getAttributeNames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(String, Object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190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WebFilter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urlPatterns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"/*"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HelloFilter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 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FilterConfig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doFilter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ServletRequest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ServletResponse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FilterChain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chain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chain.doFilter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destroy() 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85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387780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WebServlet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"/error"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ErrorHandler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long 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doGet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resp.setContentType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"text/html; charset=utf-8"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writer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resp.getWriter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"&lt;html&gt;&lt;head&gt;&lt;title&gt;Error description&lt;/title&gt;&lt;/head&gt;&lt;body&gt;"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"&lt;h2&gt;Error description&lt;/h2&gt;"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</a:t>
            </a:r>
            <a:r>
              <a:rPr lang="en-US" alt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ERROR_STATUS_CODE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ERROR_EXCEPTION_TYPE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 -&gt;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140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"&lt;li&gt;"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e +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.getAttribute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 +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&lt;/li&gt;"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"&lt;/</a:t>
            </a:r>
            <a:r>
              <a:rPr lang="en-US" alt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"&lt;/html&gt;&lt;/body&gt;"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075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67687"/>
            <a:ext cx="9421169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lang="en-US" altLang="en-US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en-US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web-app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="4.0" </a:t>
            </a:r>
            <a:r>
              <a:rPr lang="en-US" alt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="http://xmlns.jcp.org/xml/ns/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javaee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lang="en-US" alt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:schemaLocation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="http://xmlns.jcp.org/xml/ns/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javaee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http://xmlns.jcp.org/xml/ns/javaee/web-app_4_0.xsd"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display-name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&gt;Web Project&lt;/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display-name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error-page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exception-type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java.lang.RuntimeException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exception-type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&gt;/error&lt;/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error-page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web-app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8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Client-Server</a:t>
            </a:r>
          </a:p>
          <a:p>
            <a:r>
              <a:rPr lang="en-US" sz="3600" dirty="0"/>
              <a:t>S</a:t>
            </a:r>
            <a:r>
              <a:rPr lang="en-US" sz="3600" dirty="0" smtClean="0"/>
              <a:t>tatic vs </a:t>
            </a:r>
            <a:r>
              <a:rPr lang="en-US" sz="3600" dirty="0"/>
              <a:t>dynamic </a:t>
            </a:r>
            <a:r>
              <a:rPr lang="en-US" sz="3600" dirty="0" smtClean="0"/>
              <a:t>content</a:t>
            </a:r>
          </a:p>
          <a:p>
            <a:r>
              <a:rPr lang="en-US" sz="3600" dirty="0" smtClean="0"/>
              <a:t>Java Servlet</a:t>
            </a:r>
          </a:p>
          <a:p>
            <a:r>
              <a:rPr lang="en-US" sz="3600" dirty="0" smtClean="0"/>
              <a:t>Tomcat</a:t>
            </a:r>
          </a:p>
        </p:txBody>
      </p:sp>
    </p:spTree>
    <p:extLst>
      <p:ext uri="{BB962C8B-B14F-4D97-AF65-F5344CB8AC3E}">
        <p14:creationId xmlns:p14="http://schemas.microsoft.com/office/powerpoint/2010/main" val="3777087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(</a:t>
            </a:r>
            <a:r>
              <a:rPr lang="en-US" dirty="0" smtClean="0"/>
              <a:t>servlet) container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Web </a:t>
            </a:r>
            <a:r>
              <a:rPr lang="en-US" dirty="0" smtClean="0"/>
              <a:t>server - </a:t>
            </a:r>
            <a:r>
              <a:rPr lang="en-US" dirty="0"/>
              <a:t>component that interacts with Java Servlets.</a:t>
            </a:r>
          </a:p>
          <a:p>
            <a:pPr marL="0" indent="0">
              <a:buNone/>
            </a:pPr>
            <a:r>
              <a:rPr lang="en-US" dirty="0" smtClean="0"/>
              <a:t>Primary responsibilities are: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- </a:t>
            </a:r>
            <a:r>
              <a:rPr lang="en-US" dirty="0" smtClean="0"/>
              <a:t>Management </a:t>
            </a:r>
            <a:r>
              <a:rPr lang="en-US" dirty="0"/>
              <a:t>of servlets and their life </a:t>
            </a:r>
            <a:r>
              <a:rPr lang="en-US" dirty="0" smtClean="0"/>
              <a:t>cycle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- Mapping the URL to a specific </a:t>
            </a:r>
            <a:r>
              <a:rPr lang="en-US" dirty="0" smtClean="0"/>
              <a:t>servlet.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Check </a:t>
            </a:r>
            <a:r>
              <a:rPr lang="en-US" dirty="0"/>
              <a:t>access rights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072466"/>
            <a:ext cx="7010400" cy="27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10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&amp; Servlet (Web) Container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Most </a:t>
            </a:r>
            <a:r>
              <a:rPr lang="en-US" dirty="0"/>
              <a:t>popular Servlet (Web) Containers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• Apache Tomcat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• Jetty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• </a:t>
            </a:r>
            <a:r>
              <a:rPr lang="en-US" dirty="0" err="1"/>
              <a:t>JBoss</a:t>
            </a:r>
            <a:r>
              <a:rPr lang="en-US" dirty="0"/>
              <a:t> Application </a:t>
            </a:r>
            <a:r>
              <a:rPr lang="en-US" dirty="0" smtClean="0"/>
              <a:t>Server (</a:t>
            </a:r>
            <a:r>
              <a:rPr lang="en-US" dirty="0" err="1" smtClean="0"/>
              <a:t>WildFly</a:t>
            </a:r>
            <a:r>
              <a:rPr lang="en-US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• </a:t>
            </a:r>
            <a:r>
              <a:rPr lang="en-US" dirty="0" smtClean="0"/>
              <a:t>…</a:t>
            </a:r>
          </a:p>
        </p:txBody>
      </p:sp>
      <p:pic>
        <p:nvPicPr>
          <p:cNvPr id="1026" name="Picture 2" descr="Tomcat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357" y="2535236"/>
            <a:ext cx="914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etty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357" y="3380512"/>
            <a:ext cx="22860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ldfly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357" y="4365624"/>
            <a:ext cx="190500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235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Apache </a:t>
            </a:r>
            <a:r>
              <a:rPr lang="en-US" dirty="0" smtClean="0">
                <a:hlinkClick r:id="rId2"/>
              </a:rPr>
              <a:t>Tomcat</a:t>
            </a:r>
            <a:endParaRPr lang="en-US" dirty="0"/>
          </a:p>
        </p:txBody>
      </p:sp>
      <p:pic>
        <p:nvPicPr>
          <p:cNvPr id="2050" name="Picture 2" descr="Картинки по запросу Apache Tomc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980" y="365125"/>
            <a:ext cx="25527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Apache Tomcat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31" y="1690688"/>
            <a:ext cx="7526267" cy="489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295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5581650" cy="4884268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b="1" dirty="0" smtClean="0"/>
              <a:t>W</a:t>
            </a:r>
            <a:r>
              <a:rPr lang="en-US" sz="2000" dirty="0" smtClean="0"/>
              <a:t>eb </a:t>
            </a:r>
            <a:r>
              <a:rPr lang="en-US" sz="2000" dirty="0"/>
              <a:t>application </a:t>
            </a:r>
            <a:r>
              <a:rPr lang="en-US" sz="2000" b="1" dirty="0" err="1" smtClean="0"/>
              <a:t>AR</a:t>
            </a:r>
            <a:r>
              <a:rPr lang="en-US" sz="2000" dirty="0" err="1" smtClean="0"/>
              <a:t>chive</a:t>
            </a:r>
            <a:r>
              <a:rPr lang="en-US" sz="2000" dirty="0" smtClean="0"/>
              <a:t> -  </a:t>
            </a:r>
            <a:r>
              <a:rPr lang="en-US" sz="2000" dirty="0"/>
              <a:t>is a </a:t>
            </a:r>
            <a:r>
              <a:rPr lang="en-US" sz="2000" dirty="0" smtClean="0"/>
              <a:t>JAR file used to </a:t>
            </a:r>
            <a:r>
              <a:rPr lang="en-US" sz="2000" dirty="0"/>
              <a:t>distribute a collection of </a:t>
            </a:r>
            <a:r>
              <a:rPr lang="en-US" sz="2000" dirty="0" err="1"/>
              <a:t>JavaServer</a:t>
            </a:r>
            <a:r>
              <a:rPr lang="en-US" sz="2000" dirty="0"/>
              <a:t> </a:t>
            </a:r>
            <a:r>
              <a:rPr lang="en-US" sz="2000" dirty="0" smtClean="0"/>
              <a:t>Pages</a:t>
            </a:r>
            <a:r>
              <a:rPr lang="en-US" sz="2000" dirty="0"/>
              <a:t>, Java Servlets, Java classes, XML files, </a:t>
            </a:r>
            <a:r>
              <a:rPr lang="en-US" sz="2000" dirty="0" smtClean="0"/>
              <a:t>libraries</a:t>
            </a:r>
            <a:r>
              <a:rPr lang="en-US" sz="2000" dirty="0"/>
              <a:t>, static web pages (HTML, JS, CSS, </a:t>
            </a:r>
            <a:r>
              <a:rPr lang="en-US" sz="2000" dirty="0" err="1" smtClean="0"/>
              <a:t>etc</a:t>
            </a:r>
            <a:r>
              <a:rPr lang="en-US" sz="2000" dirty="0"/>
              <a:t>) and other </a:t>
            </a:r>
            <a:r>
              <a:rPr lang="en-US" sz="2000" dirty="0" smtClean="0"/>
              <a:t>resources…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164" y="727694"/>
            <a:ext cx="4515385" cy="58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5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274" y="1690688"/>
            <a:ext cx="5601451" cy="413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78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>
                <a:hlinkClick r:id="rId3"/>
              </a:rPr>
              <a:t>Building Java Web Applications</a:t>
            </a:r>
            <a:endParaRPr lang="en-US" dirty="0">
              <a:hlinkClick r:id="rId4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hlinkClick r:id="rId4"/>
              </a:rPr>
              <a:t>Servlets (by </a:t>
            </a:r>
            <a:r>
              <a:rPr lang="en-US" dirty="0" err="1" smtClean="0">
                <a:hlinkClick r:id="rId4"/>
              </a:rPr>
              <a:t>Baeldung</a:t>
            </a:r>
            <a:r>
              <a:rPr lang="en-US" dirty="0" smtClean="0">
                <a:hlinkClick r:id="rId4"/>
              </a:rPr>
              <a:t>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>
                <a:hlinkClick r:id="rId5"/>
              </a:rPr>
              <a:t>Servlets (by </a:t>
            </a:r>
            <a:r>
              <a:rPr lang="en-US" dirty="0" err="1" smtClean="0">
                <a:hlinkClick r:id="rId5"/>
              </a:rPr>
              <a:t>Tutorialspoint</a:t>
            </a:r>
            <a:r>
              <a:rPr lang="en-US" dirty="0" smtClean="0">
                <a:hlinkClick r:id="rId5"/>
              </a:rPr>
              <a:t>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>
                <a:hlinkClick r:id="rId6"/>
              </a:rPr>
              <a:t>How to Install Apache Tomcat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>
                <a:hlinkClick r:id="rId7"/>
              </a:rPr>
              <a:t>What is servlet container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>
                <a:hlinkClick r:id="rId8"/>
              </a:rPr>
              <a:t>Servlets (by </a:t>
            </a:r>
            <a:r>
              <a:rPr lang="en-US" dirty="0" err="1" smtClean="0">
                <a:hlinkClick r:id="rId8"/>
              </a:rPr>
              <a:t>Jetbrains</a:t>
            </a:r>
            <a:r>
              <a:rPr lang="en-US" dirty="0" smtClean="0">
                <a:hlinkClick r:id="rId8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7145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Task 1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Implement a servlet </a:t>
            </a:r>
            <a:r>
              <a:rPr lang="en-US" sz="2000" dirty="0" smtClean="0"/>
              <a:t>with </a:t>
            </a:r>
            <a:r>
              <a:rPr lang="en-US" sz="2000" dirty="0"/>
              <a:t>interface</a:t>
            </a:r>
            <a:r>
              <a:rPr lang="en-US" sz="2000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`/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session?action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=[add/update/remove/invalidate]&amp;name=...&amp;value=...`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1. The </a:t>
            </a:r>
            <a:r>
              <a:rPr lang="en-US" sz="2000" dirty="0"/>
              <a:t>servlet generates a form with input fields "</a:t>
            </a:r>
            <a:r>
              <a:rPr lang="en-US" sz="2000" i="1" dirty="0"/>
              <a:t>action</a:t>
            </a:r>
            <a:r>
              <a:rPr lang="en-US" sz="2000" dirty="0"/>
              <a:t>", "</a:t>
            </a:r>
            <a:r>
              <a:rPr lang="en-US" sz="2000" i="1" dirty="0"/>
              <a:t>name</a:t>
            </a:r>
            <a:r>
              <a:rPr lang="en-US" sz="2000" dirty="0"/>
              <a:t>", "</a:t>
            </a:r>
            <a:r>
              <a:rPr lang="en-US" sz="2000" i="1" dirty="0"/>
              <a:t>value</a:t>
            </a:r>
            <a:r>
              <a:rPr lang="en-US" sz="2000" dirty="0"/>
              <a:t>" </a:t>
            </a:r>
            <a:r>
              <a:rPr lang="en-US" sz="2000" dirty="0" smtClean="0"/>
              <a:t>and button </a:t>
            </a:r>
            <a:r>
              <a:rPr lang="en-US" sz="2000" dirty="0"/>
              <a:t>"</a:t>
            </a:r>
            <a:r>
              <a:rPr lang="en-US" sz="2000" i="1" dirty="0"/>
              <a:t>Submit</a:t>
            </a:r>
            <a:r>
              <a:rPr lang="en-US" sz="2000" dirty="0"/>
              <a:t>". </a:t>
            </a:r>
            <a:r>
              <a:rPr lang="en-US" sz="2000" dirty="0" smtClean="0"/>
              <a:t>Below print is </a:t>
            </a:r>
            <a:r>
              <a:rPr lang="en-US" sz="2000" dirty="0"/>
              <a:t>a list of all </a:t>
            </a:r>
            <a:r>
              <a:rPr lang="en-US" sz="2000" dirty="0" smtClean="0"/>
              <a:t>attributes of </a:t>
            </a:r>
            <a:r>
              <a:rPr lang="en-US" sz="2000" dirty="0"/>
              <a:t>the </a:t>
            </a:r>
            <a:r>
              <a:rPr lang="en-US" sz="2000" dirty="0" smtClean="0"/>
              <a:t>user session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/>
              <a:t> - depending on </a:t>
            </a:r>
            <a:r>
              <a:rPr lang="en-US" sz="1600" dirty="0" smtClean="0"/>
              <a:t>the </a:t>
            </a:r>
            <a:r>
              <a:rPr lang="en-US" sz="1600" dirty="0"/>
              <a:t>value, the servlet adds, updates, </a:t>
            </a:r>
            <a:r>
              <a:rPr lang="en-US" sz="1600" dirty="0" smtClean="0"/>
              <a:t>or removes </a:t>
            </a:r>
            <a:r>
              <a:rPr lang="en-US" sz="1600" dirty="0"/>
              <a:t>an attribute </a:t>
            </a:r>
            <a:r>
              <a:rPr lang="en-US" sz="1600" dirty="0" smtClean="0"/>
              <a:t>in/from </a:t>
            </a:r>
            <a:r>
              <a:rPr lang="en-US" sz="1600" dirty="0"/>
              <a:t>a </a:t>
            </a:r>
            <a:r>
              <a:rPr lang="en-US" sz="1600" dirty="0" smtClean="0"/>
              <a:t>session</a:t>
            </a:r>
            <a:r>
              <a:rPr lang="en-US" sz="1600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/>
              <a:t> </a:t>
            </a:r>
            <a:r>
              <a:rPr lang="en-US" sz="1600" dirty="0" smtClean="0"/>
              <a:t>- the </a:t>
            </a:r>
            <a:r>
              <a:rPr lang="en-US" sz="1600" dirty="0"/>
              <a:t>name of the </a:t>
            </a:r>
            <a:r>
              <a:rPr lang="en-US" sz="1600" dirty="0" smtClean="0"/>
              <a:t>attribute;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/>
              <a:t> </a:t>
            </a:r>
            <a:r>
              <a:rPr lang="en-US" sz="1600" dirty="0" smtClean="0"/>
              <a:t>- is </a:t>
            </a:r>
            <a:r>
              <a:rPr lang="en-US" sz="1600" dirty="0"/>
              <a:t>the value of the </a:t>
            </a:r>
            <a:r>
              <a:rPr lang="en-US" sz="1600" dirty="0" smtClean="0"/>
              <a:t>attribute.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2. If </a:t>
            </a:r>
            <a:r>
              <a:rPr lang="en-US" sz="2000" dirty="0"/>
              <a:t>any error happens – log and redirect user to custom error </a:t>
            </a:r>
            <a:r>
              <a:rPr lang="en-US" sz="2000" dirty="0" smtClean="0"/>
              <a:t>page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3. Add </a:t>
            </a:r>
            <a:r>
              <a:rPr lang="en-US" sz="2000" dirty="0" smtClean="0"/>
              <a:t>request blocking filter</a:t>
            </a:r>
            <a:r>
              <a:rPr lang="en-US" sz="2000" dirty="0" smtClean="0"/>
              <a:t>, when user browser is ‘Microsoft Edge’ – block request and show error </a:t>
            </a:r>
            <a:r>
              <a:rPr lang="en-US" sz="2000" dirty="0" smtClean="0"/>
              <a:t>page. Use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4. </a:t>
            </a:r>
            <a:r>
              <a:rPr lang="en-US" sz="2000" dirty="0"/>
              <a:t>Add </a:t>
            </a:r>
            <a:r>
              <a:rPr lang="en-US" sz="2000" dirty="0" smtClean="0"/>
              <a:t>separate request logging filter. Log endpoints path and total execution time. Should measure all actions (even when request blocked)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5</a:t>
            </a:r>
            <a:r>
              <a:rPr lang="en-US" sz="2000" dirty="0" smtClean="0"/>
              <a:t>. </a:t>
            </a:r>
            <a:r>
              <a:rPr lang="en-US" sz="2000" dirty="0"/>
              <a:t>Add separate request </a:t>
            </a:r>
            <a:r>
              <a:rPr lang="en-US" sz="2000" dirty="0" smtClean="0"/>
              <a:t>blocking </a:t>
            </a:r>
            <a:r>
              <a:rPr lang="en-US" sz="2000" dirty="0"/>
              <a:t>filter. </a:t>
            </a:r>
            <a:r>
              <a:rPr lang="en-US" sz="2000" dirty="0" smtClean="0"/>
              <a:t>When today is weekend – deny all operations. Microsoft Edge users should never come here and be stopped by user-agent filter.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6. </a:t>
            </a:r>
            <a:r>
              <a:rPr lang="en-US" sz="2000" dirty="0" smtClean="0"/>
              <a:t>Attributes lists should not be shared between two browsers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7616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Task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925" y="1547813"/>
            <a:ext cx="1886713" cy="2429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86" y="1547813"/>
            <a:ext cx="1829539" cy="2115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4728713"/>
            <a:ext cx="1810482" cy="15436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386" y="5066987"/>
            <a:ext cx="2201165" cy="8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7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Client-Server architecture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person enters a URL string into the browser.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browser generates HTTP-request.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server receives a request, processes, and sends an HTTP </a:t>
            </a:r>
            <a:r>
              <a:rPr lang="en-US" sz="2400" dirty="0" smtClean="0"/>
              <a:t>response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browser receives a response and displays it.</a:t>
            </a:r>
            <a:endParaRPr lang="uk-UA" sz="2400" dirty="0"/>
          </a:p>
        </p:txBody>
      </p:sp>
      <p:pic>
        <p:nvPicPr>
          <p:cNvPr id="1026" name="Picture 2" descr="Картинки по запросу client server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49" y="4185498"/>
            <a:ext cx="6037302" cy="241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32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Client-Server architecture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b="1" dirty="0"/>
              <a:t>Web-server for static content </a:t>
            </a:r>
            <a:r>
              <a:rPr lang="en-US" sz="2400" dirty="0"/>
              <a:t>(popular): Apache, </a:t>
            </a:r>
            <a:r>
              <a:rPr lang="en-US" sz="2400" dirty="0" err="1"/>
              <a:t>nginx</a:t>
            </a:r>
            <a:r>
              <a:rPr lang="en-US" sz="2400" dirty="0"/>
              <a:t>, GWS, IIS, ...</a:t>
            </a:r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b="1" dirty="0"/>
              <a:t>Software for dynamic content: </a:t>
            </a:r>
            <a:r>
              <a:rPr lang="en-US" sz="2400" dirty="0"/>
              <a:t>CGI programs &amp; modules, PHP AS, </a:t>
            </a:r>
          </a:p>
          <a:p>
            <a:pPr marL="0" indent="0">
              <a:buNone/>
            </a:pPr>
            <a:r>
              <a:rPr lang="en-US" sz="2400" dirty="0"/>
              <a:t>MS IIS AS, Java EE, ...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822" y="3281158"/>
            <a:ext cx="5317099" cy="33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0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CGI - Common Gateway Interface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b="1" dirty="0" smtClean="0"/>
              <a:t>Standard</a:t>
            </a:r>
            <a:r>
              <a:rPr lang="en-US" dirty="0" smtClean="0"/>
              <a:t> used to communicate of the web server with an external program for generating dynamic web content.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b="1" dirty="0" smtClean="0"/>
              <a:t>CGI-script</a:t>
            </a:r>
            <a:r>
              <a:rPr lang="en-US" dirty="0" smtClean="0"/>
              <a:t> - a program that works on the CGI-interface. Web-server is configured to redirect certain URL requests for CGI scripts.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1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CGI </a:t>
            </a:r>
            <a:r>
              <a:rPr lang="en-US" dirty="0" smtClean="0"/>
              <a:t>- Common </a:t>
            </a:r>
            <a:r>
              <a:rPr lang="en-US" dirty="0"/>
              <a:t>Gateway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Shortcomings </a:t>
            </a:r>
            <a:r>
              <a:rPr lang="en-US" sz="2400" dirty="0"/>
              <a:t>of CGI technology: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● Start an OS process for each request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● A lot of low-level coding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● No sharing resources across requests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● No session </a:t>
            </a:r>
            <a:r>
              <a:rPr lang="en-US" sz="2400" dirty="0" smtClean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67329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Servlet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service(</a:t>
            </a:r>
            <a:r>
              <a:rPr lang="en-US" sz="2400" dirty="0" err="1" smtClean="0"/>
              <a:t>HttpServletRequest</a:t>
            </a:r>
            <a:r>
              <a:rPr lang="en-US" sz="2400" dirty="0"/>
              <a:t>, </a:t>
            </a:r>
            <a:r>
              <a:rPr lang="en-US" sz="2400" dirty="0" err="1"/>
              <a:t>HttpServletResponse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doGet</a:t>
            </a:r>
            <a:r>
              <a:rPr lang="en-US" sz="2400" dirty="0"/>
              <a:t>(</a:t>
            </a:r>
            <a:r>
              <a:rPr lang="en-US" sz="2400" dirty="0" err="1"/>
              <a:t>HttpServletRequest</a:t>
            </a:r>
            <a:r>
              <a:rPr lang="en-US" sz="2400" dirty="0"/>
              <a:t>, </a:t>
            </a:r>
            <a:r>
              <a:rPr lang="en-US" sz="2400" dirty="0" err="1"/>
              <a:t>HttpServletResponse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doPost</a:t>
            </a:r>
            <a:r>
              <a:rPr lang="en-US" sz="2400" dirty="0"/>
              <a:t>(</a:t>
            </a:r>
            <a:r>
              <a:rPr lang="en-US" sz="2400" dirty="0" err="1"/>
              <a:t>HttpServletRequest</a:t>
            </a:r>
            <a:r>
              <a:rPr lang="en-US" sz="2400" dirty="0"/>
              <a:t>, </a:t>
            </a:r>
            <a:r>
              <a:rPr lang="en-US" sz="2400" dirty="0" err="1"/>
              <a:t>HttpServletResponse</a:t>
            </a:r>
            <a:r>
              <a:rPr lang="en-US" sz="2400" dirty="0"/>
              <a:t>)</a:t>
            </a:r>
          </a:p>
        </p:txBody>
      </p:sp>
      <p:pic>
        <p:nvPicPr>
          <p:cNvPr id="3074" name="Picture 2" descr="Картинки по запросу web serv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87" y="3684876"/>
            <a:ext cx="6220826" cy="317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Servlet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50323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20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WebServlet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helloServlet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urlPatterns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HelloServlet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doGet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request,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response.setContentType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"text/html"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 =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response.getWriter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"&lt;h1&gt;Hello World&lt;/h1&gt;"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0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3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Servlet </a:t>
            </a:r>
            <a:r>
              <a:rPr lang="en-US" dirty="0" smtClean="0"/>
              <a:t>4.0</a:t>
            </a:r>
            <a:r>
              <a:rPr lang="en-US" dirty="0"/>
              <a:t>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HTTP /2</a:t>
            </a:r>
          </a:p>
          <a:p>
            <a:pPr lvl="1"/>
            <a:r>
              <a:rPr lang="en-US" dirty="0"/>
              <a:t>Request/Response multiplexing</a:t>
            </a:r>
          </a:p>
          <a:p>
            <a:pPr lvl="1"/>
            <a:r>
              <a:rPr lang="en-US" dirty="0"/>
              <a:t>Stream Prioritization</a:t>
            </a:r>
          </a:p>
          <a:p>
            <a:pPr lvl="1"/>
            <a:r>
              <a:rPr lang="en-US" dirty="0"/>
              <a:t>Server Push</a:t>
            </a:r>
          </a:p>
          <a:p>
            <a:pPr lvl="1"/>
            <a:r>
              <a:rPr lang="en-US" dirty="0"/>
              <a:t>Upgrade from HTTP 1.1 </a:t>
            </a:r>
          </a:p>
        </p:txBody>
      </p:sp>
    </p:spTree>
    <p:extLst>
      <p:ext uri="{BB962C8B-B14F-4D97-AF65-F5344CB8AC3E}">
        <p14:creationId xmlns:p14="http://schemas.microsoft.com/office/powerpoint/2010/main" val="10241512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874</Words>
  <Application>Microsoft Office PowerPoint</Application>
  <PresentationFormat>Widescreen</PresentationFormat>
  <Paragraphs>147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Тема Office</vt:lpstr>
      <vt:lpstr>Java 4 WEB </vt:lpstr>
      <vt:lpstr>Lesson goals</vt:lpstr>
      <vt:lpstr>Client-Server architecture</vt:lpstr>
      <vt:lpstr>Client-Server architecture</vt:lpstr>
      <vt:lpstr>CGI - Common Gateway Interface</vt:lpstr>
      <vt:lpstr>CGI - Common Gateway Interface</vt:lpstr>
      <vt:lpstr>Http Servlet</vt:lpstr>
      <vt:lpstr>Java Servlet</vt:lpstr>
      <vt:lpstr>Java Servlet 4.0 </vt:lpstr>
      <vt:lpstr>Servlet Lifecycle</vt:lpstr>
      <vt:lpstr>HttpServletRequest</vt:lpstr>
      <vt:lpstr>HttpServletRequest</vt:lpstr>
      <vt:lpstr>HttpServletResponse</vt:lpstr>
      <vt:lpstr>HttpServletResponse</vt:lpstr>
      <vt:lpstr>HttpSession</vt:lpstr>
      <vt:lpstr>ServletContext</vt:lpstr>
      <vt:lpstr>Filter</vt:lpstr>
      <vt:lpstr>Error Handling</vt:lpstr>
      <vt:lpstr>Error Handling</vt:lpstr>
      <vt:lpstr>Web (servlet) container</vt:lpstr>
      <vt:lpstr>Java EE &amp; Servlet (Web) Container</vt:lpstr>
      <vt:lpstr>Apache Tomcat</vt:lpstr>
      <vt:lpstr>WAR</vt:lpstr>
      <vt:lpstr>WAR</vt:lpstr>
      <vt:lpstr>Literature</vt:lpstr>
      <vt:lpstr>Homework Task 1</vt:lpstr>
      <vt:lpstr>Homework Task 1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John</dc:creator>
  <cp:lastModifiedBy>Yaroslav Brahinets</cp:lastModifiedBy>
  <cp:revision>81</cp:revision>
  <dcterms:created xsi:type="dcterms:W3CDTF">2019-01-12T20:53:59Z</dcterms:created>
  <dcterms:modified xsi:type="dcterms:W3CDTF">2019-01-13T22:40:19Z</dcterms:modified>
</cp:coreProperties>
</file>