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63" r:id="rId6"/>
    <p:sldId id="264" r:id="rId7"/>
    <p:sldId id="267" r:id="rId8"/>
    <p:sldId id="268" r:id="rId9"/>
    <p:sldId id="269" r:id="rId10"/>
    <p:sldId id="272" r:id="rId11"/>
    <p:sldId id="307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9" r:id="rId23"/>
    <p:sldId id="290" r:id="rId24"/>
    <p:sldId id="288" r:id="rId25"/>
    <p:sldId id="308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8" autoAdjust="0"/>
  </p:normalViewPr>
  <p:slideViewPr>
    <p:cSldViewPr snapToGrid="0">
      <p:cViewPr varScale="1">
        <p:scale>
          <a:sx n="100" d="100"/>
          <a:sy n="10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8491-7F55-40C8-865C-3D15536F6409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9899-0C02-4890-BC9F-A98BD076ABE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4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64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Locale</a:t>
            </a:r>
            <a:r>
              <a:rPr lang="en-US" baseline="0" dirty="0"/>
              <a:t> - </a:t>
            </a:r>
            <a:r>
              <a:rPr lang="en-US" dirty="0"/>
              <a:t>a specific geographical, political, or cultural region.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899-0C02-4890-BC9F-A98BD076AB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1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69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3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4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Heap space is used by java runtime to allocate memory to Objects and JRE classes. Whenever we create any object, it’s always created in the Heap space.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Stack memory is used for execution of a thread. They contain method specific values that are short-lived and references to other objects in the heap that are getting referred from the method.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899-0C02-4890-BC9F-A98BD076A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loaders are responsible for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loading Java classes during runtime dynamically to the JVM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899-0C02-4890-BC9F-A98BD076A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73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Uses of Reflection</a:t>
            </a:r>
            <a:endParaRPr lang="en-US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  </a:t>
            </a:r>
            <a:r>
              <a:rPr lang="ru-RU" altLang="ru-RU" dirty="0" err="1"/>
              <a:t>Extensibility</a:t>
            </a:r>
            <a:r>
              <a:rPr lang="ru-RU" altLang="ru-RU" dirty="0"/>
              <a:t> </a:t>
            </a:r>
            <a:r>
              <a:rPr lang="ru-RU" altLang="ru-RU" dirty="0" err="1"/>
              <a:t>Features</a:t>
            </a:r>
            <a:endParaRPr lang="ru-RU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  </a:t>
            </a:r>
            <a:r>
              <a:rPr lang="ru-RU" altLang="ru-RU" dirty="0" err="1"/>
              <a:t>Class</a:t>
            </a:r>
            <a:r>
              <a:rPr lang="ru-RU" altLang="ru-RU" dirty="0"/>
              <a:t> </a:t>
            </a:r>
            <a:r>
              <a:rPr lang="ru-RU" altLang="ru-RU" dirty="0" err="1"/>
              <a:t>Browsers</a:t>
            </a:r>
            <a:r>
              <a:rPr lang="ru-RU" altLang="ru-RU" dirty="0"/>
              <a:t> </a:t>
            </a:r>
            <a:r>
              <a:rPr lang="ru-RU" altLang="ru-RU" dirty="0" err="1"/>
              <a:t>and</a:t>
            </a:r>
            <a:r>
              <a:rPr lang="ru-RU" altLang="ru-RU" dirty="0"/>
              <a:t> </a:t>
            </a:r>
            <a:r>
              <a:rPr lang="ru-RU" altLang="ru-RU" dirty="0" err="1"/>
              <a:t>Visual</a:t>
            </a:r>
            <a:r>
              <a:rPr lang="ru-RU" altLang="ru-RU" dirty="0"/>
              <a:t> </a:t>
            </a:r>
            <a:r>
              <a:rPr lang="ru-RU" altLang="ru-RU" dirty="0" err="1"/>
              <a:t>Development</a:t>
            </a:r>
            <a:r>
              <a:rPr lang="ru-RU" altLang="ru-RU" dirty="0"/>
              <a:t> </a:t>
            </a:r>
            <a:r>
              <a:rPr lang="ru-RU" altLang="ru-RU" dirty="0" err="1"/>
              <a:t>Environments</a:t>
            </a:r>
            <a:endParaRPr lang="ru-RU" altLang="ru-RU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  </a:t>
            </a:r>
            <a:r>
              <a:rPr lang="ru-RU" altLang="ru-RU" dirty="0" err="1"/>
              <a:t>Debuggers</a:t>
            </a:r>
            <a:r>
              <a:rPr lang="en-US" altLang="ru-RU" dirty="0"/>
              <a:t>, frameworks</a:t>
            </a:r>
            <a:r>
              <a:rPr lang="ru-RU" altLang="ru-RU" dirty="0"/>
              <a:t> </a:t>
            </a:r>
            <a:r>
              <a:rPr lang="ru-RU" altLang="ru-RU" dirty="0" err="1"/>
              <a:t>and</a:t>
            </a:r>
            <a:r>
              <a:rPr lang="ru-RU" altLang="ru-RU" dirty="0"/>
              <a:t> </a:t>
            </a:r>
            <a:r>
              <a:rPr lang="ru-RU" altLang="ru-RU" dirty="0" err="1"/>
              <a:t>Test</a:t>
            </a:r>
            <a:r>
              <a:rPr lang="ru-RU" altLang="ru-RU" dirty="0"/>
              <a:t> </a:t>
            </a:r>
            <a:r>
              <a:rPr lang="ru-RU" altLang="ru-RU" dirty="0" err="1"/>
              <a:t>Tools</a:t>
            </a:r>
            <a:endParaRPr lang="ru-RU" alt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899-0C02-4890-BC9F-A98BD076A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899-0C02-4890-BC9F-A98BD076A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setAccessible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status - sets the accessibility of unit.</a:t>
            </a:r>
          </a:p>
          <a:p>
            <a:pPr>
              <a:lnSpc>
                <a:spcPct val="150000"/>
              </a:lnSpc>
            </a:pPr>
            <a:r>
              <a:rPr lang="en-US" dirty="0"/>
              <a:t>Invoke</a:t>
            </a:r>
            <a:r>
              <a:rPr lang="en-US" baseline="0" dirty="0"/>
              <a:t> </a:t>
            </a:r>
            <a:r>
              <a:rPr lang="en-US" dirty="0"/>
              <a:t>is used to invoke the method.</a:t>
            </a:r>
            <a:endParaRPr lang="uk-UA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09899-0C02-4890-BC9F-A98BD076A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Annotation - form of metadata, providing data about a program that is</a:t>
            </a:r>
            <a:r>
              <a:rPr lang="en" i="1" dirty="0"/>
              <a:t> </a:t>
            </a:r>
            <a:r>
              <a:rPr lang="en" dirty="0"/>
              <a:t>not part of the program itself.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Information for the compiler</a:t>
            </a:r>
            <a:r>
              <a:rPr lang="en-US" dirty="0"/>
              <a:t> — to detect errors or suppress warnings.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Compile-time and deployment-time processing</a:t>
            </a:r>
            <a:r>
              <a:rPr lang="en-US" dirty="0"/>
              <a:t> — code generation, work with XML files, and so forth.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Runtime processing</a:t>
            </a:r>
            <a:r>
              <a:rPr lang="en-US" dirty="0"/>
              <a:t> — Some annotations are available to be examined at runtime.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77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3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40A2-90A2-426F-A65A-AFA03187261A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71E1-C5E2-45F7-A4CF-1CF4A42A927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reflect" TargetMode="External"/><Relationship Id="rId7" Type="http://schemas.openxmlformats.org/officeDocument/2006/relationships/hyperlink" Target="http://www.baeldung.com/java-classloader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ahabr.ru/post/133981" TargetMode="External"/><Relationship Id="rId5" Type="http://schemas.openxmlformats.org/officeDocument/2006/relationships/hyperlink" Target="https://docs.oracle.com/javase/tutorial/java/annotations" TargetMode="External"/><Relationship Id="rId4" Type="http://schemas.openxmlformats.org/officeDocument/2006/relationships/hyperlink" Target="https://www.oracle.com/technetwork/articles/java/javareflection-1536171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Lesson 11 </a:t>
            </a:r>
            <a:r>
              <a:rPr lang="en-US"/>
              <a:t>– Reflection API</a:t>
            </a:r>
            <a:r>
              <a:rPr lang="en-US" dirty="0"/>
              <a:t>, Annotations</a:t>
            </a:r>
          </a:p>
        </p:txBody>
      </p:sp>
    </p:spTree>
    <p:extLst>
      <p:ext uri="{BB962C8B-B14F-4D97-AF65-F5344CB8AC3E}">
        <p14:creationId xmlns:p14="http://schemas.microsoft.com/office/powerpoint/2010/main" val="78501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java.lang.Class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metadata of a class at run time</a:t>
            </a:r>
          </a:p>
          <a:p>
            <a:r>
              <a:rPr lang="en-US" dirty="0"/>
              <a:t>examine and change the run time behavior of a class</a:t>
            </a:r>
          </a:p>
        </p:txBody>
      </p:sp>
    </p:spTree>
    <p:extLst>
      <p:ext uri="{BB962C8B-B14F-4D97-AF65-F5344CB8AC3E}">
        <p14:creationId xmlns:p14="http://schemas.microsoft.com/office/powerpoint/2010/main" val="105293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obtaining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/>
              <a:t> method of Class </a:t>
            </a:r>
            <a:r>
              <a:rPr lang="en-US" sz="2000" b="1" dirty="0" err="1"/>
              <a:t>class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Class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(“org.geekhub.lesson11.User"); </a:t>
            </a:r>
            <a:r>
              <a:rPr lang="en-US" sz="2000" dirty="0"/>
              <a:t> 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/>
              <a:t>method of Object class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userInstance.getClass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.class </a:t>
            </a:r>
            <a:r>
              <a:rPr lang="en-US" sz="2000" b="1" dirty="0"/>
              <a:t>syntax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User.class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By </a:t>
            </a:r>
            <a:r>
              <a:rPr lang="en-US" sz="2000" b="1" dirty="0" err="1"/>
              <a:t>classloader</a:t>
            </a:r>
            <a:endParaRPr lang="en-US" sz="20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9778"/>
            <a:ext cx="65" cy="177644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839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instantiation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049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userClass.newInstance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//requires no-</a:t>
            </a:r>
            <a:r>
              <a:rPr lang="en-US" altLang="ru-RU" sz="18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ru-RU" sz="1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user.getName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InstantiationException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reflection</a:t>
            </a:r>
            <a:r>
              <a:rPr lang="en-US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9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instantiation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655583"/>
            <a:ext cx="113538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argumentsTypes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userClass.getConstructor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argumentsTypes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constructor.newInstance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favoriteEncoding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='UTF', </a:t>
            </a:r>
            <a:r>
              <a:rPr lang="ru-RU" altLang="ru-RU" sz="1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accessLevel</a:t>
            </a: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=78}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7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Declared fields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149862" cy="2550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declaredFields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userClass.getDeclaredFields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declaredFields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13130" y="5380672"/>
            <a:ext cx="6611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static final long org.geekhub.lesson11.User.serialVersionUID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org.geekhub.lesson11.User.id</a:t>
            </a:r>
          </a:p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geek.User.name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org.geekhub.lesson11.User.accessLevel</a:t>
            </a:r>
          </a:p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org.geekhub.lesson11.User.favoriteEncoding</a:t>
            </a:r>
          </a:p>
        </p:txBody>
      </p:sp>
    </p:spTree>
    <p:extLst>
      <p:ext uri="{BB962C8B-B14F-4D97-AF65-F5344CB8AC3E}">
        <p14:creationId xmlns:p14="http://schemas.microsoft.com/office/powerpoint/2010/main" val="260093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974713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userClass.getMethods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67665" y="4272677"/>
            <a:ext cx="7602415" cy="2585323"/>
          </a:xfrm>
          <a:prstGeom prst="rect">
            <a:avLst/>
          </a:prstGeom>
          <a:effectLst>
            <a:innerShdw blurRad="114300">
              <a:srgbClr val="00B050"/>
            </a:innerShdw>
          </a:effectLst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org.geekhub.lesson11.User.toString()</a:t>
            </a:r>
          </a:p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org.geekhub.lesson11.User.getName()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org.geekhub.lesson11.User.getId()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org.geekhub.lesson11.User.getAccessLevel()</a:t>
            </a:r>
          </a:p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org.geekhub.lesson11.User.getFavoriteEncoding()</a:t>
            </a:r>
          </a:p>
          <a:p>
            <a:r>
              <a:rPr lang="en-US" dirty="0"/>
              <a:t>public final void </a:t>
            </a:r>
            <a:r>
              <a:rPr lang="en-US" dirty="0" err="1"/>
              <a:t>java.lang.Object.wait</a:t>
            </a:r>
            <a:r>
              <a:rPr lang="en-US" dirty="0"/>
              <a:t>() throws </a:t>
            </a:r>
            <a:r>
              <a:rPr lang="en-US" dirty="0" err="1"/>
              <a:t>java.lang.InterruptedException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public final native void </a:t>
            </a:r>
            <a:r>
              <a:rPr lang="en-US" dirty="0" err="1"/>
              <a:t>java.lang.Object.notify</a:t>
            </a:r>
            <a:r>
              <a:rPr lang="en-US" dirty="0"/>
              <a:t>()</a:t>
            </a:r>
          </a:p>
          <a:p>
            <a:r>
              <a:rPr lang="en-US" dirty="0"/>
              <a:t>public final native void </a:t>
            </a:r>
            <a:r>
              <a:rPr lang="en-US" dirty="0" err="1"/>
              <a:t>java.lang.Object.notifyAll</a:t>
            </a:r>
            <a:r>
              <a:rPr lang="en-US" dirty="0"/>
              <a:t>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Declared methods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180445" cy="2549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declaredMethods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userClass.getDeclaredMethods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declaredMethods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63814" y="4273326"/>
            <a:ext cx="78801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org.geekhub.lesson11.User.toString()</a:t>
            </a:r>
          </a:p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org.geekhub.lesson11.User.getName()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org.geekhub.lesson11.User.getId()</a:t>
            </a:r>
          </a:p>
          <a:p>
            <a:r>
              <a:rPr lang="en-US" dirty="0"/>
              <a:t>private void org.geekhub.lesson11.User.setName(</a:t>
            </a:r>
            <a:r>
              <a:rPr lang="en-US" dirty="0" err="1"/>
              <a:t>java.lang.String</a:t>
            </a:r>
            <a:r>
              <a:rPr lang="en-US" dirty="0"/>
              <a:t>)</a:t>
            </a:r>
          </a:p>
          <a:p>
            <a:r>
              <a:rPr lang="en-US" dirty="0"/>
              <a:t>private void org.geekhub.lesson11.User.setId(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org.geekhub.lesson11.User.getAccessLevel()</a:t>
            </a:r>
          </a:p>
          <a:p>
            <a:r>
              <a:rPr lang="en-US" dirty="0"/>
              <a:t>private void org.geekhub.lesson11.User.setAccessLevel(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public </a:t>
            </a:r>
            <a:r>
              <a:rPr lang="en-US" dirty="0" err="1"/>
              <a:t>java.lang.String</a:t>
            </a:r>
            <a:r>
              <a:rPr lang="en-US" dirty="0"/>
              <a:t> org.geekhub.lesson11.User.getFavoriteEncoding()</a:t>
            </a:r>
          </a:p>
          <a:p>
            <a:r>
              <a:rPr lang="en-US" dirty="0"/>
              <a:t>private void org.geekhub.lesson11.User.setFavoriteEncoding(</a:t>
            </a:r>
            <a:r>
              <a:rPr lang="en-US" dirty="0" err="1"/>
              <a:t>java.lang.String</a:t>
            </a:r>
            <a:r>
              <a:rPr lang="en-US" dirty="0"/>
              <a:t>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7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visible model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b="1" dirty="0">
                <a:cs typeface="Courier New" panose="02070309020205020404" pitchFamily="49" charset="0"/>
              </a:rPr>
              <a:t>1.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getDeclared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*(…)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>
                <a:cs typeface="Courier New" panose="02070309020205020404" pitchFamily="49" charset="0"/>
              </a:rPr>
              <a:t>2.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setAccessible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b="1" dirty="0">
                <a:cs typeface="Courier New" panose="02070309020205020404" pitchFamily="49" charset="0"/>
              </a:rPr>
              <a:t>3.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rgs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InvocationTargetException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7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method invocation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04661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etter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userClass.getDeclaredMethod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nameSetter.setAccessible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nameSetter.invoke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Roberto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NoSuchMethodException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InvocationTargetException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ru-RU" sz="16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kumimoji="0" lang="en-US" altLang="ru-RU" sz="16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1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field update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573086" cy="449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"UTF"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John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nameField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userClass.getDeclaredField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nameField.setAccessible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nameField.set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Roberto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(user.</a:t>
            </a:r>
            <a:r>
              <a:rPr lang="ru-RU" altLang="ru-RU" sz="1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Roberto</a:t>
            </a:r>
            <a:br>
              <a:rPr lang="ru-RU" altLang="ru-RU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NoSuchFieldException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IllegalAccessException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goals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JVM and Memory</a:t>
            </a:r>
            <a:endParaRPr lang="en-US" altLang="ru-RU" dirty="0"/>
          </a:p>
          <a:p>
            <a:pPr lvl="0"/>
            <a:r>
              <a:rPr lang="ru-RU" altLang="ru-RU" dirty="0" err="1"/>
              <a:t>java.lang.reflect</a:t>
            </a:r>
            <a:endParaRPr lang="en-US" altLang="ru-RU" dirty="0"/>
          </a:p>
          <a:p>
            <a:pPr lvl="0"/>
            <a:r>
              <a:rPr lang="en-US" altLang="ru-RU" dirty="0" err="1"/>
              <a:t>java.lang.annotation</a:t>
            </a:r>
            <a:endParaRPr lang="ru-RU" altLang="ru-RU" dirty="0"/>
          </a:p>
          <a:p>
            <a:r>
              <a:rPr lang="en-US" dirty="0" err="1"/>
              <a:t>java.time</a:t>
            </a:r>
            <a:endParaRPr lang="en-US" dirty="0"/>
          </a:p>
          <a:p>
            <a:r>
              <a:rPr lang="en-US" dirty="0"/>
              <a:t>Internationalization/Localization</a:t>
            </a:r>
          </a:p>
        </p:txBody>
      </p:sp>
    </p:spTree>
    <p:extLst>
      <p:ext uri="{BB962C8B-B14F-4D97-AF65-F5344CB8AC3E}">
        <p14:creationId xmlns:p14="http://schemas.microsoft.com/office/powerpoint/2010/main" val="316450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Annotations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244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Annotations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4268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@Deprecated 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SuppressWarnings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ru-RU" altLang="ru-RU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ru-RU" altLang="ru-RU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US" altLang="ru-RU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1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/>
              <a:t>Annotations -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RetentionPolicy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01277"/>
              </p:ext>
            </p:extLst>
          </p:nvPr>
        </p:nvGraphicFramePr>
        <p:xfrm>
          <a:off x="838200" y="1690688"/>
          <a:ext cx="10515600" cy="348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341">
                  <a:extLst>
                    <a:ext uri="{9D8B030D-6E8A-4147-A177-3AD203B41FA5}">
                      <a16:colId xmlns:a16="http://schemas.microsoft.com/office/drawing/2014/main" val="2445560954"/>
                    </a:ext>
                  </a:extLst>
                </a:gridCol>
                <a:gridCol w="7477259">
                  <a:extLst>
                    <a:ext uri="{9D8B030D-6E8A-4147-A177-3AD203B41FA5}">
                      <a16:colId xmlns:a16="http://schemas.microsoft.com/office/drawing/2014/main" val="2237918137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RetentionPolicy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ru-RU" sz="18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920175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Annotations are to be discarded by the compiler.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283666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8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Annotations are to be recorded in the class file by the compiler but need not be retained by the VM at run time.  This is the default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153820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</a:t>
                      </a:r>
                      <a:endParaRPr lang="en-US" sz="18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Annotations are to be recorded in the class file by the compiler and retained by the VM at run time, so they may be read reflectively.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5846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Annotations - Target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ElementType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341">
                  <a:extLst>
                    <a:ext uri="{9D8B030D-6E8A-4147-A177-3AD203B41FA5}">
                      <a16:colId xmlns:a16="http://schemas.microsoft.com/office/drawing/2014/main" val="2445560954"/>
                    </a:ext>
                  </a:extLst>
                </a:gridCol>
                <a:gridCol w="7477259">
                  <a:extLst>
                    <a:ext uri="{9D8B030D-6E8A-4147-A177-3AD203B41FA5}">
                      <a16:colId xmlns:a16="http://schemas.microsoft.com/office/drawing/2014/main" val="223791813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altLang="ru-RU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ru-RU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201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Class, interface (including annotation type), or 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836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Field declaration (includes 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 constants)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38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Method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58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Formal parameter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928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Constructor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20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LOCAL_VARIABLE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Local variable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352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ANNOTATION_TYPE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Annotation type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783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Package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238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TYPE_PARAMETER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Type parameter 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927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TYPE_USE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Use of 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3796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64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Annotations. Is something not OK?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92398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Retention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RetentionPolicy.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Documented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Inherited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3016251"/>
            <a:ext cx="64676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api0(){}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Deprecated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api1(){}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api2(){}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ApiClass2 {}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738648" y="1519708"/>
            <a:ext cx="6818022" cy="428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09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Annotations. Something not OK.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92398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Retention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RetentionPolicy.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Documented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Inherited</a:t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3016251"/>
            <a:ext cx="64676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missed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api0(){}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Deprecated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api1(){}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api2(){}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ApiClass2 {}</a:t>
            </a:r>
            <a:endParaRPr lang="ru-RU" altLang="ru-RU" sz="3200" dirty="0">
              <a:latin typeface="Arial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738648" y="1519708"/>
            <a:ext cx="6818022" cy="428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3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annotations usage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3" y="2231274"/>
            <a:ext cx="11627167" cy="36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annotations usage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90688"/>
            <a:ext cx="8029575" cy="49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access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2475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ApiClass.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apiClass.getDeclaredMethods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method.isAnnotationPresent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annotations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method.getAnnotations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92335" y="4549676"/>
            <a:ext cx="9099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void org.geekhub.lesson11.ApiClass.api1() supports version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void org.geekhub.lesson11.ApiClass.api1() has next annotations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	@</a:t>
            </a:r>
            <a:r>
              <a:rPr lang="en-US" altLang="ru-RU" dirty="0" err="1"/>
              <a:t>java.lang.Deprecated</a:t>
            </a:r>
            <a:r>
              <a:rPr lang="en-US" altLang="ru-RU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	@org.geekhub.lesson11.Version(description=, min=1, max=2)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void org.geekhub.lesson11.ApiClass.api2() supports version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void org.geekhub.lesson11.ApiClass.api2() has next annotations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	@org.geekhub.lesson11.Version(description=</a:t>
            </a:r>
            <a:r>
              <a:rPr lang="en-US" altLang="ru-RU" dirty="0" err="1"/>
              <a:t>Api</a:t>
            </a:r>
            <a:r>
              <a:rPr lang="en-US" altLang="ru-RU" dirty="0"/>
              <a:t> with JSON support, min=2, max=3)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1409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Date/Time API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597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JVM and Memory</a:t>
            </a:r>
          </a:p>
        </p:txBody>
      </p:sp>
    </p:spTree>
    <p:extLst>
      <p:ext uri="{BB962C8B-B14F-4D97-AF65-F5344CB8AC3E}">
        <p14:creationId xmlns:p14="http://schemas.microsoft.com/office/powerpoint/2010/main" val="352440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uk-UA" altLang="uk-UA" sz="2000" b="1" dirty="0"/>
              <a:t>Instant</a:t>
            </a:r>
            <a:r>
              <a:rPr lang="uk-UA" altLang="uk-UA" sz="2000" dirty="0"/>
              <a:t> </a:t>
            </a:r>
            <a:r>
              <a:rPr lang="en-US" altLang="uk-UA" sz="2000" dirty="0"/>
              <a:t>- </a:t>
            </a:r>
            <a:r>
              <a:rPr lang="uk-UA" altLang="uk-UA" sz="2000" dirty="0"/>
              <a:t>a </a:t>
            </a:r>
            <a:r>
              <a:rPr lang="uk-UA" altLang="uk-UA" sz="2000" dirty="0" err="1"/>
              <a:t>point</a:t>
            </a:r>
            <a:r>
              <a:rPr lang="uk-UA" altLang="uk-UA" sz="2000" dirty="0"/>
              <a:t> </a:t>
            </a:r>
            <a:r>
              <a:rPr lang="uk-UA" altLang="uk-UA" sz="2000" dirty="0" err="1"/>
              <a:t>in</a:t>
            </a:r>
            <a:r>
              <a:rPr lang="uk-UA" altLang="uk-UA" sz="2000" dirty="0"/>
              <a:t> </a:t>
            </a:r>
            <a:r>
              <a:rPr lang="uk-UA" altLang="uk-UA" sz="2000" dirty="0" err="1"/>
              <a:t>time</a:t>
            </a:r>
            <a:r>
              <a:rPr lang="uk-UA" altLang="uk-UA" sz="2000" dirty="0"/>
              <a:t> </a:t>
            </a:r>
            <a:r>
              <a:rPr lang="uk-UA" altLang="uk-UA" sz="2000" dirty="0" err="1"/>
              <a:t>from</a:t>
            </a:r>
            <a:r>
              <a:rPr lang="uk-UA" altLang="uk-UA" sz="2000" dirty="0"/>
              <a:t> </a:t>
            </a:r>
            <a:r>
              <a:rPr lang="uk-UA" altLang="uk-UA" sz="2000" dirty="0" err="1"/>
              <a:t>the</a:t>
            </a:r>
            <a:r>
              <a:rPr lang="uk-UA" altLang="uk-UA" sz="2000" dirty="0"/>
              <a:t> </a:t>
            </a:r>
            <a:r>
              <a:rPr lang="uk-UA" altLang="uk-UA" sz="2000" dirty="0" err="1"/>
              <a:t>epoch</a:t>
            </a:r>
            <a:r>
              <a:rPr lang="uk-UA" altLang="uk-UA" sz="2000" dirty="0"/>
              <a:t> </a:t>
            </a:r>
            <a:r>
              <a:rPr lang="uk-UA" altLang="uk-UA" sz="2000" dirty="0" err="1"/>
              <a:t>of</a:t>
            </a:r>
            <a:r>
              <a:rPr lang="uk-UA" altLang="uk-UA" sz="2000" dirty="0"/>
              <a:t> 1970-01-01Z </a:t>
            </a:r>
            <a:r>
              <a:rPr lang="uk-UA" altLang="uk-UA" sz="2000" dirty="0" err="1"/>
              <a:t>in</a:t>
            </a:r>
            <a:r>
              <a:rPr lang="uk-UA" altLang="uk-UA" sz="2000" dirty="0"/>
              <a:t> </a:t>
            </a:r>
            <a:r>
              <a:rPr lang="uk-UA" altLang="uk-UA" sz="2000" dirty="0" err="1"/>
              <a:t>the</a:t>
            </a:r>
            <a:r>
              <a:rPr lang="uk-UA" altLang="uk-UA" sz="2000" dirty="0"/>
              <a:t> UTC </a:t>
            </a:r>
            <a:r>
              <a:rPr lang="uk-UA" altLang="uk-UA" sz="2000" dirty="0" err="1"/>
              <a:t>zone</a:t>
            </a:r>
            <a:r>
              <a:rPr lang="uk-UA" altLang="uk-UA" sz="2000" dirty="0"/>
              <a:t> </a:t>
            </a:r>
            <a:r>
              <a:rPr lang="uk-UA" altLang="uk-UA" sz="2000" dirty="0" err="1"/>
              <a:t>time</a:t>
            </a:r>
            <a:r>
              <a:rPr lang="uk-UA" altLang="uk-UA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LocalDate</a:t>
            </a:r>
            <a:r>
              <a:rPr lang="en-US" sz="2000" dirty="0"/>
              <a:t> - just a date (no time and no time zone). (birthday this year)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LocalTime</a:t>
            </a:r>
            <a:r>
              <a:rPr lang="en-US" sz="2000" dirty="0"/>
              <a:t> - just a time (no date and no time zone). (midnight)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LocalDateTime</a:t>
            </a:r>
            <a:r>
              <a:rPr lang="en-US" sz="2000" dirty="0"/>
              <a:t> - both a date and time (no time zone). (the stroke of midnight on New Year’s Eve)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ZonedDateTime</a:t>
            </a:r>
            <a:r>
              <a:rPr lang="en-US" sz="2000" dirty="0"/>
              <a:t>    Contains a date, time, and time zone. (a conference call at 6:00 p.m. EEST - If you live in Seattle, you’ll have to get up really early since the call is at 9:00 a.m. local time!)</a:t>
            </a:r>
          </a:p>
        </p:txBody>
      </p:sp>
    </p:spTree>
    <p:extLst>
      <p:ext uri="{BB962C8B-B14F-4D97-AF65-F5344CB8AC3E}">
        <p14:creationId xmlns:p14="http://schemas.microsoft.com/office/powerpoint/2010/main" val="212610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 err="1"/>
              <a:t>ZoneId</a:t>
            </a:r>
            <a:r>
              <a:rPr lang="en-US" sz="2000" dirty="0"/>
              <a:t> zone = </a:t>
            </a:r>
            <a:r>
              <a:rPr lang="en-US" sz="2000" dirty="0" err="1"/>
              <a:t>ZoneId.of</a:t>
            </a:r>
            <a:r>
              <a:rPr lang="en-US" sz="2000" dirty="0"/>
              <a:t>("US/Eastern");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err="1"/>
              <a:t>ZonedDateTime</a:t>
            </a:r>
            <a:r>
              <a:rPr lang="en-US" sz="2000" dirty="0"/>
              <a:t> zoned1 = </a:t>
            </a:r>
            <a:r>
              <a:rPr lang="en-US" sz="2000" dirty="0" err="1"/>
              <a:t>ZonedDateTime.of</a:t>
            </a:r>
            <a:r>
              <a:rPr lang="en-US" sz="2000" dirty="0"/>
              <a:t>(2015, 1, 20, 6, 15, 30, 200, zone);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err="1"/>
              <a:t>ZonedDateTime</a:t>
            </a:r>
            <a:r>
              <a:rPr lang="en-US" sz="2000" dirty="0"/>
              <a:t> zoned2 = </a:t>
            </a:r>
            <a:r>
              <a:rPr lang="en-US" sz="2000" dirty="0" err="1"/>
              <a:t>ZonedDateTime.of</a:t>
            </a:r>
            <a:r>
              <a:rPr lang="en-US" sz="2000" dirty="0"/>
              <a:t>(date1, time1, zone);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err="1"/>
              <a:t>ZonedDateTime</a:t>
            </a:r>
            <a:r>
              <a:rPr lang="en-US" sz="2000" dirty="0"/>
              <a:t> zoned3 = </a:t>
            </a:r>
            <a:r>
              <a:rPr lang="en-US" sz="2000" dirty="0" err="1"/>
              <a:t>ZonedDateTime.of</a:t>
            </a:r>
            <a:r>
              <a:rPr lang="en-US" sz="2000" dirty="0"/>
              <a:t>(dateTime1, zone);</a:t>
            </a:r>
          </a:p>
        </p:txBody>
      </p:sp>
    </p:spTree>
    <p:extLst>
      <p:ext uri="{BB962C8B-B14F-4D97-AF65-F5344CB8AC3E}">
        <p14:creationId xmlns:p14="http://schemas.microsoft.com/office/powerpoint/2010/main" val="2483716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16906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ofMonths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performEnrichment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performEnrichment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upTo.isBefore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{}”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upTo.plus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90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83128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</a:t>
            </a:r>
            <a:r>
              <a:rPr lang="ru-RU" altLang="ru-RU" sz="1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ofDays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performEnrichment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performEnrichment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upTo.isBefore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toy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upTo.plus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4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Internationalization</a:t>
            </a:r>
            <a:br>
              <a:rPr lang="en-US" dirty="0"/>
            </a:br>
            <a:r>
              <a:rPr lang="en-US" dirty="0"/>
              <a:t>Localization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07973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I18n and l10n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Internationalization (</a:t>
            </a:r>
            <a:r>
              <a:rPr lang="en-US" dirty="0"/>
              <a:t>I18n</a:t>
            </a:r>
            <a:r>
              <a:rPr lang="en-US" b="1" dirty="0"/>
              <a:t>)</a:t>
            </a:r>
            <a:r>
              <a:rPr lang="en-US" dirty="0"/>
              <a:t> - process of designing your program so it can be adapted. This involves placing strings in a property file and using classes like </a:t>
            </a:r>
            <a:r>
              <a:rPr lang="en-US" dirty="0" err="1"/>
              <a:t>DateFormat</a:t>
            </a:r>
            <a:r>
              <a:rPr lang="en-US" dirty="0"/>
              <a:t> so that the right format is used based on user preferences. Precondition of localization.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Localization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l10n</a:t>
            </a:r>
            <a:r>
              <a:rPr lang="en-US" b="1" dirty="0"/>
              <a:t>) </a:t>
            </a:r>
            <a:r>
              <a:rPr lang="en-US" dirty="0"/>
              <a:t>– support of multiple locales. Translating strings to different languages, outputting dates and numbers in the correct format for that locale, currency, colors, legal specific.</a:t>
            </a:r>
          </a:p>
        </p:txBody>
      </p:sp>
    </p:spTree>
    <p:extLst>
      <p:ext uri="{BB962C8B-B14F-4D97-AF65-F5344CB8AC3E}">
        <p14:creationId xmlns:p14="http://schemas.microsoft.com/office/powerpoint/2010/main" val="2119497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Bundle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resource bundle contains the local specific objects to be used by a program. It is like a map with keys and values. The resource bundle can be in a property file or in a Java class. </a:t>
            </a:r>
          </a:p>
          <a:p>
            <a:pPr>
              <a:lnSpc>
                <a:spcPct val="150000"/>
              </a:lnSpc>
            </a:pPr>
            <a:r>
              <a:rPr lang="en-US" dirty="0"/>
              <a:t>A property file is a file in a specific format with key/value pairs.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50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Bundle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4188"/>
            <a:ext cx="9559027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ZooOpen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printProperties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printProperties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printProperties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ResourceBundle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ResourceBundle.</a:t>
            </a:r>
            <a:r>
              <a:rPr lang="ru-RU" altLang="ru-RU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getBundle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rb.getString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rb.getString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76050" y="2017680"/>
            <a:ext cx="3617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Zoo_en.properties</a:t>
            </a:r>
            <a:endParaRPr lang="en-US" dirty="0"/>
          </a:p>
          <a:p>
            <a:r>
              <a:rPr lang="en-US" dirty="0"/>
              <a:t>       hello=Hello</a:t>
            </a:r>
          </a:p>
          <a:p>
            <a:r>
              <a:rPr lang="en-US" dirty="0"/>
              <a:t>       open=The zoo is open.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Zoo_fr.properties</a:t>
            </a:r>
            <a:endParaRPr lang="en-US" dirty="0"/>
          </a:p>
          <a:p>
            <a:r>
              <a:rPr lang="en-US" dirty="0"/>
              <a:t>       hello=Bonjour</a:t>
            </a:r>
          </a:p>
          <a:p>
            <a:r>
              <a:rPr lang="en-US" dirty="0"/>
              <a:t>       open=Le zoo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ouvert</a:t>
            </a:r>
            <a:endParaRPr lang="en-US" dirty="0"/>
          </a:p>
          <a:p>
            <a:endParaRPr lang="ru-RU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43BDBF9-0D21-4A0B-97E4-5A5596AB6854}"/>
              </a:ext>
            </a:extLst>
          </p:cNvPr>
          <p:cNvSpPr/>
          <p:nvPr/>
        </p:nvSpPr>
        <p:spPr>
          <a:xfrm>
            <a:off x="8266176" y="1911096"/>
            <a:ext cx="337413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FDDC7FCB-37D3-4E50-A1F6-6D1130F2334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266176" y="3065258"/>
            <a:ext cx="33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84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Reflection API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Using java reflection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Annotations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Memory model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Java </a:t>
            </a:r>
            <a:r>
              <a:rPr lang="en-US" dirty="0" err="1">
                <a:hlinkClick r:id="rId7"/>
              </a:rPr>
              <a:t>classloaders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538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2000" dirty="0"/>
              <a:t>	Implement 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CloneCreator</a:t>
            </a:r>
            <a:r>
              <a:rPr lang="en" sz="2000" dirty="0"/>
              <a:t> interface(s). Program </a:t>
            </a:r>
            <a:r>
              <a:rPr lang="en-US" sz="2000" dirty="0"/>
              <a:t>should </a:t>
            </a:r>
            <a:r>
              <a:rPr lang="en" sz="2000" dirty="0"/>
              <a:t>do a deep clone (</a:t>
            </a:r>
            <a:r>
              <a:rPr lang="en-US" sz="2000" dirty="0"/>
              <a:t>deep model, </a:t>
            </a:r>
            <a:r>
              <a:rPr lang="en" sz="2000" dirty="0"/>
              <a:t>reference type fields should be considered as well, i.e. support tree structure). If inner object does not </a:t>
            </a:r>
            <a:r>
              <a:rPr lang="en-US" sz="2000" dirty="0"/>
              <a:t>implements 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CanBeCloned</a:t>
            </a:r>
            <a:r>
              <a:rPr lang="en" sz="2000" dirty="0"/>
              <a:t> interface (except built-in JDK classes), throw a custom checked exception 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CanNotCloneException</a:t>
            </a:r>
            <a:r>
              <a:rPr lang="en" sz="2000" dirty="0"/>
              <a:t>.</a:t>
            </a:r>
            <a:r>
              <a:rPr lang="en" sz="2000" dirty="0">
                <a:cs typeface="Calibri"/>
              </a:rPr>
              <a:t> Implement (override) </a:t>
            </a:r>
            <a:r>
              <a:rPr lang="en" sz="2000" dirty="0">
                <a:latin typeface="Courier New"/>
                <a:cs typeface="Courier New"/>
              </a:rPr>
              <a:t>equals </a:t>
            </a:r>
            <a:r>
              <a:rPr lang="en" sz="2000" dirty="0">
                <a:cs typeface="Calibri"/>
              </a:rPr>
              <a:t>method and compare original and clone object. Add custom </a:t>
            </a:r>
            <a:r>
              <a:rPr lang="en" sz="2000" dirty="0">
                <a:latin typeface="Courier New"/>
                <a:cs typeface="Courier New"/>
              </a:rPr>
              <a:t>@Ignore</a:t>
            </a:r>
            <a:r>
              <a:rPr lang="en" sz="2000" dirty="0">
                <a:cs typeface="Calibri"/>
              </a:rPr>
              <a:t> annotation, if field annotated by this annotation – do not clone. Ignored fields also should not be compared. Cover by unit tests.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" altLang="ru-RU" sz="2000" dirty="0">
              <a:cs typeface="Calibri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CloneCreator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latin typeface="+mn-ea"/>
                <a:cs typeface="+mn-ea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CanBeCloned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{throws clause if needed}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+mn-ea"/>
                <a:cs typeface="+mn-ea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000" dirty="0">
              <a:cs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2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Structure</a:t>
            </a:r>
            <a:endParaRPr lang="uk-UA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660BC38-70A0-409E-BF31-F70764FC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Загнутый угол 4"/>
          <p:cNvSpPr/>
          <p:nvPr/>
        </p:nvSpPr>
        <p:spPr>
          <a:xfrm>
            <a:off x="5451788" y="1056907"/>
            <a:ext cx="792088" cy="108012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*.class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16080" y="1200923"/>
            <a:ext cx="2232248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 LOADER</a:t>
            </a:r>
            <a:endParaRPr lang="uk-UA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49282" y="2515996"/>
            <a:ext cx="6299046" cy="2448272"/>
          </a:xfrm>
          <a:prstGeom prst="roundRect">
            <a:avLst>
              <a:gd name="adj" fmla="val 581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Runtime Data Area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91644" y="2999467"/>
            <a:ext cx="2146718" cy="1589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Heap Memory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83932" y="2948044"/>
            <a:ext cx="3299238" cy="16381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Non-heap Memory</a:t>
            </a:r>
            <a:endParaRPr lang="uk-UA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04641" y="3340036"/>
            <a:ext cx="1235802" cy="4680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Stack</a:t>
            </a:r>
            <a:endParaRPr lang="uk-UA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17796" y="3956156"/>
            <a:ext cx="2445295" cy="4680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method stack</a:t>
            </a:r>
            <a:endParaRPr lang="uk-UA" dirty="0"/>
          </a:p>
        </p:txBody>
      </p:sp>
      <p:sp>
        <p:nvSpPr>
          <p:cNvPr id="9" name="10-конечная звезда 8"/>
          <p:cNvSpPr/>
          <p:nvPr/>
        </p:nvSpPr>
        <p:spPr>
          <a:xfrm>
            <a:off x="4583832" y="4080144"/>
            <a:ext cx="648072" cy="688128"/>
          </a:xfrm>
          <a:prstGeom prst="star10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  <a:endParaRPr lang="uk-UA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094146" y="5609268"/>
            <a:ext cx="1944216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Engine</a:t>
            </a:r>
            <a:endParaRPr lang="uk-UA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570138" y="5609268"/>
            <a:ext cx="194421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Interface</a:t>
            </a:r>
            <a:endParaRPr lang="uk-UA" dirty="0"/>
          </a:p>
        </p:txBody>
      </p:sp>
      <p:sp>
        <p:nvSpPr>
          <p:cNvPr id="19" name="Загнутый угол 18"/>
          <p:cNvSpPr/>
          <p:nvPr/>
        </p:nvSpPr>
        <p:spPr>
          <a:xfrm>
            <a:off x="8133775" y="5465252"/>
            <a:ext cx="792088" cy="108012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Libs</a:t>
            </a:r>
          </a:p>
          <a:p>
            <a:pPr algn="ctr"/>
            <a:r>
              <a:rPr lang="en-US" dirty="0"/>
              <a:t>*.</a:t>
            </a:r>
            <a:r>
              <a:rPr lang="en-US" dirty="0" err="1"/>
              <a:t>dll</a:t>
            </a:r>
            <a:endParaRPr lang="uk-UA" dirty="0"/>
          </a:p>
        </p:txBody>
      </p:sp>
      <p:sp>
        <p:nvSpPr>
          <p:cNvPr id="17" name="Стрелка вверх 16"/>
          <p:cNvSpPr/>
          <p:nvPr/>
        </p:nvSpPr>
        <p:spPr>
          <a:xfrm rot="5400000">
            <a:off x="6362227" y="1379407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верх 20"/>
          <p:cNvSpPr/>
          <p:nvPr/>
        </p:nvSpPr>
        <p:spPr>
          <a:xfrm rot="10800000">
            <a:off x="7875601" y="2055661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верх 21"/>
          <p:cNvSpPr/>
          <p:nvPr/>
        </p:nvSpPr>
        <p:spPr>
          <a:xfrm>
            <a:off x="3615150" y="5052871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Стрелка вверх 22"/>
          <p:cNvSpPr/>
          <p:nvPr/>
        </p:nvSpPr>
        <p:spPr>
          <a:xfrm rot="10800000">
            <a:off x="3954590" y="5055123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Стрелка вверх 23"/>
          <p:cNvSpPr/>
          <p:nvPr/>
        </p:nvSpPr>
        <p:spPr>
          <a:xfrm>
            <a:off x="6074032" y="5052871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Стрелка вверх 24"/>
          <p:cNvSpPr/>
          <p:nvPr/>
        </p:nvSpPr>
        <p:spPr>
          <a:xfrm rot="10800000">
            <a:off x="6413472" y="5055123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Стрелка вверх 25"/>
          <p:cNvSpPr/>
          <p:nvPr/>
        </p:nvSpPr>
        <p:spPr>
          <a:xfrm rot="5400000">
            <a:off x="5123359" y="5787752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Стрелка вверх 26"/>
          <p:cNvSpPr/>
          <p:nvPr/>
        </p:nvSpPr>
        <p:spPr>
          <a:xfrm rot="5400000">
            <a:off x="7613097" y="5799967"/>
            <a:ext cx="402609" cy="4351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2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2000" dirty="0"/>
              <a:t>	Implement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ChangeSetExtractor</a:t>
            </a:r>
            <a:r>
              <a:rPr lang="en" sz="2000" dirty="0"/>
              <a:t> interface. It </a:t>
            </a:r>
            <a:r>
              <a:rPr lang="en" sz="2000" dirty="0" err="1"/>
              <a:t>sho</a:t>
            </a:r>
            <a:r>
              <a:rPr lang="en-US" sz="2000" dirty="0"/>
              <a:t>u</a:t>
            </a:r>
            <a:r>
              <a:rPr lang="en" sz="2000" dirty="0"/>
              <a:t>ld compare two objects with the same type (</a:t>
            </a:r>
            <a:r>
              <a:rPr lang="en-US" sz="2000" dirty="0"/>
              <a:t>deep model, </a:t>
            </a:r>
            <a:r>
              <a:rPr lang="en" sz="2000" dirty="0"/>
              <a:t>reference type fields should be copmared as well, i.e. support tree structure). Difference between two objects should be stored in instance of a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000" dirty="0"/>
              <a:t>class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/>
              <a:t>should contain only changes, also be able to provide info about the old and the new value. </a:t>
            </a:r>
            <a:r>
              <a:rPr lang="en" sz="2000" dirty="0"/>
              <a:t> Add custom </a:t>
            </a:r>
            <a:r>
              <a:rPr lang="en" sz="2000" dirty="0">
                <a:latin typeface="Courier New"/>
                <a:cs typeface="Courier New"/>
              </a:rPr>
              <a:t>@Ignore</a:t>
            </a:r>
            <a:r>
              <a:rPr lang="en" sz="2000" dirty="0"/>
              <a:t> annotation, if field annotated by this annotation – do not </a:t>
            </a:r>
            <a:r>
              <a:rPr lang="en" sz="2000" dirty="0">
                <a:latin typeface="Calibri"/>
                <a:cs typeface="Calibri"/>
              </a:rPr>
              <a:t>include it into changeset. Cover by unit tests.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dirty="0">
                <a:latin typeface="+mn-ea"/>
                <a:cs typeface="+mn-ea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ChangeSetExtractor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dirty="0">
                <a:latin typeface="+mn-ea"/>
                <a:cs typeface="+mn-ea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oldObject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newObject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latin typeface="+mn-ea"/>
                <a:cs typeface="+mn-ea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0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ClassLoader</a:t>
            </a:r>
            <a:endParaRPr lang="uk-UA" dirty="0"/>
          </a:p>
        </p:txBody>
      </p:sp>
      <p:sp>
        <p:nvSpPr>
          <p:cNvPr id="4" name="Облако 3"/>
          <p:cNvSpPr/>
          <p:nvPr/>
        </p:nvSpPr>
        <p:spPr>
          <a:xfrm>
            <a:off x="3826376" y="1412777"/>
            <a:ext cx="1865796" cy="105202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uk-UA" dirty="0"/>
          </a:p>
        </p:txBody>
      </p:sp>
      <p:sp>
        <p:nvSpPr>
          <p:cNvPr id="5" name="Загнутый угол 4"/>
          <p:cNvSpPr/>
          <p:nvPr/>
        </p:nvSpPr>
        <p:spPr>
          <a:xfrm>
            <a:off x="5895275" y="1412776"/>
            <a:ext cx="799858" cy="1016498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  <a:endParaRPr lang="uk-UA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7206555" y="1412777"/>
            <a:ext cx="815716" cy="109130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uk-UA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83853" y="3002543"/>
            <a:ext cx="182270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ClassLoader</a:t>
            </a:r>
            <a:endParaRPr lang="uk-UA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83136" y="3979513"/>
            <a:ext cx="1224136" cy="5488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  <a:endParaRPr lang="uk-UA" dirty="0"/>
          </a:p>
        </p:txBody>
      </p:sp>
      <p:cxnSp>
        <p:nvCxnSpPr>
          <p:cNvPr id="10" name="Прямая со стрелкой 9"/>
          <p:cNvCxnSpPr>
            <a:stCxn id="4" idx="1"/>
            <a:endCxn id="7" idx="0"/>
          </p:cNvCxnSpPr>
          <p:nvPr/>
        </p:nvCxnSpPr>
        <p:spPr>
          <a:xfrm>
            <a:off x="4759274" y="2463677"/>
            <a:ext cx="1535930" cy="538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2"/>
            <a:endCxn id="7" idx="0"/>
          </p:cNvCxnSpPr>
          <p:nvPr/>
        </p:nvCxnSpPr>
        <p:spPr>
          <a:xfrm>
            <a:off x="6295204" y="2429275"/>
            <a:ext cx="0" cy="573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7" idx="0"/>
          </p:cNvCxnSpPr>
          <p:nvPr/>
        </p:nvCxnSpPr>
        <p:spPr>
          <a:xfrm flipH="1">
            <a:off x="6295205" y="2504079"/>
            <a:ext cx="1319209" cy="498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2"/>
            <a:endCxn id="8" idx="0"/>
          </p:cNvCxnSpPr>
          <p:nvPr/>
        </p:nvCxnSpPr>
        <p:spPr>
          <a:xfrm>
            <a:off x="6295204" y="3650615"/>
            <a:ext cx="0" cy="328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62296" y="4886259"/>
            <a:ext cx="7465816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Class&lt;?&gt;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loadClass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name)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ClassLoader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getSystemClassLoader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getResourceAsStream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name)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Class&lt;?&gt;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findClass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name)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ClassLoader</a:t>
            </a:r>
            <a:r>
              <a:rPr lang="en-US" dirty="0"/>
              <a:t> hierarchy</a:t>
            </a:r>
            <a:endParaRPr lang="uk-UA" dirty="0"/>
          </a:p>
        </p:txBody>
      </p:sp>
      <p:pic>
        <p:nvPicPr>
          <p:cNvPr id="4098" name="Picture 2" descr="Картинки по запросу java Classlo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63" y="1751493"/>
            <a:ext cx="8611674" cy="44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8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Methods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405255" y="2133600"/>
            <a:ext cx="2232248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 Application</a:t>
            </a:r>
            <a:endParaRPr lang="uk-UA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405255" y="3200400"/>
            <a:ext cx="223224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JNI</a:t>
            </a:r>
            <a:endParaRPr lang="uk-UA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405255" y="4267200"/>
            <a:ext cx="2232248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DLL</a:t>
            </a:r>
            <a:endParaRPr lang="uk-UA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8378215" y="2925688"/>
            <a:ext cx="0" cy="27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8395855" y="3992488"/>
            <a:ext cx="0" cy="27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8700655" y="3992488"/>
            <a:ext cx="0" cy="27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8696037" y="2923309"/>
            <a:ext cx="0" cy="27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3879058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//native method call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nativeMethod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1655504"/>
            <a:ext cx="5170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JNI (</a:t>
            </a:r>
            <a:r>
              <a:rPr lang="en-US" dirty="0"/>
              <a:t>Java Native Interface</a:t>
            </a:r>
            <a:r>
              <a:rPr lang="en-US" sz="2000" dirty="0"/>
              <a:t>) -</a:t>
            </a:r>
            <a:r>
              <a:rPr lang="ru-RU" sz="2000" dirty="0"/>
              <a:t> </a:t>
            </a:r>
            <a:r>
              <a:rPr lang="en-US" sz="2000" dirty="0"/>
              <a:t>standard mechanism for running code that is written in C / C ++ or Assembler languages, and is assembled as dynamic libraries</a:t>
            </a:r>
            <a:endParaRPr lang="uk-UA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Reflection API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1006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examine or modify the runtime behavior of applications</a:t>
            </a:r>
          </a:p>
          <a:p>
            <a:pPr marL="0" indent="0">
              <a:buNone/>
            </a:pPr>
            <a:r>
              <a:rPr lang="en-US" dirty="0"/>
              <a:t>	- read properties</a:t>
            </a:r>
          </a:p>
          <a:p>
            <a:pPr marL="0" indent="0">
              <a:buNone/>
            </a:pPr>
            <a:r>
              <a:rPr lang="en-US" dirty="0"/>
              <a:t>	- update data</a:t>
            </a:r>
          </a:p>
          <a:p>
            <a:pPr marL="0" indent="0">
              <a:buNone/>
            </a:pPr>
            <a:r>
              <a:rPr lang="en-US" dirty="0"/>
              <a:t>	- change model</a:t>
            </a:r>
          </a:p>
          <a:p>
            <a:pPr marL="0" indent="0">
              <a:buNone/>
            </a:pPr>
            <a:r>
              <a:rPr lang="en-US" dirty="0"/>
              <a:t>	- …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4290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17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1206</Words>
  <Application>Microsoft Office PowerPoint</Application>
  <PresentationFormat>Широкий екран</PresentationFormat>
  <Paragraphs>243</Paragraphs>
  <Slides>40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Тема Office</vt:lpstr>
      <vt:lpstr>Java 4 WEB </vt:lpstr>
      <vt:lpstr>Lesson goals</vt:lpstr>
      <vt:lpstr>JVM and Memory</vt:lpstr>
      <vt:lpstr>JVM Structure</vt:lpstr>
      <vt:lpstr>ClassLoader</vt:lpstr>
      <vt:lpstr>ClassLoader hierarchy</vt:lpstr>
      <vt:lpstr>Native Methods</vt:lpstr>
      <vt:lpstr>Reflection API</vt:lpstr>
      <vt:lpstr>Reflection</vt:lpstr>
      <vt:lpstr>java.lang.Class</vt:lpstr>
      <vt:lpstr>Class obtaining</vt:lpstr>
      <vt:lpstr>Class instantiation</vt:lpstr>
      <vt:lpstr>Class instantiation</vt:lpstr>
      <vt:lpstr>Declared fields</vt:lpstr>
      <vt:lpstr>Methods</vt:lpstr>
      <vt:lpstr>Declared methods</vt:lpstr>
      <vt:lpstr>Non visible model</vt:lpstr>
      <vt:lpstr>Invisible method invocation</vt:lpstr>
      <vt:lpstr>Invisible field update</vt:lpstr>
      <vt:lpstr>Annotations</vt:lpstr>
      <vt:lpstr>Annotations</vt:lpstr>
      <vt:lpstr>Annotations - RetentionPolicy</vt:lpstr>
      <vt:lpstr>Annotations - TargetElementType</vt:lpstr>
      <vt:lpstr>Annotations. Is something not OK?</vt:lpstr>
      <vt:lpstr>Annotations. Something not OK.</vt:lpstr>
      <vt:lpstr>Class annotations usage</vt:lpstr>
      <vt:lpstr>Method annotations usage</vt:lpstr>
      <vt:lpstr>Annotations access</vt:lpstr>
      <vt:lpstr>Date/Time API</vt:lpstr>
      <vt:lpstr>Date and time</vt:lpstr>
      <vt:lpstr>Timezone</vt:lpstr>
      <vt:lpstr>Period</vt:lpstr>
      <vt:lpstr>Duration</vt:lpstr>
      <vt:lpstr>Internationalization Localization</vt:lpstr>
      <vt:lpstr>I18n and l10n</vt:lpstr>
      <vt:lpstr>Resource Bundle</vt:lpstr>
      <vt:lpstr>Resource Bundle</vt:lpstr>
      <vt:lpstr>Literature</vt:lpstr>
      <vt:lpstr>Homework Task 1</vt:lpstr>
      <vt:lpstr>Homework Task 2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John</dc:creator>
  <cp:lastModifiedBy>Yaroslav Brahinets</cp:lastModifiedBy>
  <cp:revision>129</cp:revision>
  <dcterms:created xsi:type="dcterms:W3CDTF">2018-12-19T18:49:35Z</dcterms:created>
  <dcterms:modified xsi:type="dcterms:W3CDTF">2018-12-24T13:13:22Z</dcterms:modified>
</cp:coreProperties>
</file>