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7" r:id="rId12"/>
    <p:sldId id="268" r:id="rId13"/>
    <p:sldId id="269" r:id="rId14"/>
    <p:sldId id="296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3" r:id="rId25"/>
    <p:sldId id="284" r:id="rId26"/>
    <p:sldId id="297" r:id="rId27"/>
    <p:sldId id="286" r:id="rId28"/>
    <p:sldId id="288" r:id="rId29"/>
    <p:sldId id="289" r:id="rId30"/>
    <p:sldId id="276" r:id="rId31"/>
    <p:sldId id="294" r:id="rId32"/>
    <p:sldId id="293" r:id="rId33"/>
    <p:sldId id="292" r:id="rId34"/>
    <p:sldId id="290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4" autoAdjust="0"/>
    <p:restoredTop sz="80962" autoAdjust="0"/>
  </p:normalViewPr>
  <p:slideViewPr>
    <p:cSldViewPr snapToGrid="0">
      <p:cViewPr varScale="1">
        <p:scale>
          <a:sx n="110" d="100"/>
          <a:sy n="110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8A83-6CB5-4597-88C8-473182A1D80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4658-6FB3-43D6-804A-F306B9C5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Autoboxing</a:t>
            </a:r>
            <a:r>
              <a:rPr lang="en-US" sz="1200" dirty="0"/>
              <a:t> is an automatic conversion of a primitive type to his wrapper. For example double in Double, </a:t>
            </a:r>
            <a:r>
              <a:rPr lang="en-US" sz="1200" dirty="0" err="1"/>
              <a:t>int</a:t>
            </a:r>
            <a:r>
              <a:rPr lang="en-US" sz="1200" dirty="0"/>
              <a:t> in Integer, etc. Unboxing - opposite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8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Static methods for operations with 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Contains "useful" fields and methods.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Constructor not available.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All fields and methods are static.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 class provides access to threads in (input stream), out (output stream), err (error output stream), access methods to properties and others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Allows you to access the "environment" and run independent processes.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 run time, there is only one instance of the Runtime in the JVM.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 constructor of this class is not available, but (in contrast to System) there are non-static methods.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1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container object which may or may not contain a non-null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Additional methods that depend on the presence or absence of a contained value are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6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3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0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 "basic" methods of the Object class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Stored</a:t>
            </a:r>
            <a:r>
              <a:rPr lang="en-US" baseline="0" dirty="0"/>
              <a:t> in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dirty="0"/>
              <a:t>[]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/>
              <a:t> since java 9</a:t>
            </a:r>
          </a:p>
          <a:p>
            <a:r>
              <a:rPr lang="en-US" dirty="0"/>
              <a:t>String pool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8C23-52B7-4DED-9EA2-9F92B91AC6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environment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fun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2 - Built-In Classes</a:t>
            </a:r>
          </a:p>
        </p:txBody>
      </p:sp>
    </p:spTree>
    <p:extLst>
      <p:ext uri="{BB962C8B-B14F-4D97-AF65-F5344CB8AC3E}">
        <p14:creationId xmlns:p14="http://schemas.microsoft.com/office/powerpoint/2010/main" val="36425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String Pool in Java, string pool, java string 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4" y="1777773"/>
            <a:ext cx="7316131" cy="40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Картинки по запросу java wrapper classes">
            <a:extLst>
              <a:ext uri="{FF2B5EF4-FFF2-40B4-BE49-F238E27FC236}">
                <a16:creationId xmlns:a16="http://schemas.microsoft.com/office/drawing/2014/main" id="{BB194607-FF31-48F4-9F5D-5F577D30A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26" y="2160818"/>
            <a:ext cx="9810348" cy="42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3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Overloaded operations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Pass by value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sum(Integer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Integer a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Картинки по запросу java wrapper memes">
            <a:extLst>
              <a:ext uri="{FF2B5EF4-FFF2-40B4-BE49-F238E27FC236}">
                <a16:creationId xmlns:a16="http://schemas.microsoft.com/office/drawing/2014/main" id="{9D633EF4-96C9-4BF5-A04D-326D5988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58" y="2567354"/>
            <a:ext cx="3864542" cy="1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B865-FF61-4BD1-8F86-3CE702D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 and unboxing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C6C776-25C2-4C04-B815-5F095013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//Autoboxing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 Integer </a:t>
            </a:r>
            <a:r>
              <a:rPr lang="en-US" altLang="en-US" sz="17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Integer(1);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//Unboxing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i.intValue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D964C-1828-4D2F-9501-23DD2C8A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16" y="1802675"/>
            <a:ext cx="4998172" cy="4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"Boeing"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Airbus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"Airbus"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76EB3B-6948-413E-86A3-D2C8C274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506"/>
            <a:ext cx="60084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airbus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Airbus();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airbus;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Airbus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(Boeing) object;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instanceof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13538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addMeat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java.lang.Math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4400" dirty="0"/>
              <a:t>Static methods for operations on numbers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java.lang.System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8C7CDE-4209-421D-814E-AB48E60F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8B725B-464A-4776-8F4B-5A31438C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>
                <a:latin typeface="Calibri" panose="020F0502020204030204" pitchFamily="34" charset="0"/>
              </a:rPr>
              <a:t>java.lang</a:t>
            </a:r>
            <a:r>
              <a:rPr lang="en-US" altLang="en-US" sz="2400" i="1" dirty="0">
                <a:latin typeface="Calibri" panose="020F0502020204030204" pitchFamily="34" charset="0"/>
              </a:rPr>
              <a:t>.**</a:t>
            </a:r>
            <a:endParaRPr lang="aa-ET" altLang="en-US" sz="2400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>
                <a:latin typeface="Calibri" panose="020F0502020204030204" pitchFamily="34" charset="0"/>
              </a:rPr>
              <a:t>java.util</a:t>
            </a:r>
            <a:r>
              <a:rPr lang="en-US" altLang="en-US" sz="2400" i="1" dirty="0">
                <a:latin typeface="Calibri" panose="020F0502020204030204" pitchFamily="34" charset="0"/>
              </a:rPr>
              <a:t>.**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>
                <a:latin typeface="Calibri" panose="020F0502020204030204" pitchFamily="34" charset="0"/>
              </a:rPr>
              <a:t>Casting and checking types-of 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>
                <a:latin typeface="Calibri" panose="020F0502020204030204" pitchFamily="34" charset="0"/>
              </a:rPr>
              <a:t>System info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>
                <a:latin typeface="Calibri" panose="020F0502020204030204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81662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3FF26-F891-42AE-A892-93985C6A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java.lang.Runtime</a:t>
            </a:r>
            <a:r>
              <a:rPr lang="uk-UA" altLang="en-US" dirty="0"/>
              <a:t> 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270C6D-62D5-4CD6-84E0-A7F3C61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().exec(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System::exit */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().exit(status);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A229F-8A26-4FEE-8029-53F7F5A4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B627E6-BABF-4BC2-9AED-D1FE87BA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84B0EA-B423-4F49-917B-38DAFF80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pic>
        <p:nvPicPr>
          <p:cNvPr id="18434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451858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.</a:t>
            </a:r>
            <a:r>
              <a:rPr lang="en-US" dirty="0"/>
              <a:t>Optional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- “we don’t know” or “not applicable”</a:t>
            </a:r>
          </a:p>
          <a:p>
            <a:r>
              <a:rPr lang="en-US" dirty="0"/>
              <a:t>created using a factory</a:t>
            </a:r>
          </a:p>
          <a:p>
            <a:r>
              <a:rPr lang="en-US" dirty="0"/>
              <a:t>a clear way to express that null might be a special value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7" y="4001294"/>
            <a:ext cx="4193805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uk-UA" dirty="0"/>
          </a:p>
        </p:txBody>
      </p:sp>
      <p:pic>
        <p:nvPicPr>
          <p:cNvPr id="1126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" y="2673221"/>
            <a:ext cx="10705878" cy="3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3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creation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Optional.of</a:t>
            </a:r>
            <a:r>
              <a:rPr lang="en-US" dirty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Optional.ofNullable</a:t>
            </a:r>
            <a:r>
              <a:rPr lang="en-US" dirty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Optional.empty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1" y="1433384"/>
            <a:ext cx="3725562" cy="42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is immutable</a:t>
            </a:r>
            <a:endParaRPr lang="uk-UA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112571" cy="1303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integer.map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 *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  <a:endParaRPr lang="uk-U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26631"/>
            <a:ext cx="10799751" cy="5231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ifPresentOrElse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action, Runnable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filter(Predicate&lt;?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map(Function&lt;?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mapper);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(Function&lt;?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mapper);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or(Supplier&lt;?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supplier);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stream();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(Supplier&lt;?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supplier);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(Supplier&lt;?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exceptionSupplier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6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usage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6799"/>
            <a:ext cx="51122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3579" y="4131234"/>
            <a:ext cx="60136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2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average.isPresent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?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[1.5]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endParaRPr lang="uk-UA" altLang="uk-UA" sz="28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138705" y="1828470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vs regular if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79608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personAddress.getStreet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street.getStreetName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1071" y="5023786"/>
            <a:ext cx="682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682402" y="2148706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usage</a:t>
            </a:r>
            <a:endParaRPr lang="ru-RU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7D411DB-1170-4AFF-B215-8EEB7F3D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00B050"/>
                </a:solidFill>
              </a:rPr>
              <a:t>Use optional for local variables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00B050"/>
                </a:solidFill>
              </a:rPr>
              <a:t>Use optional in return statement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Do not use optional for class fields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Do not use optional for method/constructor arguments</a:t>
            </a:r>
          </a:p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 </a:t>
            </a:r>
            <a:r>
              <a:rPr lang="uk-UA" altLang="en-US" dirty="0" err="1"/>
              <a:t>package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uk-UA" altLang="en-US" dirty="0" err="1"/>
              <a:t>Object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String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Clases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Math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System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Runtime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Throwable</a:t>
            </a:r>
            <a:r>
              <a:rPr lang="uk-UA" altLang="en-US" dirty="0"/>
              <a:t>/</a:t>
            </a:r>
            <a:r>
              <a:rPr lang="uk-UA" altLang="en-US" dirty="0" err="1"/>
              <a:t>Exception</a:t>
            </a:r>
            <a:r>
              <a:rPr lang="uk-UA" altLang="en-US" dirty="0"/>
              <a:t>/</a:t>
            </a:r>
            <a:r>
              <a:rPr lang="uk-UA" altLang="en-US" dirty="0" err="1"/>
              <a:t>Error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/>
              <a:t>…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79250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Read AGAIN and follow Java Code Conventions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Learn how hashCode, equals, </a:t>
            </a:r>
            <a:r>
              <a:rPr lang="en-US" altLang="en-US" sz="2400" dirty="0" err="1"/>
              <a:t>toString</a:t>
            </a:r>
            <a:r>
              <a:rPr lang="en-US" altLang="en-US" sz="2400" dirty="0"/>
              <a:t> are implemented in </a:t>
            </a:r>
            <a:r>
              <a:rPr lang="en-US" altLang="en-US" sz="2400" dirty="0" err="1"/>
              <a:t>java.lang.String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java.lang.Integer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java.util.ArrayList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Look for methods in Math, System, Runtime, Optional 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 doc</a:t>
            </a:r>
          </a:p>
          <a:p>
            <a:pPr lvl="1"/>
            <a:r>
              <a:rPr lang="en-US" dirty="0">
                <a:hlinkClick r:id="rId3"/>
              </a:rPr>
              <a:t>Numbers and Strings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The Platform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Implement the program for change the input string register. Read string from command line argument during </a:t>
            </a:r>
            <a:r>
              <a:rPr lang="en-US" altLang="en-US" sz="2000">
                <a:latin typeface="Calibri (Body)"/>
              </a:rPr>
              <a:t>program start-up </a:t>
            </a:r>
            <a:r>
              <a:rPr lang="en-US" altLang="en-US" sz="2000" dirty="0">
                <a:latin typeface="Calibri (Body)"/>
              </a:rPr>
              <a:t>and do: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upper case, then translate entire string to the lower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lower case, then translate entire string to the upper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first symbol is not an English letter – return input as is;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All tests in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StringUtilsTest</a:t>
            </a:r>
            <a:r>
              <a:rPr lang="en-US" altLang="en-US" sz="2000" dirty="0">
                <a:latin typeface="Calibri (Body)"/>
              </a:rPr>
              <a:t> should pass successfully.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5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Implement a performance tests of the concatenation methods. Find the most efficient data structure: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String::+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To measure runtime, use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System.nanoTime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All tests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StringRepeaterTest</a:t>
            </a:r>
            <a:r>
              <a:rPr lang="en-US" altLang="en-US" sz="2000" dirty="0">
                <a:latin typeface="Calibri (Body)"/>
              </a:rPr>
              <a:t> 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Implement program to print out user PC info: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Number of CPU cores;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Free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Total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Hard drive memory info free/total for all drives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Java version;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User name;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User home directory;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OS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All tests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SystemInfoProviderTest</a:t>
            </a:r>
            <a:r>
              <a:rPr lang="en-US" altLang="en-US" sz="2000" dirty="0">
                <a:latin typeface="Calibri (Body)"/>
              </a:rPr>
              <a:t> 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2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Implement polynom with degree 2 solver. Solve quadratic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dirty="0">
                    <a:latin typeface="Calibri (Body)"/>
                  </a:rPr>
                  <a:t>. Use discriminant for roots calculation. All tests in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Calibri (Body)"/>
                    <a:cs typeface="Courier New" panose="02070309020205020404" pitchFamily="49" charset="0"/>
                  </a:rPr>
                  <a:t>PolynomialSolverTest should pass successfully</a:t>
                </a:r>
                <a:endParaRPr lang="en-US" altLang="en-US" sz="2000" dirty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 </a:t>
                </a:r>
                <a:r>
                  <a:rPr lang="en-US" altLang="en-US" sz="2000" dirty="0">
                    <a:latin typeface="Calibri (Body)"/>
                    <a:hlinkClick r:id="rId3"/>
                  </a:rPr>
                  <a:t>https://en.wikipedia.org/wiki/Quadratic_function</a:t>
                </a:r>
                <a:endParaRPr lang="en-US" altLang="en-US" sz="2000" dirty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All tests in </a:t>
                </a:r>
                <a:r>
                  <a:rPr lang="en-US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PolynomialSolverTest</a:t>
                </a:r>
                <a:r>
                  <a:rPr lang="en-US" altLang="en-US" sz="2000" dirty="0">
                    <a:latin typeface="Calibri (Body)"/>
                  </a:rPr>
                  <a:t> should pass successfully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3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262339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/>
              <a:t>In Java, "almost" all data are objects and inherit Object.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(Object);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88C462-7FB5-495A-A08E-BBB23A36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String is a container for 16-bit Unicode characters.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All string literals in Java (for example, "</a:t>
            </a:r>
            <a:r>
              <a:rPr lang="en-US" altLang="en-US" sz="2600" dirty="0" err="1"/>
              <a:t>abc</a:t>
            </a:r>
            <a:r>
              <a:rPr lang="en-US" altLang="en-US" sz="2600" dirty="0"/>
              <a:t>") are objects of the String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Definition: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Create: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aa-ET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aa-ET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prefix);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lines();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replace(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strip();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split(String regex);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join(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delimiter,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reverse();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FAA8C0-C8AD-4F0B-A1C7-F01A3053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Картинки по запросу string vs stringbuilder vs stringbuffer java">
            <a:extLst>
              <a:ext uri="{FF2B5EF4-FFF2-40B4-BE49-F238E27FC236}">
                <a16:creationId xmlns:a16="http://schemas.microsoft.com/office/drawing/2014/main" id="{DD815080-F001-4623-9682-64E1BF9D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1907579"/>
            <a:ext cx="9853246" cy="43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id="{34AE852B-75AB-4692-BD18-4421696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35877"/>
              </p:ext>
            </p:extLst>
          </p:nvPr>
        </p:nvGraphicFramePr>
        <p:xfrm>
          <a:off x="838200" y="1690688"/>
          <a:ext cx="9144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8457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882440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2879059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942353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StringBuilder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95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</a:t>
                      </a:r>
                      <a:r>
                        <a:rPr lang="en-US" baseline="0" dirty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413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824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Has overloaded operator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572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temporary literals and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112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09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 for 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901</Words>
  <Application>Microsoft Office PowerPoint</Application>
  <PresentationFormat>Widescreen</PresentationFormat>
  <Paragraphs>220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Java 4 WEB </vt:lpstr>
      <vt:lpstr>Lesson goals</vt:lpstr>
      <vt:lpstr>java.lang package</vt:lpstr>
      <vt:lpstr>java.lang.Object</vt:lpstr>
      <vt:lpstr>java.lang.String</vt:lpstr>
      <vt:lpstr>java.lang.String</vt:lpstr>
      <vt:lpstr>StringBuilder vs StringBuffer </vt:lpstr>
      <vt:lpstr>String vs StringBuilder vs StringBuffer </vt:lpstr>
      <vt:lpstr>String vs StringBuilder vs StringBuffer </vt:lpstr>
      <vt:lpstr>String pool</vt:lpstr>
      <vt:lpstr>Wrapper Classes</vt:lpstr>
      <vt:lpstr>Wrapper Classes</vt:lpstr>
      <vt:lpstr>Autoboxing and unboxing </vt:lpstr>
      <vt:lpstr>Data types cast</vt:lpstr>
      <vt:lpstr>Data types cast</vt:lpstr>
      <vt:lpstr>instanceof</vt:lpstr>
      <vt:lpstr>instanceof</vt:lpstr>
      <vt:lpstr>java.lang.Math</vt:lpstr>
      <vt:lpstr>java.lang.System</vt:lpstr>
      <vt:lpstr>java.lang.Runtime </vt:lpstr>
      <vt:lpstr>Optional</vt:lpstr>
      <vt:lpstr>java.lang.Optional </vt:lpstr>
      <vt:lpstr>Optional</vt:lpstr>
      <vt:lpstr>Optional creation</vt:lpstr>
      <vt:lpstr>Optional is immutable</vt:lpstr>
      <vt:lpstr>Optional methods</vt:lpstr>
      <vt:lpstr>Optional usage</vt:lpstr>
      <vt:lpstr>Optional vs regular if</vt:lpstr>
      <vt:lpstr>Optional usage</vt:lpstr>
      <vt:lpstr>Literature</vt:lpstr>
      <vt:lpstr>Homework Task 1</vt:lpstr>
      <vt:lpstr>Homework Task 2</vt:lpstr>
      <vt:lpstr>Homework Task 3</vt:lpstr>
      <vt:lpstr>Homework Task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Brahinets</dc:creator>
  <cp:lastModifiedBy>Yaroslav Brahinets</cp:lastModifiedBy>
  <cp:revision>73</cp:revision>
  <dcterms:created xsi:type="dcterms:W3CDTF">2018-10-04T20:08:37Z</dcterms:created>
  <dcterms:modified xsi:type="dcterms:W3CDTF">2018-12-09T17:36:06Z</dcterms:modified>
</cp:coreProperties>
</file>