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8" r:id="rId9"/>
    <p:sldId id="323" r:id="rId10"/>
    <p:sldId id="282" r:id="rId11"/>
    <p:sldId id="316" r:id="rId12"/>
    <p:sldId id="318" r:id="rId13"/>
    <p:sldId id="324" r:id="rId14"/>
    <p:sldId id="325" r:id="rId15"/>
    <p:sldId id="326" r:id="rId16"/>
    <p:sldId id="327" r:id="rId17"/>
    <p:sldId id="328" r:id="rId18"/>
    <p:sldId id="290" r:id="rId19"/>
    <p:sldId id="292" r:id="rId20"/>
    <p:sldId id="293" r:id="rId21"/>
    <p:sldId id="298" r:id="rId22"/>
    <p:sldId id="301" r:id="rId23"/>
    <p:sldId id="302" r:id="rId24"/>
    <p:sldId id="329" r:id="rId25"/>
    <p:sldId id="330" r:id="rId26"/>
    <p:sldId id="331" r:id="rId27"/>
    <p:sldId id="332" r:id="rId28"/>
    <p:sldId id="303" r:id="rId29"/>
    <p:sldId id="306" r:id="rId30"/>
    <p:sldId id="307" r:id="rId31"/>
    <p:sldId id="310" r:id="rId32"/>
    <p:sldId id="313" r:id="rId33"/>
    <p:sldId id="312" r:id="rId34"/>
    <p:sldId id="311" r:id="rId35"/>
    <p:sldId id="315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76441" autoAdjust="0"/>
  </p:normalViewPr>
  <p:slideViewPr>
    <p:cSldViewPr snapToGrid="0">
      <p:cViewPr varScale="1">
        <p:scale>
          <a:sx n="104" d="100"/>
          <a:sy n="104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5F888-980F-4700-99C4-DB5C5C750F3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4A20B-705A-46D6-8597-D40170E1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Program tries to read a file that doesn’t exist.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Program tries to access a database, but the network connection to the database is unavailable.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Dev wrote an invalid SQL statement in your JDBC code.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Dev used the wrong format specifiers when using </a:t>
            </a:r>
            <a:r>
              <a:rPr lang="en-US" sz="1200" dirty="0" err="1" smtClean="0"/>
              <a:t>DateTimeFormatter</a:t>
            </a:r>
            <a:r>
              <a:rPr lang="en-US" sz="12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Wrong arguments,</a:t>
            </a:r>
            <a:r>
              <a:rPr lang="en-US" sz="1200" baseline="0" dirty="0" smtClean="0"/>
              <a:t> validation fails</a:t>
            </a:r>
            <a:r>
              <a:rPr lang="en-US" sz="1200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17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200" b="1" dirty="0" smtClean="0"/>
              <a:t>Multi-catch </a:t>
            </a:r>
            <a:r>
              <a:rPr lang="en-US" altLang="ru-RU" sz="1200" b="1" dirty="0" smtClean="0"/>
              <a:t>allows you to write code without duplication</a:t>
            </a:r>
          </a:p>
          <a:p>
            <a:r>
              <a:rPr lang="en-US" dirty="0" smtClean="0"/>
              <a:t>Multi-catch is Effectively final</a:t>
            </a:r>
          </a:p>
          <a:p>
            <a:r>
              <a:rPr lang="en-US" dirty="0" smtClean="0"/>
              <a:t>Syntax – pipeline separated and only</a:t>
            </a:r>
            <a:r>
              <a:rPr lang="en-US" baseline="0" dirty="0" smtClean="0"/>
              <a:t> one </a:t>
            </a:r>
            <a:r>
              <a:rPr lang="en-US" baseline="0" dirty="0" smtClean="0"/>
              <a:t>variable</a:t>
            </a:r>
          </a:p>
          <a:p>
            <a:r>
              <a:rPr lang="en-US" baseline="0" dirty="0" smtClean="0"/>
              <a:t>Exceptions should be in different </a:t>
            </a:r>
            <a:r>
              <a:rPr lang="en-US" baseline="0" dirty="0" err="1" smtClean="0"/>
              <a:t>hierarhi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used for resources close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AutoCloseable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Try-With-Resources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boilerplate code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85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Try-With-Resources: resources are closed</a:t>
            </a:r>
            <a:r>
              <a:rPr lang="en-US" baseline="0" dirty="0" smtClean="0"/>
              <a:t> in reverse</a:t>
            </a:r>
            <a:r>
              <a:rPr lang="en-US" dirty="0" smtClean="0"/>
              <a:t> order</a:t>
            </a:r>
          </a:p>
          <a:p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/>
              <a:t>close() method recommended to be idempotent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ru-RU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/>
              <a:t>close() method should throw most specific exception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2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32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89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90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14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altLang="uk-UA" sz="1200" b="0" dirty="0" err="1" smtClean="0"/>
              <a:t>java.lang.Exception</a:t>
            </a:r>
            <a:r>
              <a:rPr lang="en-US" altLang="uk-UA" sz="1200" b="0" dirty="0" smtClean="0"/>
              <a:t> - E</a:t>
            </a:r>
            <a:r>
              <a:rPr lang="uk-UA" altLang="uk-UA" sz="1200" b="0" dirty="0" err="1" smtClean="0"/>
              <a:t>rrors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that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are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expected</a:t>
            </a:r>
            <a:r>
              <a:rPr lang="uk-UA" altLang="uk-UA" sz="1200" b="0" dirty="0" smtClean="0"/>
              <a:t>. </a:t>
            </a:r>
            <a:r>
              <a:rPr lang="uk-UA" altLang="uk-UA" sz="1200" b="0" dirty="0" err="1" smtClean="0"/>
              <a:t>In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some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cases</a:t>
            </a:r>
            <a:r>
              <a:rPr lang="uk-UA" altLang="uk-UA" sz="1200" b="0" dirty="0" smtClean="0"/>
              <a:t>, </a:t>
            </a:r>
            <a:r>
              <a:rPr lang="uk-UA" altLang="uk-UA" sz="1200" b="0" dirty="0" err="1" smtClean="0"/>
              <a:t>the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program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can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recover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itself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from</a:t>
            </a:r>
            <a:r>
              <a:rPr lang="uk-UA" altLang="uk-UA" sz="1200" b="0" dirty="0" smtClean="0"/>
              <a:t> </a:t>
            </a:r>
            <a:r>
              <a:rPr lang="en-US" altLang="uk-UA" sz="1200" b="0" dirty="0" smtClean="0"/>
              <a:t>them (</a:t>
            </a:r>
            <a:r>
              <a:rPr lang="uk-UA" altLang="uk-UA" sz="1200" b="0" dirty="0" err="1" smtClean="0"/>
              <a:t>IOException</a:t>
            </a:r>
            <a:r>
              <a:rPr lang="uk-UA" altLang="uk-UA" sz="1200" b="0" dirty="0" smtClean="0"/>
              <a:t>, </a:t>
            </a:r>
            <a:r>
              <a:rPr lang="uk-UA" altLang="uk-UA" sz="1200" b="0" dirty="0" err="1" smtClean="0"/>
              <a:t>ParseException</a:t>
            </a:r>
            <a:r>
              <a:rPr lang="uk-UA" altLang="uk-UA" sz="1200" b="0" dirty="0" smtClean="0"/>
              <a:t>, </a:t>
            </a:r>
            <a:r>
              <a:rPr lang="uk-UA" altLang="uk-UA" sz="1200" b="0" dirty="0" err="1" smtClean="0"/>
              <a:t>SQLException</a:t>
            </a:r>
            <a:r>
              <a:rPr lang="en-US" altLang="uk-UA" sz="1200" b="0" dirty="0" smtClean="0"/>
              <a:t>)</a:t>
            </a:r>
            <a:endParaRPr lang="uk-UA" altLang="uk-UA" sz="1200" b="0" dirty="0" smtClean="0"/>
          </a:p>
          <a:p>
            <a:pPr marL="228600" indent="-2286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altLang="uk-UA" sz="1200" b="0" dirty="0" err="1" smtClean="0"/>
              <a:t>java.lang.RuntimeException</a:t>
            </a:r>
            <a:r>
              <a:rPr lang="en-US" altLang="uk-UA" sz="1200" b="0" dirty="0" smtClean="0"/>
              <a:t> - U</a:t>
            </a:r>
            <a:r>
              <a:rPr lang="uk-UA" altLang="uk-UA" sz="1200" b="0" dirty="0" err="1" smtClean="0"/>
              <a:t>nexpected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errors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generated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at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runtime</a:t>
            </a:r>
            <a:r>
              <a:rPr lang="uk-UA" altLang="uk-UA" sz="1200" b="0" dirty="0" smtClean="0"/>
              <a:t>. </a:t>
            </a:r>
            <a:r>
              <a:rPr lang="uk-UA" altLang="uk-UA" sz="1200" b="0" dirty="0" err="1" smtClean="0"/>
              <a:t>In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most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cases</a:t>
            </a:r>
            <a:r>
              <a:rPr lang="uk-UA" altLang="uk-UA" sz="1200" b="0" dirty="0" smtClean="0"/>
              <a:t>, </a:t>
            </a:r>
            <a:r>
              <a:rPr lang="uk-UA" altLang="uk-UA" sz="1200" b="0" dirty="0" err="1" smtClean="0"/>
              <a:t>the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program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cannot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recover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itself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from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them</a:t>
            </a:r>
            <a:r>
              <a:rPr lang="en-US" altLang="uk-UA" sz="1200" b="0" dirty="0" smtClean="0"/>
              <a:t> (</a:t>
            </a:r>
            <a:r>
              <a:rPr lang="uk-UA" altLang="uk-UA" sz="1200" b="0" dirty="0" err="1" smtClean="0"/>
              <a:t>ArithmeticException</a:t>
            </a:r>
            <a:r>
              <a:rPr lang="uk-UA" altLang="uk-UA" sz="1200" b="0" dirty="0" smtClean="0"/>
              <a:t>,</a:t>
            </a:r>
            <a:r>
              <a:rPr lang="en-US" altLang="uk-UA" sz="1200" b="0" dirty="0" smtClean="0"/>
              <a:t> </a:t>
            </a:r>
            <a:r>
              <a:rPr lang="en-US" altLang="uk-UA" sz="1200" b="0" dirty="0" err="1" smtClean="0"/>
              <a:t>ClassCastException</a:t>
            </a:r>
            <a:r>
              <a:rPr lang="uk-UA" altLang="uk-UA" sz="1200" b="0" dirty="0" smtClean="0"/>
              <a:t>,</a:t>
            </a:r>
            <a:r>
              <a:rPr lang="en-US" altLang="uk-UA" sz="1200" b="0" dirty="0" smtClean="0"/>
              <a:t> </a:t>
            </a:r>
            <a:r>
              <a:rPr lang="uk-UA" altLang="uk-UA" sz="1200" b="0" dirty="0" err="1" smtClean="0"/>
              <a:t>NullPointerException</a:t>
            </a:r>
            <a:r>
              <a:rPr lang="en-US" altLang="uk-UA" sz="1200" b="0" dirty="0" smtClean="0"/>
              <a:t>)</a:t>
            </a:r>
            <a:endParaRPr lang="uk-UA" altLang="uk-UA" sz="1200" b="0" dirty="0" smtClean="0"/>
          </a:p>
          <a:p>
            <a:pPr marL="228600" indent="-2286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altLang="uk-UA" sz="1200" b="0" dirty="0" err="1" smtClean="0"/>
              <a:t>java.lang.Error</a:t>
            </a:r>
            <a:r>
              <a:rPr lang="en-US" altLang="uk-UA" sz="1200" b="0" dirty="0" smtClean="0"/>
              <a:t> - R</a:t>
            </a:r>
            <a:r>
              <a:rPr lang="uk-UA" altLang="uk-UA" sz="1200" b="0" dirty="0" err="1" smtClean="0"/>
              <a:t>epresents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serious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problems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or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abnormal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conditions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that</a:t>
            </a:r>
            <a:r>
              <a:rPr lang="uk-UA" altLang="uk-UA" sz="1200" b="0" dirty="0" smtClean="0"/>
              <a:t> a </a:t>
            </a:r>
            <a:r>
              <a:rPr lang="uk-UA" altLang="uk-UA" sz="1200" b="0" dirty="0" err="1" smtClean="0"/>
              <a:t>program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should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not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deal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with</a:t>
            </a:r>
            <a:r>
              <a:rPr lang="uk-UA" altLang="uk-UA" sz="1200" b="0" dirty="0" smtClean="0"/>
              <a:t>. </a:t>
            </a:r>
            <a:r>
              <a:rPr lang="uk-UA" altLang="uk-UA" sz="1200" b="0" dirty="0" err="1" smtClean="0"/>
              <a:t>Some</a:t>
            </a:r>
            <a:r>
              <a:rPr lang="uk-UA" altLang="uk-UA" sz="1200" b="0" dirty="0" smtClean="0"/>
              <a:t> </a:t>
            </a:r>
            <a:r>
              <a:rPr lang="uk-UA" altLang="uk-UA" sz="1200" b="0" dirty="0" err="1" smtClean="0"/>
              <a:t>examples</a:t>
            </a:r>
            <a:r>
              <a:rPr lang="en-US" altLang="uk-UA" sz="1200" b="0" dirty="0" smtClean="0"/>
              <a:t> </a:t>
            </a:r>
            <a:r>
              <a:rPr lang="uk-UA" altLang="uk-UA" sz="1200" b="0" dirty="0" err="1" smtClean="0"/>
              <a:t>are</a:t>
            </a:r>
            <a:r>
              <a:rPr lang="uk-UA" altLang="uk-UA" sz="1200" b="0" dirty="0" smtClean="0"/>
              <a:t>:</a:t>
            </a:r>
            <a:r>
              <a:rPr lang="en-US" altLang="uk-UA" sz="1200" b="0" dirty="0" smtClean="0"/>
              <a:t> </a:t>
            </a:r>
            <a:r>
              <a:rPr lang="uk-UA" altLang="uk-UA" sz="1200" b="0" dirty="0" err="1" smtClean="0"/>
              <a:t>AssertionError</a:t>
            </a:r>
            <a:r>
              <a:rPr lang="uk-UA" altLang="uk-UA" sz="1200" b="0" dirty="0" smtClean="0"/>
              <a:t>,</a:t>
            </a:r>
            <a:r>
              <a:rPr lang="en-US" altLang="uk-UA" sz="1200" b="0" dirty="0" smtClean="0"/>
              <a:t> </a:t>
            </a:r>
            <a:r>
              <a:rPr lang="uk-UA" altLang="uk-UA" sz="1200" b="0" dirty="0" err="1" smtClean="0"/>
              <a:t>IOError</a:t>
            </a:r>
            <a:r>
              <a:rPr lang="uk-UA" altLang="uk-UA" sz="1200" b="0" dirty="0" smtClean="0"/>
              <a:t>,</a:t>
            </a:r>
            <a:r>
              <a:rPr lang="en-US" altLang="uk-UA" sz="1200" b="0" dirty="0" smtClean="0"/>
              <a:t> </a:t>
            </a:r>
            <a:r>
              <a:rPr lang="uk-UA" altLang="uk-UA" sz="1200" b="0" dirty="0" err="1" smtClean="0"/>
              <a:t>LinkageError</a:t>
            </a:r>
            <a:r>
              <a:rPr lang="uk-UA" altLang="uk-UA" sz="1200" b="0" dirty="0" smtClean="0"/>
              <a:t>,</a:t>
            </a:r>
            <a:r>
              <a:rPr lang="en-US" altLang="uk-UA" sz="1200" b="0" dirty="0" smtClean="0"/>
              <a:t> </a:t>
            </a:r>
            <a:r>
              <a:rPr lang="uk-UA" altLang="uk-UA" sz="1200" b="0" dirty="0" err="1" smtClean="0"/>
              <a:t>VirtualMachineError</a:t>
            </a:r>
            <a:endParaRPr lang="uk-UA" altLang="uk-UA" sz="1200" b="0" dirty="0" smtClean="0"/>
          </a:p>
          <a:p>
            <a:pPr marL="228600" indent="-228600">
              <a:buFont typeface="+mj-lt"/>
              <a:buAutoNum type="arabicPeriod"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00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44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 err="1" smtClean="0"/>
              <a:t>ArithmeticException</a:t>
            </a:r>
            <a:r>
              <a:rPr lang="en-US" sz="1200" dirty="0" smtClean="0"/>
              <a:t> - by the JVM when code attempts to divide by zero.</a:t>
            </a:r>
          </a:p>
          <a:p>
            <a:pPr>
              <a:lnSpc>
                <a:spcPct val="150000"/>
              </a:lnSpc>
            </a:pPr>
            <a:r>
              <a:rPr lang="en-US" sz="1200" b="1" dirty="0" err="1" smtClean="0"/>
              <a:t>ArrayIndexOutOfBoundsException</a:t>
            </a:r>
            <a:r>
              <a:rPr lang="en-US" sz="1200" dirty="0" smtClean="0"/>
              <a:t> - by the JVM when use an illegal array index</a:t>
            </a:r>
          </a:p>
          <a:p>
            <a:pPr>
              <a:lnSpc>
                <a:spcPct val="150000"/>
              </a:lnSpc>
            </a:pPr>
            <a:r>
              <a:rPr lang="en-US" sz="1200" b="1" dirty="0" err="1" smtClean="0"/>
              <a:t>ClassCastException</a:t>
            </a:r>
            <a:r>
              <a:rPr lang="en-US" sz="1200" dirty="0" smtClean="0"/>
              <a:t> - by the JVM when an attempt is made to cast an object to a subclass of which it is not an instance.</a:t>
            </a:r>
          </a:p>
          <a:p>
            <a:pPr>
              <a:lnSpc>
                <a:spcPct val="150000"/>
              </a:lnSpc>
            </a:pPr>
            <a:r>
              <a:rPr lang="en-US" sz="1200" b="1" dirty="0" err="1" smtClean="0"/>
              <a:t>IllegalArgumentException</a:t>
            </a:r>
            <a:r>
              <a:rPr lang="en-US" sz="1200" dirty="0" smtClean="0"/>
              <a:t> – by program indicate that inappropriate argument.</a:t>
            </a:r>
          </a:p>
          <a:p>
            <a:pPr>
              <a:lnSpc>
                <a:spcPct val="150000"/>
              </a:lnSpc>
            </a:pPr>
            <a:r>
              <a:rPr lang="en-US" sz="1200" b="1" dirty="0" err="1" smtClean="0"/>
              <a:t>NullPointerException</a:t>
            </a:r>
            <a:r>
              <a:rPr lang="en-US" sz="1200" dirty="0" smtClean="0"/>
              <a:t> - by the JVM when there is a null reference where an object is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4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The </a:t>
            </a:r>
            <a:r>
              <a:rPr lang="ru-RU" sz="1200" b="1" dirty="0" err="1" smtClean="0"/>
              <a:t>throw</a:t>
            </a:r>
            <a:r>
              <a:rPr lang="ru-RU" sz="1200" dirty="0" smtClean="0"/>
              <a:t> </a:t>
            </a:r>
            <a:r>
              <a:rPr lang="ru-RU" sz="1200" dirty="0" err="1" smtClean="0"/>
              <a:t>keyword</a:t>
            </a:r>
            <a:r>
              <a:rPr lang="ru-RU" sz="1200" dirty="0" smtClean="0"/>
              <a:t> </a:t>
            </a:r>
            <a:r>
              <a:rPr lang="ru-RU" sz="1200" dirty="0" err="1" smtClean="0"/>
              <a:t>is</a:t>
            </a:r>
            <a:r>
              <a:rPr lang="ru-RU" sz="1200" dirty="0" smtClean="0"/>
              <a:t> </a:t>
            </a:r>
            <a:r>
              <a:rPr lang="ru-RU" sz="1200" dirty="0" err="1" smtClean="0"/>
              <a:t>used</a:t>
            </a:r>
            <a:r>
              <a:rPr lang="ru-RU" sz="1200" dirty="0" smtClean="0"/>
              <a:t> </a:t>
            </a:r>
            <a:r>
              <a:rPr lang="ru-RU" sz="1200" dirty="0" err="1" smtClean="0"/>
              <a:t>when</a:t>
            </a:r>
            <a:r>
              <a:rPr lang="ru-RU" sz="1200" dirty="0" smtClean="0"/>
              <a:t> you </a:t>
            </a:r>
            <a:r>
              <a:rPr lang="ru-RU" sz="1200" dirty="0" err="1" smtClean="0"/>
              <a:t>actually</a:t>
            </a:r>
            <a:r>
              <a:rPr lang="ru-RU" sz="1200" dirty="0" smtClean="0"/>
              <a:t> </a:t>
            </a:r>
            <a:r>
              <a:rPr lang="ru-RU" sz="1200" dirty="0" err="1" smtClean="0"/>
              <a:t>want</a:t>
            </a:r>
            <a:r>
              <a:rPr lang="ru-RU" sz="1200" dirty="0" smtClean="0"/>
              <a:t> </a:t>
            </a:r>
            <a:r>
              <a:rPr lang="ru-RU" sz="1200" dirty="0" err="1" smtClean="0"/>
              <a:t>to</a:t>
            </a:r>
            <a:r>
              <a:rPr lang="ru-RU" sz="1200" dirty="0" smtClean="0"/>
              <a:t> </a:t>
            </a:r>
            <a:r>
              <a:rPr lang="ru-RU" sz="1200" dirty="0" err="1" smtClean="0"/>
              <a:t>throw</a:t>
            </a:r>
            <a:r>
              <a:rPr lang="ru-RU" sz="1200" dirty="0" smtClean="0"/>
              <a:t> </a:t>
            </a:r>
            <a:r>
              <a:rPr lang="ru-RU" sz="1200" dirty="0" err="1" smtClean="0"/>
              <a:t>an</a:t>
            </a:r>
            <a:r>
              <a:rPr lang="ru-RU" sz="1200" dirty="0" smtClean="0"/>
              <a:t> </a:t>
            </a:r>
            <a:r>
              <a:rPr lang="ru-RU" sz="1200" dirty="0" err="1" smtClean="0"/>
              <a:t>exception</a:t>
            </a:r>
            <a:r>
              <a:rPr lang="ru-RU" sz="1200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sz="1200" dirty="0" smtClean="0"/>
              <a:t>The </a:t>
            </a:r>
            <a:r>
              <a:rPr lang="uk-UA" altLang="uk-UA" sz="1200" b="1" dirty="0" err="1" smtClean="0"/>
              <a:t>throws</a:t>
            </a:r>
            <a:r>
              <a:rPr lang="uk-UA" altLang="uk-UA" sz="1200" dirty="0" smtClean="0"/>
              <a:t> </a:t>
            </a:r>
            <a:r>
              <a:rPr lang="uk-UA" altLang="uk-UA" sz="1200" dirty="0" err="1" smtClean="0"/>
              <a:t>keyword</a:t>
            </a:r>
            <a:r>
              <a:rPr lang="uk-UA" altLang="uk-UA" sz="1200" dirty="0" smtClean="0"/>
              <a:t> </a:t>
            </a:r>
            <a:r>
              <a:rPr lang="uk-UA" altLang="uk-UA" sz="1200" dirty="0" err="1" smtClean="0"/>
              <a:t>indicates</a:t>
            </a:r>
            <a:r>
              <a:rPr lang="uk-UA" altLang="uk-UA" sz="1200" dirty="0" smtClean="0"/>
              <a:t> the </a:t>
            </a:r>
            <a:r>
              <a:rPr lang="uk-UA" altLang="uk-UA" sz="1200" dirty="0" err="1" smtClean="0"/>
              <a:t>exceptions</a:t>
            </a:r>
            <a:r>
              <a:rPr lang="uk-UA" altLang="uk-UA" sz="1200" dirty="0" smtClean="0"/>
              <a:t> that a </a:t>
            </a:r>
            <a:r>
              <a:rPr lang="uk-UA" altLang="uk-UA" sz="1200" dirty="0" err="1" smtClean="0"/>
              <a:t>method</a:t>
            </a:r>
            <a:r>
              <a:rPr lang="en-US" altLang="uk-UA" sz="1200" dirty="0" smtClean="0"/>
              <a:t> c</a:t>
            </a:r>
            <a:r>
              <a:rPr lang="uk-UA" altLang="uk-UA" sz="1200" dirty="0" err="1" smtClean="0"/>
              <a:t>an</a:t>
            </a:r>
            <a:r>
              <a:rPr lang="uk-UA" altLang="uk-UA" sz="1200" dirty="0" smtClean="0"/>
              <a:t> </a:t>
            </a:r>
            <a:r>
              <a:rPr lang="uk-UA" altLang="uk-UA" sz="1200" dirty="0" err="1" smtClean="0"/>
              <a:t>throw</a:t>
            </a:r>
            <a:r>
              <a:rPr lang="uk-UA" altLang="uk-UA" sz="1200" dirty="0" smtClean="0"/>
              <a:t>. </a:t>
            </a:r>
            <a:r>
              <a:rPr lang="ru-RU" sz="1200" dirty="0" smtClean="0"/>
              <a:t>The </a:t>
            </a:r>
            <a:r>
              <a:rPr lang="ru-RU" sz="1200" dirty="0" err="1" smtClean="0"/>
              <a:t>throws</a:t>
            </a:r>
            <a:r>
              <a:rPr lang="ru-RU" sz="1200" dirty="0" smtClean="0"/>
              <a:t> </a:t>
            </a:r>
            <a:r>
              <a:rPr lang="ru-RU" sz="1200" dirty="0" err="1" smtClean="0"/>
              <a:t>keyword</a:t>
            </a:r>
            <a:r>
              <a:rPr lang="ru-RU" sz="1200" dirty="0" smtClean="0"/>
              <a:t> </a:t>
            </a:r>
            <a:r>
              <a:rPr lang="ru-RU" sz="1200" dirty="0" err="1" smtClean="0"/>
              <a:t>is</a:t>
            </a:r>
            <a:r>
              <a:rPr lang="ru-RU" sz="1200" dirty="0" smtClean="0"/>
              <a:t> </a:t>
            </a:r>
            <a:r>
              <a:rPr lang="ru-RU" sz="1200" dirty="0" err="1" smtClean="0"/>
              <a:t>used</a:t>
            </a:r>
            <a:r>
              <a:rPr lang="ru-RU" sz="1200" dirty="0" smtClean="0"/>
              <a:t> in a </a:t>
            </a:r>
            <a:r>
              <a:rPr lang="ru-RU" sz="1200" dirty="0" err="1" smtClean="0"/>
              <a:t>method</a:t>
            </a:r>
            <a:r>
              <a:rPr lang="ru-RU" sz="1200" dirty="0" smtClean="0"/>
              <a:t> </a:t>
            </a:r>
            <a:r>
              <a:rPr lang="ru-RU" sz="1200" dirty="0" err="1" smtClean="0"/>
              <a:t>declaration</a:t>
            </a:r>
            <a:r>
              <a:rPr lang="ru-RU" sz="1200" dirty="0" smtClean="0"/>
              <a:t>.</a:t>
            </a:r>
            <a:r>
              <a:rPr lang="en-US" sz="1200" dirty="0" smtClean="0"/>
              <a:t> </a:t>
            </a:r>
            <a:r>
              <a:rPr lang="en-US" altLang="ru-RU" sz="1200" dirty="0" smtClean="0"/>
              <a:t>Overriding method is allowed to declare more specific exceptions than the parent or even none at all.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2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b="1" dirty="0" smtClean="0"/>
              <a:t>t</a:t>
            </a:r>
            <a:r>
              <a:rPr lang="uk-UA" altLang="uk-UA" b="1" dirty="0" err="1" smtClean="0"/>
              <a:t>ry</a:t>
            </a:r>
            <a:r>
              <a:rPr lang="uk-UA" altLang="uk-UA" dirty="0" smtClean="0"/>
              <a:t> </a:t>
            </a:r>
            <a:r>
              <a:rPr lang="en-US" altLang="uk-UA" dirty="0" smtClean="0"/>
              <a:t>- </a:t>
            </a:r>
            <a:r>
              <a:rPr lang="uk-UA" altLang="uk-UA" dirty="0" err="1" smtClean="0"/>
              <a:t>enclose</a:t>
            </a:r>
            <a:r>
              <a:rPr lang="en-US" altLang="uk-UA" dirty="0" smtClean="0"/>
              <a:t>s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code</a:t>
            </a:r>
            <a:r>
              <a:rPr lang="uk-UA" altLang="uk-UA" dirty="0" smtClean="0"/>
              <a:t> that </a:t>
            </a:r>
            <a:r>
              <a:rPr lang="uk-UA" altLang="uk-UA" dirty="0" err="1" smtClean="0"/>
              <a:t>might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throw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an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exception</a:t>
            </a:r>
            <a:r>
              <a:rPr lang="uk-UA" altLang="uk-UA" dirty="0" smtClean="0"/>
              <a:t>, </a:t>
            </a:r>
            <a:r>
              <a:rPr lang="uk-UA" altLang="uk-UA" dirty="0" err="1" smtClean="0"/>
              <a:t>it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doesn't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matter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if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it's</a:t>
            </a:r>
            <a:r>
              <a:rPr lang="uk-UA" altLang="uk-UA" dirty="0" smtClean="0"/>
              <a:t> a </a:t>
            </a:r>
            <a:r>
              <a:rPr lang="uk-UA" altLang="uk-UA" dirty="0" err="1" smtClean="0"/>
              <a:t>checked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or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an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unchecked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one</a:t>
            </a:r>
            <a:r>
              <a:rPr lang="uk-UA" altLang="uk-UA" dirty="0" smtClean="0"/>
              <a:t>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b="1" dirty="0" smtClean="0"/>
              <a:t>c</a:t>
            </a:r>
            <a:r>
              <a:rPr lang="uk-UA" altLang="uk-UA" b="1" dirty="0" err="1" smtClean="0"/>
              <a:t>atch</a:t>
            </a:r>
            <a:r>
              <a:rPr lang="en-US" altLang="uk-UA" b="1" dirty="0" smtClean="0"/>
              <a:t> - </a:t>
            </a:r>
            <a:r>
              <a:rPr lang="uk-UA" altLang="uk-UA" dirty="0" err="1" smtClean="0"/>
              <a:t>used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to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handle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an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exception</a:t>
            </a:r>
            <a:r>
              <a:rPr lang="uk-UA" altLang="uk-UA" dirty="0" smtClean="0"/>
              <a:t>. </a:t>
            </a:r>
            <a:r>
              <a:rPr lang="uk-UA" altLang="uk-UA" dirty="0" err="1" smtClean="0"/>
              <a:t>It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defines</a:t>
            </a:r>
            <a:r>
              <a:rPr lang="uk-UA" altLang="uk-UA" dirty="0" smtClean="0"/>
              <a:t> the </a:t>
            </a:r>
            <a:r>
              <a:rPr lang="uk-UA" altLang="uk-UA" dirty="0" err="1" smtClean="0"/>
              <a:t>type</a:t>
            </a:r>
            <a:r>
              <a:rPr lang="uk-UA" altLang="uk-UA" dirty="0" smtClean="0"/>
              <a:t> of the </a:t>
            </a:r>
            <a:r>
              <a:rPr lang="uk-UA" altLang="uk-UA" dirty="0" err="1" smtClean="0"/>
              <a:t>exception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and</a:t>
            </a:r>
            <a:r>
              <a:rPr lang="uk-UA" altLang="uk-UA" dirty="0" smtClean="0"/>
              <a:t> a </a:t>
            </a:r>
            <a:r>
              <a:rPr lang="uk-UA" altLang="uk-UA" dirty="0" err="1" smtClean="0"/>
              <a:t>reference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to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it</a:t>
            </a:r>
            <a:r>
              <a:rPr lang="uk-UA" altLang="uk-UA" dirty="0" smtClean="0"/>
              <a:t>.</a:t>
            </a:r>
            <a:endParaRPr lang="uk-U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4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 will not allow you to declare a  catch  block for a checked exception type that cannot potentially be thrown by the  try  clause body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3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Java checks the  catch  blocks in the order in which they appear.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Child class exception should be before parent class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8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no exception handlers are configured,</a:t>
            </a:r>
            <a:r>
              <a:rPr lang="en-US" baseline="0" dirty="0" smtClean="0"/>
              <a:t> </a:t>
            </a:r>
            <a:r>
              <a:rPr lang="en-US" dirty="0" smtClean="0"/>
              <a:t>JVM provides a default exception handler that performs the following tasks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stack-trace - hierarchy of methods where the exception occurred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2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2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9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A9904-05F6-4435-915D-66AB33DA2DA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exceptions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 </a:t>
            </a:r>
            <a:r>
              <a:rPr lang="en-US" dirty="0" smtClean="0"/>
              <a:t>-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Unreachable exception handler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358438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Compile-time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kumimoji="0" lang="en-US" altLang="uk-UA" sz="20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uk-UA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uk-UA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caught”, </a:t>
            </a: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catch blocks order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"MM/</a:t>
            </a:r>
            <a:r>
              <a:rPr lang="uk-UA" altLang="uk-UA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sdf.parse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"01-10"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0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altLang="uk-UA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“Date parse failed”</a:t>
            </a:r>
            <a:r>
              <a:rPr lang="en-US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  <a:r>
              <a:rPr lang="uk-UA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altLang="uk-UA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uk-UA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 error”</a:t>
            </a:r>
            <a:r>
              <a:rPr lang="en-US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1520" y="381662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exception </a:t>
            </a:r>
            <a:r>
              <a:rPr lang="en-US" dirty="0"/>
              <a:t>handler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 smtClean="0"/>
              <a:t>Prints out </a:t>
            </a:r>
            <a:r>
              <a:rPr lang="en-US" dirty="0"/>
              <a:t>exception </a:t>
            </a:r>
            <a:r>
              <a:rPr lang="en-US" dirty="0" smtClean="0"/>
              <a:t>description;</a:t>
            </a:r>
            <a:endParaRPr lang="en-US" dirty="0"/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 smtClean="0"/>
              <a:t>Prints </a:t>
            </a:r>
            <a:r>
              <a:rPr lang="en-US" dirty="0"/>
              <a:t>the </a:t>
            </a:r>
            <a:r>
              <a:rPr lang="en-US" dirty="0" smtClean="0"/>
              <a:t>stack-trace;</a:t>
            </a:r>
            <a:endParaRPr lang="en-US" dirty="0"/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 smtClean="0"/>
              <a:t>Causes </a:t>
            </a:r>
            <a:r>
              <a:rPr lang="en-US" dirty="0"/>
              <a:t>the program to terminate.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222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Multi-catch 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"dolphinsBorn.txt"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readAllBytes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DateTimeParseException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8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Multi-catch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229304" cy="3831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"dolphinsBorn.txt"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readAllBytes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DateTimeParseException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977563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MissingResourceException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e){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DateTimeParseException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353800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</a:t>
            </a:r>
            <a:r>
              <a:rPr lang="en-US" altLang="ru-RU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multicatch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is effectively final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|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MissingResourceException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extra variable </a:t>
            </a:r>
            <a:r>
              <a:rPr lang="en-US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different hierarchy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cannot catch </a:t>
            </a:r>
            <a:r>
              <a:rPr lang="en-US" altLang="ru-RU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because nothing can potentially throw one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 catch </a:t>
            </a:r>
            <a:r>
              <a:rPr lang="en-US" altLang="ru-RU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because was already caught on first catch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more general </a:t>
            </a:r>
            <a:r>
              <a:rPr lang="en-US" altLang="ru-RU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superclasses</a:t>
            </a:r>
            <a:r>
              <a:rPr lang="en-US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caught after their subclasses</a:t>
            </a:r>
            <a:r>
              <a:rPr lang="en-US" altLang="ru-RU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more general </a:t>
            </a:r>
            <a:r>
              <a:rPr lang="en-US" altLang="ru-RU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superclasses</a:t>
            </a:r>
            <a:r>
              <a:rPr lang="en-US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caught after their subclasses.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DateTimeParseException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catch finally statement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6992" y="1615998"/>
            <a:ext cx="5598016" cy="52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Try catch finally statement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06131"/>
            <a:ext cx="1013460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Open resource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Try do something with resource and other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 smtClean="0"/>
              <a:t>Catch </a:t>
            </a:r>
            <a:r>
              <a:rPr lang="en-US" altLang="ru-RU" dirty="0"/>
              <a:t>any errors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Finally </a:t>
            </a:r>
            <a:r>
              <a:rPr lang="en-US" altLang="ru-RU" dirty="0" smtClean="0"/>
              <a:t>c</a:t>
            </a:r>
            <a:r>
              <a:rPr lang="en-US" altLang="ru-RU" dirty="0" smtClean="0"/>
              <a:t>lose resource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7071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577638" cy="1325563"/>
          </a:xfrm>
        </p:spPr>
        <p:txBody>
          <a:bodyPr/>
          <a:lstStyle/>
          <a:p>
            <a:r>
              <a:rPr lang="en-US" dirty="0"/>
              <a:t>Try catch finally statement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695682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path1,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path2) 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 =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newBufferedReader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(path1)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(path2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 !=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uk-UA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uk-UA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Exceptions</a:t>
            </a:r>
          </a:p>
          <a:p>
            <a:r>
              <a:rPr lang="en-US" sz="3600" dirty="0"/>
              <a:t>Assertions</a:t>
            </a:r>
          </a:p>
        </p:txBody>
      </p:sp>
      <p:pic>
        <p:nvPicPr>
          <p:cNvPr id="5" name="Picture 2" descr="Картинки по запросу java exceptions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54" y="2180083"/>
            <a:ext cx="6101646" cy="3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577638" cy="1325563"/>
          </a:xfrm>
        </p:spPr>
        <p:txBody>
          <a:bodyPr/>
          <a:lstStyle/>
          <a:p>
            <a:r>
              <a:rPr lang="en-US" dirty="0" smtClean="0"/>
              <a:t>Try-With-Resources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855049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path1,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path2) 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uk-UA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uk-UA" altLang="uk-UA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newBufferedReader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(path1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uk-UA" altLang="uk-UA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(path2)</a:t>
            </a:r>
            <a:endParaRPr lang="en-US" altLang="uk-UA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2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53112" y="5551200"/>
            <a:ext cx="633888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4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Try-With-Resources: Suppressed </a:t>
            </a:r>
            <a:r>
              <a:rPr lang="en-US" dirty="0"/>
              <a:t>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The idea is that Java treats the first exception as the primary one and tacks on any that come up while automatically closing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Suppressed exceptions apply only to exceptions thrown in the try clause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Try-With-Resources: Suppressed </a:t>
            </a:r>
            <a:r>
              <a:rPr lang="en-US" dirty="0"/>
              <a:t>Exceptions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602582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constructor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addWater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probableVolume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probableVolume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is full"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can not contain more water, it is full!"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probableVolume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"Added "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 Current value "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can not be closed, no cap!"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Try-With-Resources: Suppressed </a:t>
            </a:r>
            <a:r>
              <a:rPr lang="en-US" dirty="0"/>
              <a:t>Exceptions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906132"/>
            <a:ext cx="10237631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bottle.addWater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bottle.addWater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bottle.addWater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bottle.addWater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happened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Created bottle with max volume 3</a:t>
            </a:r>
          </a:p>
          <a:p>
            <a:r>
              <a:rPr lang="en-US" sz="1400" dirty="0">
                <a:solidFill>
                  <a:srgbClr val="C00000"/>
                </a:solidFill>
              </a:rPr>
              <a:t>Added 1. Current value 1</a:t>
            </a:r>
          </a:p>
          <a:p>
            <a:r>
              <a:rPr lang="en-US" sz="1400" dirty="0">
                <a:solidFill>
                  <a:srgbClr val="C00000"/>
                </a:solidFill>
              </a:rPr>
              <a:t>Added 1. Current value 2</a:t>
            </a:r>
          </a:p>
          <a:p>
            <a:r>
              <a:rPr lang="en-US" sz="1400" dirty="0">
                <a:solidFill>
                  <a:srgbClr val="C00000"/>
                </a:solidFill>
              </a:rPr>
              <a:t>Added 1. Current value 3</a:t>
            </a:r>
          </a:p>
          <a:p>
            <a:r>
              <a:rPr lang="en-US" sz="1400" dirty="0">
                <a:solidFill>
                  <a:srgbClr val="C00000"/>
                </a:solidFill>
              </a:rPr>
              <a:t>Bottle is full</a:t>
            </a:r>
          </a:p>
          <a:p>
            <a:r>
              <a:rPr lang="en-US" sz="1400" dirty="0">
                <a:solidFill>
                  <a:srgbClr val="C00000"/>
                </a:solidFill>
              </a:rPr>
              <a:t>Exception in thread "main" </a:t>
            </a:r>
            <a:r>
              <a:rPr lang="en-US" sz="1400" dirty="0" err="1">
                <a:solidFill>
                  <a:srgbClr val="C00000"/>
                </a:solidFill>
              </a:rPr>
              <a:t>java.lang.IllegalArgumentException</a:t>
            </a:r>
            <a:r>
              <a:rPr lang="en-US" sz="1400" dirty="0">
                <a:solidFill>
                  <a:srgbClr val="C00000"/>
                </a:solidFill>
              </a:rPr>
              <a:t>: Bottle can not contain more water, it is full!</a:t>
            </a:r>
          </a:p>
          <a:p>
            <a:r>
              <a:rPr lang="en-US" sz="1400" dirty="0">
                <a:solidFill>
                  <a:srgbClr val="C00000"/>
                </a:solidFill>
              </a:rPr>
              <a:t>	at </a:t>
            </a:r>
            <a:r>
              <a:rPr lang="en-US" sz="1400" dirty="0" err="1">
                <a:solidFill>
                  <a:srgbClr val="C00000"/>
                </a:solidFill>
              </a:rPr>
              <a:t>Bottle.addWater</a:t>
            </a:r>
            <a:r>
              <a:rPr lang="en-US" sz="1400" dirty="0">
                <a:solidFill>
                  <a:srgbClr val="C00000"/>
                </a:solidFill>
              </a:rPr>
              <a:t>(scratch_1.java:17)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	at </a:t>
            </a:r>
            <a:r>
              <a:rPr lang="en-US" sz="1400" dirty="0" err="1">
                <a:solidFill>
                  <a:srgbClr val="C00000"/>
                </a:solidFill>
              </a:rPr>
              <a:t>Main.main</a:t>
            </a:r>
            <a:r>
              <a:rPr lang="en-US" sz="1400" dirty="0">
                <a:solidFill>
                  <a:srgbClr val="C00000"/>
                </a:solidFill>
              </a:rPr>
              <a:t>(scratch_1.java:36)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	Suppressed: </a:t>
            </a:r>
            <a:r>
              <a:rPr lang="en-US" sz="1400" dirty="0" err="1">
                <a:solidFill>
                  <a:srgbClr val="C00000"/>
                </a:solidFill>
              </a:rPr>
              <a:t>java.io.IOException</a:t>
            </a:r>
            <a:r>
              <a:rPr lang="en-US" sz="1400" dirty="0">
                <a:solidFill>
                  <a:srgbClr val="C00000"/>
                </a:solidFill>
              </a:rPr>
              <a:t>: Bottle can not be closed, no cap!</a:t>
            </a:r>
          </a:p>
          <a:p>
            <a:r>
              <a:rPr lang="en-US" sz="1400" dirty="0">
                <a:solidFill>
                  <a:srgbClr val="C00000"/>
                </a:solidFill>
              </a:rPr>
              <a:t>		at </a:t>
            </a:r>
            <a:r>
              <a:rPr lang="en-US" sz="1400" dirty="0" err="1">
                <a:solidFill>
                  <a:srgbClr val="C00000"/>
                </a:solidFill>
              </a:rPr>
              <a:t>Bottle.close</a:t>
            </a:r>
            <a:r>
              <a:rPr lang="en-US" sz="1400" dirty="0">
                <a:solidFill>
                  <a:srgbClr val="C00000"/>
                </a:solidFill>
              </a:rPr>
              <a:t>(scratch_1.java:26)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		at </a:t>
            </a:r>
            <a:r>
              <a:rPr lang="en-US" sz="1400" dirty="0" err="1">
                <a:solidFill>
                  <a:srgbClr val="C00000"/>
                </a:solidFill>
              </a:rPr>
              <a:t>Main.main</a:t>
            </a:r>
            <a:r>
              <a:rPr lang="en-US" sz="1400" dirty="0">
                <a:solidFill>
                  <a:srgbClr val="C00000"/>
                </a:solidFill>
              </a:rPr>
              <a:t>(scratch_1.java:37)</a:t>
            </a:r>
            <a:endParaRPr lang="ru-RU" altLang="ru-RU" sz="14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38199" y="1690688"/>
            <a:ext cx="6850487" cy="460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199" y="2341988"/>
            <a:ext cx="6850487" cy="2588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38199" y="5121858"/>
            <a:ext cx="6850487" cy="493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CannotSwimException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SharkInTheWaterException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throw new </a:t>
            </a:r>
            <a:r>
              <a:rPr lang="ru-RU" altLang="ru-RU" sz="1800" b="1" dirty="0" err="1"/>
              <a:t>DangerInTheWater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ExceptionExample.main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(ExceptionExample.java:3)</a:t>
            </a:r>
            <a:endParaRPr lang="ru-RU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throw new </a:t>
            </a:r>
            <a:r>
              <a:rPr lang="ru-RU" altLang="ru-RU" sz="1800" b="1" dirty="0" err="1"/>
              <a:t>DangerInTheWater</a:t>
            </a:r>
            <a:r>
              <a:rPr lang="en-US" sz="1800" b="1" dirty="0"/>
              <a:t>("broken fin");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broken fin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ExceptionExample.main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(ExceptionExample.java:3)</a:t>
            </a:r>
            <a:endParaRPr lang="ru-RU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throw new </a:t>
            </a:r>
            <a:r>
              <a:rPr lang="ru-RU" altLang="ru-RU" sz="1800" b="1" dirty="0" err="1"/>
              <a:t>DangerInTheWater</a:t>
            </a:r>
            <a:r>
              <a:rPr lang="en-US" sz="1800" b="1" dirty="0"/>
              <a:t>("broken fin“, new </a:t>
            </a:r>
            <a:r>
              <a:rPr lang="en-US" sz="1800" b="1" dirty="0" err="1"/>
              <a:t>RuntimeException</a:t>
            </a:r>
            <a:r>
              <a:rPr lang="en-US" sz="1800" b="1" dirty="0"/>
              <a:t>(“Can not access water”));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broken fin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ExceptionExample.main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(ExceptionExample.java:3)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Caused by: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java.lang.RuntimeException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 not access water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 1 more</a:t>
            </a:r>
            <a:endParaRPr lang="ru-RU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 assertion  is a  Boolean  expression that you place at a point in your code where you expect something to be true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An assertion allows for detecting defects in the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syntax for an  assert  statement has two forms: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Assertions are </a:t>
            </a:r>
            <a:r>
              <a:rPr lang="en-US" b="1" dirty="0" smtClean="0"/>
              <a:t>DISABLED</a:t>
            </a:r>
            <a:r>
              <a:rPr lang="en-US" dirty="0" smtClean="0"/>
              <a:t> by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8"/>
            <a:ext cx="11169070" cy="5032375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AssertionExample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b * c;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java.lang.AssertionError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Result should be positive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AssertionExample.main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(AssertionExample.java:4)</a:t>
            </a:r>
            <a:endParaRPr lang="ru-RU" altLang="ru-RU" sz="4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exception?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“</a:t>
            </a:r>
            <a:r>
              <a:rPr lang="en-US" b="1" dirty="0"/>
              <a:t>I give up. I don’t know what to do right now. You deal with it.</a:t>
            </a:r>
            <a:r>
              <a:rPr lang="en-US" dirty="0"/>
              <a:t>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exception indicates that something unexpected happened</a:t>
            </a:r>
          </a:p>
        </p:txBody>
      </p:sp>
    </p:spTree>
    <p:extLst>
      <p:ext uri="{BB962C8B-B14F-4D97-AF65-F5344CB8AC3E}">
        <p14:creationId xmlns:p14="http://schemas.microsoft.com/office/powerpoint/2010/main" val="30925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</a:t>
            </a:r>
            <a:r>
              <a:rPr lang="en-US" dirty="0" smtClean="0"/>
              <a:t>usage: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Calibri" panose="020F0502020204030204" pitchFamily="34" charset="0"/>
              <a:buChar char="⁺"/>
            </a:pPr>
            <a:r>
              <a:rPr lang="en-US" sz="2000" dirty="0">
                <a:solidFill>
                  <a:srgbClr val="00B050"/>
                </a:solidFill>
              </a:rPr>
              <a:t>Validating arguments of a private method (public methods should throw exceptions) </a:t>
            </a:r>
          </a:p>
          <a:p>
            <a:pPr>
              <a:lnSpc>
                <a:spcPct val="160000"/>
              </a:lnSpc>
              <a:buFont typeface="Calibri" panose="020F0502020204030204" pitchFamily="34" charset="0"/>
              <a:buChar char="⁺"/>
            </a:pPr>
            <a:r>
              <a:rPr lang="en-US" sz="2000" dirty="0">
                <a:solidFill>
                  <a:srgbClr val="00B050"/>
                </a:solidFill>
              </a:rPr>
              <a:t>Anywhere in the program to ensure the validity of a fact which is almost certainly true.</a:t>
            </a:r>
          </a:p>
          <a:p>
            <a:pPr>
              <a:lnSpc>
                <a:spcPct val="160000"/>
              </a:lnSpc>
              <a:buFont typeface="Calibri" panose="020F0502020204030204" pitchFamily="34" charset="0"/>
              <a:buChar char="⁺"/>
            </a:pPr>
            <a:r>
              <a:rPr lang="en-US" sz="2000" dirty="0">
                <a:solidFill>
                  <a:srgbClr val="00B050"/>
                </a:solidFill>
              </a:rPr>
              <a:t>Validating post conditions at the end of any </a:t>
            </a:r>
            <a:r>
              <a:rPr lang="en-US" sz="2000" dirty="0" smtClean="0">
                <a:solidFill>
                  <a:srgbClr val="00B050"/>
                </a:solidFill>
              </a:rPr>
              <a:t>method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₋"/>
            </a:pPr>
            <a:r>
              <a:rPr lang="en-US" sz="2000" dirty="0">
                <a:solidFill>
                  <a:srgbClr val="FF0000"/>
                </a:solidFill>
              </a:rPr>
              <a:t>Validating input parameters of a public method. Since assertions may not always be executed, the regular exception mechanism should be used. 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₋"/>
            </a:pPr>
            <a:r>
              <a:rPr lang="en-US" sz="2000" dirty="0">
                <a:solidFill>
                  <a:srgbClr val="FF0000"/>
                </a:solidFill>
              </a:rPr>
              <a:t>Validating constraints on something that is input by the user. Same as above. 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₋"/>
            </a:pPr>
            <a:r>
              <a:rPr lang="en-US" sz="2000" dirty="0">
                <a:solidFill>
                  <a:srgbClr val="FF0000"/>
                </a:solidFill>
              </a:rPr>
              <a:t>Should not be used for side effects. </a:t>
            </a:r>
            <a:endParaRPr lang="ru-RU" sz="2000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buFont typeface="Calibri" panose="020F0502020204030204" pitchFamily="34" charset="0"/>
              <a:buChar char="⁺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28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>
                <a:hlinkClick r:id="rId3"/>
              </a:rPr>
              <a:t>Exceptions</a:t>
            </a:r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102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/>
              <a:t>Implement </a:t>
            </a:r>
            <a:r>
              <a:rPr lang="en-US" altLang="ru-RU" sz="2000" dirty="0"/>
              <a:t>the </a:t>
            </a:r>
            <a:r>
              <a:rPr lang="en-US" altLang="ru-RU" sz="2000" dirty="0" smtClean="0"/>
              <a:t>integer parser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NumberFormatException</a:t>
            </a:r>
            <a:r>
              <a:rPr lang="en-US" altLang="ru-RU" sz="2000" dirty="0" smtClean="0"/>
              <a:t> 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/>
              <a:t>Method </a:t>
            </a:r>
            <a:r>
              <a:rPr lang="en-US" altLang="ru-RU" sz="2000" dirty="0" smtClean="0"/>
              <a:t>takes </a:t>
            </a:r>
            <a:r>
              <a:rPr lang="en-US" altLang="ru-RU" sz="2000" dirty="0" smtClean="0"/>
              <a:t>a </a:t>
            </a:r>
            <a:r>
              <a:rPr lang="en-US" altLang="ru-RU" sz="2000" dirty="0"/>
              <a:t>string input that </a:t>
            </a:r>
            <a:r>
              <a:rPr lang="en-US" altLang="ru-RU" sz="2000" dirty="0" smtClean="0"/>
              <a:t>should. It should return a parsed number that </a:t>
            </a:r>
            <a:r>
              <a:rPr lang="en-US" altLang="ru-RU" sz="2000" dirty="0"/>
              <a:t>should be resulting from the conversion of the string. </a:t>
            </a:r>
            <a:r>
              <a:rPr lang="en-US" altLang="ru-RU" sz="2000" dirty="0" smtClean="0"/>
              <a:t>Sting can contain </a:t>
            </a:r>
            <a:r>
              <a:rPr lang="en-US" altLang="ru-RU" sz="2000" dirty="0"/>
              <a:t>only digits and optionally </a:t>
            </a:r>
            <a:r>
              <a:rPr lang="en-US" altLang="ru-RU" sz="2000" dirty="0" smtClean="0"/>
              <a:t>sign. Not </a:t>
            </a:r>
            <a:r>
              <a:rPr lang="en-US" altLang="ru-RU" sz="2000" dirty="0"/>
              <a:t>allowed </a:t>
            </a:r>
            <a:r>
              <a:rPr lang="en-US" altLang="ru-RU" sz="2000" dirty="0" smtClean="0"/>
              <a:t>to use methods </a:t>
            </a:r>
            <a:r>
              <a:rPr lang="en-US" altLang="ru-RU" sz="2000" dirty="0"/>
              <a:t>of Java </a:t>
            </a:r>
            <a:r>
              <a:rPr lang="en-US" altLang="ru-RU" sz="2000" dirty="0" smtClean="0"/>
              <a:t>built-in </a:t>
            </a:r>
            <a:r>
              <a:rPr lang="en-US" altLang="ru-RU" sz="2000" dirty="0"/>
              <a:t>classes\methods </a:t>
            </a:r>
            <a:r>
              <a:rPr lang="en-US" altLang="ru-RU" sz="2000" dirty="0" smtClean="0"/>
              <a:t>(</a:t>
            </a:r>
            <a:r>
              <a:rPr lang="en-US" altLang="ru-RU" sz="20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Integer::</a:t>
            </a:r>
            <a:r>
              <a:rPr lang="en-US" altLang="ru-RU" sz="2000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ru-RU" sz="20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Integer::</a:t>
            </a:r>
            <a:r>
              <a:rPr lang="en-US" altLang="ru-RU" sz="2000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altLang="ru-RU" sz="2000" dirty="0" smtClean="0"/>
              <a:t>). Program </a:t>
            </a:r>
            <a:r>
              <a:rPr lang="en-US" altLang="ru-RU" sz="2000" dirty="0"/>
              <a:t>should throw </a:t>
            </a:r>
            <a:r>
              <a:rPr lang="en-US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NumberFormatException</a:t>
            </a:r>
            <a:r>
              <a:rPr lang="en-US" altLang="ru-RU" sz="2000" dirty="0" smtClean="0"/>
              <a:t> </a:t>
            </a:r>
            <a:r>
              <a:rPr lang="en-US" altLang="ru-RU" sz="2000" dirty="0" smtClean="0"/>
              <a:t>when</a:t>
            </a:r>
            <a:r>
              <a:rPr lang="en-US" altLang="ru-RU" sz="2000" dirty="0" smtClean="0"/>
              <a:t> </a:t>
            </a:r>
            <a:r>
              <a:rPr lang="en-US" altLang="ru-RU" sz="2000" dirty="0" smtClean="0"/>
              <a:t>parse fails. </a:t>
            </a:r>
            <a:endParaRPr lang="en-US" altLang="ru-RU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00358"/>
            <a:ext cx="10515600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/>
              <a:t>Implement </a:t>
            </a:r>
            <a:r>
              <a:rPr lang="en-US" altLang="ru-RU" sz="2000" dirty="0"/>
              <a:t>the </a:t>
            </a:r>
            <a:r>
              <a:rPr lang="en-US" altLang="ru-RU" sz="2000" dirty="0" smtClean="0"/>
              <a:t>user authentication service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username, String 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password) throws </a:t>
            </a:r>
            <a:r>
              <a:rPr lang="en-US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AuthException</a:t>
            </a:r>
            <a:r>
              <a:rPr lang="en-US" altLang="ru-RU" sz="2000" dirty="0" smtClean="0"/>
              <a:t> 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/>
              <a:t>The </a:t>
            </a:r>
            <a:r>
              <a:rPr lang="en-US" altLang="ru-RU" sz="2000" dirty="0"/>
              <a:t>User class contains </a:t>
            </a:r>
            <a:r>
              <a:rPr lang="en-US" altLang="ru-RU" sz="2000" dirty="0" smtClean="0"/>
              <a:t>three fields: 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password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/>
              <a:t>The </a:t>
            </a:r>
            <a:r>
              <a:rPr lang="en-US" altLang="ru-RU" sz="2000" dirty="0"/>
              <a:t>method must search for a user by </a:t>
            </a:r>
            <a:r>
              <a:rPr lang="en-US" altLang="ru-RU" sz="2000" dirty="0" smtClean="0"/>
              <a:t>username </a:t>
            </a:r>
            <a:r>
              <a:rPr lang="en-US" altLang="ru-RU" sz="2000" dirty="0" smtClean="0"/>
              <a:t>in </a:t>
            </a:r>
            <a:r>
              <a:rPr lang="en-US" altLang="ru-RU" sz="2000" dirty="0"/>
              <a:t>the </a:t>
            </a:r>
            <a:r>
              <a:rPr lang="en-US" altLang="ru-RU" sz="2000" dirty="0" smtClean="0"/>
              <a:t>storage </a:t>
            </a:r>
            <a:r>
              <a:rPr lang="en-US" altLang="ru-RU" sz="2000" dirty="0" smtClean="0"/>
              <a:t>and </a:t>
            </a:r>
            <a:r>
              <a:rPr lang="en-US" altLang="ru-RU" sz="2000" dirty="0"/>
              <a:t>return </a:t>
            </a:r>
            <a:r>
              <a:rPr lang="en-US" altLang="ru-RU" sz="2000" dirty="0" smtClean="0"/>
              <a:t>found </a:t>
            </a:r>
            <a:r>
              <a:rPr lang="en-US" altLang="ru-RU" sz="2000" dirty="0" smtClean="0"/>
              <a:t>user</a:t>
            </a:r>
            <a:r>
              <a:rPr lang="en-US" altLang="ru-RU" sz="2000" dirty="0"/>
              <a:t>. </a:t>
            </a:r>
            <a:r>
              <a:rPr lang="en-US" altLang="ru-RU" sz="2000" dirty="0"/>
              <a:t>If the username or password is empty -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WrongCredentialsException</a:t>
            </a:r>
            <a:r>
              <a:rPr lang="en-US" altLang="ru-RU" sz="2000" dirty="0"/>
              <a:t>. If </a:t>
            </a:r>
            <a:r>
              <a:rPr lang="en-US" altLang="ru-RU" sz="2000" dirty="0"/>
              <a:t>user is not found, it </a:t>
            </a:r>
            <a:r>
              <a:rPr lang="en-US" altLang="ru-RU" sz="2000" dirty="0" smtClean="0"/>
              <a:t>should throw </a:t>
            </a:r>
            <a:r>
              <a:rPr lang="en-US" altLang="ru-RU" sz="2000" dirty="0"/>
              <a:t>an exception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UserNotFoundException</a:t>
            </a:r>
            <a:r>
              <a:rPr lang="en-US" altLang="ru-RU" sz="2000" dirty="0"/>
              <a:t>. </a:t>
            </a:r>
            <a:r>
              <a:rPr lang="en-US" altLang="ru-RU" sz="2000" dirty="0" smtClean="0"/>
              <a:t>If </a:t>
            </a:r>
            <a:r>
              <a:rPr lang="en-US" altLang="ru-RU" sz="2000" dirty="0"/>
              <a:t>the user is found by </a:t>
            </a:r>
            <a:r>
              <a:rPr lang="en-US" altLang="ru-RU" sz="2000" dirty="0" smtClean="0"/>
              <a:t>username, </a:t>
            </a:r>
            <a:r>
              <a:rPr lang="en-US" altLang="ru-RU" sz="2000" dirty="0"/>
              <a:t>but the password is </a:t>
            </a:r>
            <a:r>
              <a:rPr lang="en-US" altLang="ru-RU" sz="2000" dirty="0" smtClean="0"/>
              <a:t>incorrect </a:t>
            </a:r>
            <a:r>
              <a:rPr lang="en-US" altLang="ru-RU" sz="2000" dirty="0"/>
              <a:t>- </a:t>
            </a:r>
            <a:r>
              <a:rPr lang="en-US" altLang="ru-RU" sz="2000" dirty="0" smtClean="0"/>
              <a:t>throw </a:t>
            </a:r>
            <a:r>
              <a:rPr lang="en-US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WrongPasswrodException</a:t>
            </a:r>
            <a:r>
              <a:rPr lang="en-US" altLang="ru-RU" sz="2000" dirty="0" smtClean="0"/>
              <a:t>.</a:t>
            </a:r>
            <a:endParaRPr lang="en-US" altLang="ru-RU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ru-RU" sz="2000" dirty="0" smtClean="0"/>
              <a:t>Integrate </a:t>
            </a:r>
            <a:r>
              <a:rPr lang="en-US" altLang="ru-RU" sz="2000" dirty="0" smtClean="0"/>
              <a:t>Gradle </a:t>
            </a:r>
            <a:r>
              <a:rPr lang="en-US" altLang="ru-RU" sz="2000" dirty="0" smtClean="0"/>
              <a:t>in </a:t>
            </a:r>
            <a:r>
              <a:rPr lang="en-US" altLang="ru-RU" sz="2000" u="sng" dirty="0" smtClean="0"/>
              <a:t>Lesson01</a:t>
            </a:r>
            <a:r>
              <a:rPr lang="en-US" altLang="ru-RU" sz="2000" dirty="0" smtClean="0"/>
              <a:t> and </a:t>
            </a:r>
            <a:r>
              <a:rPr lang="en-US" altLang="ru-RU" sz="2000" u="sng" dirty="0" smtClean="0"/>
              <a:t>Lesson02</a:t>
            </a:r>
            <a:r>
              <a:rPr lang="en-US" altLang="ru-RU" sz="2000" dirty="0" smtClean="0"/>
              <a:t> </a:t>
            </a:r>
            <a:r>
              <a:rPr lang="en-US" altLang="ru-RU" sz="2000" dirty="0" smtClean="0"/>
              <a:t>modules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ru-RU" sz="2000" dirty="0"/>
              <a:t>Do commits </a:t>
            </a:r>
            <a:r>
              <a:rPr lang="en-US" altLang="ru-RU" sz="2000" dirty="0" smtClean="0"/>
              <a:t>under </a:t>
            </a:r>
            <a:r>
              <a:rPr lang="en-US" altLang="ru-RU" sz="2000" dirty="0"/>
              <a:t>lesson </a:t>
            </a:r>
            <a:r>
              <a:rPr lang="en-US" altLang="ru-RU" sz="2000" dirty="0" smtClean="0"/>
              <a:t>1 and 2 </a:t>
            </a:r>
            <a:r>
              <a:rPr lang="en-US" altLang="ru-RU" sz="2000" dirty="0"/>
              <a:t>tasks</a:t>
            </a:r>
            <a:r>
              <a:rPr lang="en-US" altLang="ru-RU" sz="2000" dirty="0" smtClean="0"/>
              <a:t>. i.e. commit message: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ru-RU" sz="2000" b="1" dirty="0" smtClean="0"/>
              <a:t>L01 Integrate </a:t>
            </a:r>
            <a:r>
              <a:rPr lang="en-US" altLang="ru-RU" sz="2000" b="1" dirty="0" err="1" smtClean="0"/>
              <a:t>gradle</a:t>
            </a:r>
            <a:r>
              <a:rPr lang="en-US" altLang="ru-RU" sz="2000" b="1" dirty="0" smtClean="0"/>
              <a:t> framework</a:t>
            </a:r>
            <a:endParaRPr lang="en-US" altLang="ru-RU" sz="20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 smtClean="0"/>
              <a:t>Q&amp;A</a:t>
            </a:r>
            <a:endParaRPr lang="uk-UA" sz="13800" dirty="0"/>
          </a:p>
        </p:txBody>
      </p:sp>
    </p:spTree>
    <p:extLst>
      <p:ext uri="{BB962C8B-B14F-4D97-AF65-F5344CB8AC3E}">
        <p14:creationId xmlns:p14="http://schemas.microsoft.com/office/powerpoint/2010/main" val="39337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</a:t>
            </a:r>
            <a:endParaRPr lang="ru-RU" dirty="0"/>
          </a:p>
        </p:txBody>
      </p:sp>
      <p:pic>
        <p:nvPicPr>
          <p:cNvPr id="1026" name="Picture 2" descr="Картинки по запросу java excep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4510"/>
            <a:ext cx="10515600" cy="529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types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25" y="1690688"/>
            <a:ext cx="11208950" cy="323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population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1897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UserNotFoundException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handling</a:t>
            </a:r>
            <a:r>
              <a:rPr lang="en-US" dirty="0" smtClean="0"/>
              <a:t>: </a:t>
            </a:r>
            <a:r>
              <a:rPr lang="en-US" b="1" dirty="0"/>
              <a:t>Declare</a:t>
            </a:r>
            <a:endParaRPr lang="ru-RU" b="1" dirty="0"/>
          </a:p>
        </p:txBody>
      </p:sp>
      <p:sp>
        <p:nvSpPr>
          <p:cNvPr id="9" name="Rectangle 8"/>
          <p:cNvSpPr/>
          <p:nvPr/>
        </p:nvSpPr>
        <p:spPr>
          <a:xfrm>
            <a:off x="838200" y="1690688"/>
            <a:ext cx="1135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parse(String date)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"MM/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sdf.parse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(date);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4315752"/>
            <a:ext cx="4125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Use </a:t>
            </a: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en-US" dirty="0"/>
              <a:t> </a:t>
            </a:r>
            <a:r>
              <a:rPr lang="en-US" altLang="en-US" dirty="0" smtClean="0"/>
              <a:t>only for checked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</a:t>
            </a:r>
            <a:r>
              <a:rPr lang="en-US" b="1" dirty="0"/>
              <a:t>Catch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50691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parse(String date)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"MM/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sdf.parse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(date);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 parse failed"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1520" y="381662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948</Words>
  <Application>Microsoft Office PowerPoint</Application>
  <PresentationFormat>Widescreen</PresentationFormat>
  <Paragraphs>207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Тема Office</vt:lpstr>
      <vt:lpstr>Java 4 WEB </vt:lpstr>
      <vt:lpstr>Lesson goals</vt:lpstr>
      <vt:lpstr>What is exception?</vt:lpstr>
      <vt:lpstr>Exception hierarchy</vt:lpstr>
      <vt:lpstr>Exception types</vt:lpstr>
      <vt:lpstr>Common exceptions</vt:lpstr>
      <vt:lpstr>Exception population</vt:lpstr>
      <vt:lpstr>Exception handling: Declare</vt:lpstr>
      <vt:lpstr>Exception handling: Catch</vt:lpstr>
      <vt:lpstr>Unreachable exception handler</vt:lpstr>
      <vt:lpstr>Exception catch blocks order</vt:lpstr>
      <vt:lpstr>Default exception handler</vt:lpstr>
      <vt:lpstr>Using Multi-catch </vt:lpstr>
      <vt:lpstr>Using Multi-catch </vt:lpstr>
      <vt:lpstr>Issues?</vt:lpstr>
      <vt:lpstr>Issues</vt:lpstr>
      <vt:lpstr>Try catch finally statement</vt:lpstr>
      <vt:lpstr>Try catch finally statement</vt:lpstr>
      <vt:lpstr>Try catch finally statement</vt:lpstr>
      <vt:lpstr>Try-With-Resources</vt:lpstr>
      <vt:lpstr>Try-With-Resources: Suppressed Exceptions</vt:lpstr>
      <vt:lpstr>Try-With-Resources: Suppressed Exceptions</vt:lpstr>
      <vt:lpstr>Try-With-Resources: Suppressed Exceptions</vt:lpstr>
      <vt:lpstr>Custom exceptions</vt:lpstr>
      <vt:lpstr>Stack trace</vt:lpstr>
      <vt:lpstr>Stack trace</vt:lpstr>
      <vt:lpstr>Stack trace</vt:lpstr>
      <vt:lpstr>Assertion</vt:lpstr>
      <vt:lpstr>Assertion</vt:lpstr>
      <vt:lpstr>Assertions usage:</vt:lpstr>
      <vt:lpstr>Literature</vt:lpstr>
      <vt:lpstr>Homework Task 1</vt:lpstr>
      <vt:lpstr>Homework Task 2</vt:lpstr>
      <vt:lpstr>Homework Task X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John</dc:creator>
  <cp:lastModifiedBy>Yaroslav Brahinets</cp:lastModifiedBy>
  <cp:revision>93</cp:revision>
  <dcterms:created xsi:type="dcterms:W3CDTF">2018-10-25T21:55:22Z</dcterms:created>
  <dcterms:modified xsi:type="dcterms:W3CDTF">2018-10-28T21:35:53Z</dcterms:modified>
</cp:coreProperties>
</file>