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271" r:id="rId10"/>
    <p:sldId id="307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1" r:id="rId19"/>
    <p:sldId id="306" r:id="rId20"/>
    <p:sldId id="283" r:id="rId21"/>
    <p:sldId id="284" r:id="rId22"/>
    <p:sldId id="285" r:id="rId23"/>
    <p:sldId id="286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6" r:id="rId32"/>
    <p:sldId id="297" r:id="rId33"/>
    <p:sldId id="299" r:id="rId34"/>
    <p:sldId id="301" r:id="rId35"/>
    <p:sldId id="300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7" autoAdjust="0"/>
    <p:restoredTop sz="84495" autoAdjust="0"/>
  </p:normalViewPr>
  <p:slideViewPr>
    <p:cSldViewPr snapToGrid="0">
      <p:cViewPr varScale="1">
        <p:scale>
          <a:sx n="115" d="100"/>
          <a:sy n="115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3707-C484-4B38-B357-A5402F67099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C5-51E7-42B3-8DDD-ECC40410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0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The type of the expression is deduced from the context in which the lambda is used. This type is called </a:t>
            </a:r>
            <a:r>
              <a:rPr lang="en-US" sz="1200" i="1" dirty="0"/>
              <a:t>target type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The contexts where the target type of a lambda expression can be inferred include an assignment, method or constructor arguments, and a cast expression.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82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018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4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3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Lambda expressions can access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static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instance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effectively final method parameters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effectively final local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does not allow checked exceptions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6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Instead of using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AN ANONYMOUS CLASS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you can use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A LAMBDA EXPRESSION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And if this just calls one method, you can use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A 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36426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61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498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451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60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As long as we call function with the same arguments, it always returns the same result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6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$$ - means that the class doesn’t exist in a class file on the file system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358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200" dirty="0"/>
              <a:t>I</a:t>
            </a:r>
            <a:r>
              <a:rPr lang="ru-RU" altLang="ru-RU" sz="1200" dirty="0"/>
              <a:t>n Java </a:t>
            </a:r>
            <a:r>
              <a:rPr lang="ru-RU" altLang="ru-RU" sz="1200" dirty="0" err="1"/>
              <a:t>we</a:t>
            </a:r>
            <a:r>
              <a:rPr lang="ru-RU" altLang="ru-RU" sz="1200" dirty="0"/>
              <a:t> </a:t>
            </a:r>
            <a:r>
              <a:rPr lang="ru-RU" altLang="ru-RU" sz="1200" dirty="0" err="1"/>
              <a:t>work</a:t>
            </a:r>
            <a:r>
              <a:rPr lang="ru-RU" altLang="ru-RU" sz="1200" dirty="0"/>
              <a:t> </a:t>
            </a:r>
            <a:r>
              <a:rPr lang="ru-RU" altLang="ru-RU" sz="1200" dirty="0" err="1"/>
              <a:t>with</a:t>
            </a:r>
            <a:r>
              <a:rPr lang="ru-RU" altLang="ru-RU" sz="1200" dirty="0"/>
              <a:t> </a:t>
            </a:r>
            <a:r>
              <a:rPr lang="ru-RU" altLang="ru-RU" sz="1200" dirty="0" err="1"/>
              <a:t>two</a:t>
            </a:r>
            <a:r>
              <a:rPr lang="ru-RU" altLang="ru-RU" sz="1200" dirty="0"/>
              <a:t> </a:t>
            </a:r>
            <a:r>
              <a:rPr lang="ru-RU" altLang="ru-RU" sz="1200" dirty="0" err="1"/>
              <a:t>types</a:t>
            </a:r>
            <a:r>
              <a:rPr lang="ru-RU" altLang="ru-RU" sz="1200" dirty="0"/>
              <a:t> of </a:t>
            </a:r>
            <a:r>
              <a:rPr lang="ru-RU" altLang="ru-RU" sz="1200" dirty="0" err="1"/>
              <a:t>value</a:t>
            </a:r>
            <a:r>
              <a:rPr lang="en-US" altLang="ru-RU" sz="1200" dirty="0"/>
              <a:t> </a:t>
            </a:r>
            <a:r>
              <a:rPr lang="ru-RU" altLang="ru-RU" sz="1200" dirty="0" err="1"/>
              <a:t>primitive</a:t>
            </a:r>
            <a:r>
              <a:rPr lang="ru-RU" altLang="ru-RU" sz="1200" dirty="0"/>
              <a:t> </a:t>
            </a:r>
            <a:r>
              <a:rPr lang="ru-RU" altLang="ru-RU" sz="1200" dirty="0" err="1"/>
              <a:t>values</a:t>
            </a:r>
            <a:r>
              <a:rPr lang="ru-RU" altLang="ru-RU" sz="1200" dirty="0"/>
              <a:t> </a:t>
            </a:r>
            <a:r>
              <a:rPr lang="ru-RU" altLang="ru-RU" sz="1200" dirty="0" err="1"/>
              <a:t>and</a:t>
            </a:r>
            <a:r>
              <a:rPr lang="ru-RU" altLang="ru-RU" sz="1200" dirty="0"/>
              <a:t> </a:t>
            </a:r>
            <a:r>
              <a:rPr lang="ru-RU" altLang="ru-RU" sz="1200" dirty="0" err="1"/>
              <a:t>references</a:t>
            </a:r>
            <a:r>
              <a:rPr lang="ru-RU" altLang="ru-RU" sz="1200" dirty="0"/>
              <a:t> </a:t>
            </a:r>
            <a:r>
              <a:rPr lang="ru-RU" altLang="ru-RU" sz="1200" dirty="0" err="1"/>
              <a:t>to</a:t>
            </a:r>
            <a:r>
              <a:rPr lang="ru-RU" altLang="ru-RU" sz="1200" dirty="0"/>
              <a:t> </a:t>
            </a:r>
            <a:r>
              <a:rPr lang="ru-RU" altLang="ru-RU" sz="1200" dirty="0" err="1"/>
              <a:t>objects</a:t>
            </a:r>
            <a:r>
              <a:rPr lang="en-US" altLang="ru-RU" sz="1200" dirty="0"/>
              <a:t>. </a:t>
            </a:r>
            <a:r>
              <a:rPr lang="ru-RU" altLang="ru-RU" sz="1200" dirty="0" err="1"/>
              <a:t>Both</a:t>
            </a:r>
            <a:r>
              <a:rPr lang="ru-RU" altLang="ru-RU" sz="1200" dirty="0"/>
              <a:t> can </a:t>
            </a:r>
            <a:r>
              <a:rPr lang="ru-RU" altLang="ru-RU" sz="1200" dirty="0" err="1"/>
              <a:t>be</a:t>
            </a:r>
            <a:r>
              <a:rPr lang="ru-RU" altLang="ru-RU" sz="1200" dirty="0"/>
              <a:t> </a:t>
            </a:r>
            <a:r>
              <a:rPr lang="ru-RU" altLang="ru-RU" sz="1200" dirty="0" err="1"/>
              <a:t>used</a:t>
            </a:r>
            <a:r>
              <a:rPr lang="ru-RU" altLang="ru-RU" sz="1200" dirty="0"/>
              <a:t> as the </a:t>
            </a:r>
            <a:r>
              <a:rPr lang="ru-RU" altLang="ru-RU" sz="1200" dirty="0" err="1"/>
              <a:t>arguments</a:t>
            </a:r>
            <a:r>
              <a:rPr lang="ru-RU" altLang="ru-RU" sz="1200" dirty="0"/>
              <a:t> of a </a:t>
            </a:r>
            <a:r>
              <a:rPr lang="ru-RU" altLang="ru-RU" sz="1200" dirty="0" err="1"/>
              <a:t>method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If we want to pass some piece of code to a method, we have to wrap it in an object But since Java 8, we can pass that piece of code directly through the use of a </a:t>
            </a:r>
            <a:r>
              <a:rPr lang="en-US" sz="1200" b="1" dirty="0"/>
              <a:t>lambda expression</a:t>
            </a:r>
            <a:r>
              <a:rPr lang="en-US" sz="1200" dirty="0"/>
              <a:t>.</a:t>
            </a:r>
            <a:endParaRPr lang="ru-RU" sz="1200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Lambda expressions let you express instances of single-method classes more compactly.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uk-UA" dirty="0" err="1"/>
              <a:t>Recall</a:t>
            </a:r>
            <a:r>
              <a:rPr lang="uk-UA" dirty="0"/>
              <a:t> that </a:t>
            </a:r>
            <a:r>
              <a:rPr lang="uk-UA" dirty="0" err="1"/>
              <a:t>lambda</a:t>
            </a:r>
            <a:r>
              <a:rPr lang="uk-UA" dirty="0"/>
              <a:t> </a:t>
            </a:r>
            <a:r>
              <a:rPr lang="uk-UA" dirty="0" err="1"/>
              <a:t>expressions</a:t>
            </a:r>
            <a:r>
              <a:rPr lang="uk-UA" dirty="0"/>
              <a:t> </a:t>
            </a:r>
            <a:r>
              <a:rPr lang="uk-UA" dirty="0" err="1"/>
              <a:t>rely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the </a:t>
            </a:r>
            <a:r>
              <a:rPr lang="uk-UA" dirty="0" err="1"/>
              <a:t>notion</a:t>
            </a:r>
            <a:r>
              <a:rPr lang="uk-UA" dirty="0"/>
              <a:t> of </a:t>
            </a:r>
            <a:r>
              <a:rPr lang="uk-UA" dirty="0" err="1"/>
              <a:t>deferred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dirty="0" err="1"/>
              <a:t>Deferred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means</a:t>
            </a:r>
            <a:r>
              <a:rPr lang="uk-UA" dirty="0"/>
              <a:t> that </a:t>
            </a:r>
            <a:r>
              <a:rPr lang="uk-UA" dirty="0" err="1"/>
              <a:t>code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specified</a:t>
            </a:r>
            <a:r>
              <a:rPr lang="uk-UA" dirty="0"/>
              <a:t> </a:t>
            </a:r>
            <a:r>
              <a:rPr lang="uk-UA" dirty="0" err="1"/>
              <a:t>now</a:t>
            </a:r>
            <a:r>
              <a:rPr lang="uk-UA" dirty="0"/>
              <a:t> </a:t>
            </a:r>
            <a:r>
              <a:rPr lang="uk-UA" dirty="0" err="1"/>
              <a:t>but</a:t>
            </a:r>
            <a:r>
              <a:rPr lang="uk-UA" dirty="0"/>
              <a:t> </a:t>
            </a:r>
            <a:r>
              <a:rPr lang="uk-UA" dirty="0" err="1"/>
              <a:t>runs</a:t>
            </a:r>
            <a:r>
              <a:rPr lang="uk-UA" dirty="0"/>
              <a:t> </a:t>
            </a:r>
            <a:r>
              <a:rPr lang="uk-UA" dirty="0" err="1"/>
              <a:t>later</a:t>
            </a:r>
            <a:r>
              <a:rPr lang="uk-UA" dirty="0"/>
              <a:t>. In </a:t>
            </a:r>
            <a:r>
              <a:rPr lang="uk-UA" dirty="0" err="1"/>
              <a:t>this</a:t>
            </a:r>
            <a:r>
              <a:rPr lang="en-US" dirty="0"/>
              <a:t> </a:t>
            </a:r>
            <a:r>
              <a:rPr lang="uk-UA" dirty="0" err="1"/>
              <a:t>case</a:t>
            </a:r>
            <a:r>
              <a:rPr lang="uk-UA" dirty="0"/>
              <a:t>, </a:t>
            </a:r>
            <a:r>
              <a:rPr lang="uk-UA" dirty="0" err="1"/>
              <a:t>later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when</a:t>
            </a:r>
            <a:r>
              <a:rPr lang="uk-UA" dirty="0"/>
              <a:t> the </a:t>
            </a:r>
            <a:r>
              <a:rPr lang="uk-UA" dirty="0" err="1"/>
              <a:t>print</a:t>
            </a:r>
            <a:r>
              <a:rPr lang="uk-UA" dirty="0"/>
              <a:t>() </a:t>
            </a:r>
            <a:r>
              <a:rPr lang="uk-UA" dirty="0" err="1"/>
              <a:t>method</a:t>
            </a:r>
            <a:r>
              <a:rPr lang="uk-UA" dirty="0"/>
              <a:t> </a:t>
            </a:r>
            <a:r>
              <a:rPr lang="uk-UA" dirty="0" err="1"/>
              <a:t>calls</a:t>
            </a:r>
            <a:r>
              <a:rPr lang="uk-UA" dirty="0"/>
              <a:t> </a:t>
            </a:r>
            <a:r>
              <a:rPr lang="uk-UA" dirty="0" err="1"/>
              <a:t>it</a:t>
            </a:r>
            <a:r>
              <a:rPr lang="uk-UA" dirty="0"/>
              <a:t>. </a:t>
            </a:r>
            <a:r>
              <a:rPr lang="uk-UA" dirty="0" err="1"/>
              <a:t>Even</a:t>
            </a:r>
            <a:r>
              <a:rPr lang="uk-UA" dirty="0"/>
              <a:t> </a:t>
            </a:r>
            <a:r>
              <a:rPr lang="uk-UA" dirty="0" err="1"/>
              <a:t>though</a:t>
            </a:r>
            <a:r>
              <a:rPr lang="uk-UA" dirty="0"/>
              <a:t> the </a:t>
            </a:r>
            <a:r>
              <a:rPr lang="uk-UA" dirty="0" err="1"/>
              <a:t>execution</a:t>
            </a:r>
            <a:r>
              <a:rPr lang="en-US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deferred</a:t>
            </a:r>
            <a:r>
              <a:rPr lang="uk-UA" dirty="0"/>
              <a:t>, the </a:t>
            </a:r>
            <a:r>
              <a:rPr lang="uk-UA" dirty="0" err="1"/>
              <a:t>compiler</a:t>
            </a:r>
            <a:r>
              <a:rPr lang="uk-UA" dirty="0"/>
              <a:t> </a:t>
            </a:r>
            <a:r>
              <a:rPr lang="uk-UA" dirty="0" err="1"/>
              <a:t>will</a:t>
            </a:r>
            <a:r>
              <a:rPr lang="uk-UA" dirty="0"/>
              <a:t> </a:t>
            </a:r>
            <a:r>
              <a:rPr lang="uk-UA" dirty="0" err="1"/>
              <a:t>still</a:t>
            </a:r>
            <a:r>
              <a:rPr lang="uk-UA" dirty="0"/>
              <a:t> </a:t>
            </a:r>
            <a:r>
              <a:rPr lang="uk-UA" dirty="0" err="1"/>
              <a:t>validate</a:t>
            </a:r>
            <a:r>
              <a:rPr lang="uk-UA" dirty="0"/>
              <a:t> that the </a:t>
            </a:r>
            <a:r>
              <a:rPr lang="uk-UA" dirty="0" err="1"/>
              <a:t>code</a:t>
            </a:r>
            <a:r>
              <a:rPr lang="uk-UA" dirty="0"/>
              <a:t> </a:t>
            </a:r>
            <a:r>
              <a:rPr lang="uk-UA" dirty="0" err="1"/>
              <a:t>syntax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properly</a:t>
            </a:r>
            <a:r>
              <a:rPr lang="en-US" dirty="0"/>
              <a:t> </a:t>
            </a:r>
            <a:r>
              <a:rPr lang="uk-UA" dirty="0" err="1"/>
              <a:t>formed</a:t>
            </a:r>
            <a:endParaRPr lang="uk-UA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38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a set of public abstract methods to be implemented</a:t>
            </a:r>
          </a:p>
          <a:p>
            <a:r>
              <a:rPr lang="en-US" dirty="0"/>
              <a:t>A class may implement multiple interfaces</a:t>
            </a:r>
          </a:p>
          <a:p>
            <a:r>
              <a:rPr lang="en-US" dirty="0"/>
              <a:t>May extend other interfaces (can not extend a class and vice versa)</a:t>
            </a:r>
          </a:p>
          <a:p>
            <a:r>
              <a:rPr lang="en-US" dirty="0"/>
              <a:t>May contain public static final constant values, public static</a:t>
            </a:r>
            <a:br>
              <a:rPr lang="en-US" dirty="0"/>
            </a:br>
            <a:r>
              <a:rPr lang="en-US" dirty="0"/>
              <a:t>methods, and public default methods. </a:t>
            </a:r>
            <a:endParaRPr lang="uk-U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3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60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signature of the abstract method of a functional interface provides the signature of a lambda expression (this signature is called a functional descriptor)</a:t>
            </a:r>
            <a:endParaRPr lang="ru-RU" altLang="ru-RU" dirty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17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1. For an anonymous class, </a:t>
            </a:r>
            <a:r>
              <a:rPr lang="en-US" b="1" dirty="0"/>
              <a:t>this</a:t>
            </a:r>
            <a:r>
              <a:rPr lang="en-US" dirty="0"/>
              <a:t> keyword resolves to the anonymous class itself. For a lambda expression - class where the lambda is written.</a:t>
            </a:r>
          </a:p>
          <a:p>
            <a:pPr>
              <a:lnSpc>
                <a:spcPct val="150000"/>
              </a:lnSpc>
            </a:pPr>
            <a:r>
              <a:rPr lang="en-US" dirty="0"/>
              <a:t>2.</a:t>
            </a:r>
            <a:r>
              <a:rPr lang="en-US" baseline="0" dirty="0"/>
              <a:t> </a:t>
            </a:r>
            <a:r>
              <a:rPr lang="en-US" dirty="0"/>
              <a:t>Default methods of a functional interface cannot be accessed from within lambda expressions. Anonymous classes can.</a:t>
            </a:r>
          </a:p>
          <a:p>
            <a:pPr lvl="0">
              <a:lnSpc>
                <a:spcPct val="150000"/>
              </a:lnSpc>
            </a:pPr>
            <a:r>
              <a:rPr lang="en-US" altLang="ru-RU" dirty="0"/>
              <a:t>3. </a:t>
            </a:r>
            <a:r>
              <a:rPr lang="ru-RU" altLang="ru-RU" dirty="0" err="1"/>
              <a:t>Anonymous</a:t>
            </a:r>
            <a:r>
              <a:rPr lang="ru-RU" altLang="ru-RU" dirty="0"/>
              <a:t> </a:t>
            </a:r>
            <a:r>
              <a:rPr lang="ru-RU" altLang="ru-RU" dirty="0" err="1"/>
              <a:t>classes</a:t>
            </a:r>
            <a:r>
              <a:rPr lang="ru-RU" altLang="ru-RU" dirty="0"/>
              <a:t> </a:t>
            </a:r>
            <a:r>
              <a:rPr lang="ru-RU" altLang="ru-RU" dirty="0" err="1"/>
              <a:t>are</a:t>
            </a:r>
            <a:r>
              <a:rPr lang="ru-RU" altLang="ru-RU" dirty="0"/>
              <a:t> </a:t>
            </a:r>
            <a:r>
              <a:rPr lang="ru-RU" altLang="ru-RU" dirty="0" err="1"/>
              <a:t>compiled</a:t>
            </a:r>
            <a:r>
              <a:rPr lang="ru-RU" altLang="ru-RU" dirty="0"/>
              <a:t> </a:t>
            </a:r>
            <a:r>
              <a:rPr lang="ru-RU" altLang="ru-RU" dirty="0" err="1"/>
              <a:t>into</a:t>
            </a:r>
            <a:r>
              <a:rPr lang="en-US" altLang="ru-RU" dirty="0"/>
              <a:t> </a:t>
            </a:r>
            <a:r>
              <a:rPr lang="ru-RU" altLang="ru-RU" dirty="0" err="1"/>
              <a:t>inner</a:t>
            </a:r>
            <a:r>
              <a:rPr lang="ru-RU" altLang="ru-RU" dirty="0"/>
              <a:t> </a:t>
            </a:r>
            <a:r>
              <a:rPr lang="ru-RU" altLang="ru-RU" dirty="0" err="1"/>
              <a:t>classes</a:t>
            </a:r>
            <a:r>
              <a:rPr lang="ru-RU" altLang="ru-RU" dirty="0"/>
              <a:t>. </a:t>
            </a:r>
            <a:r>
              <a:rPr lang="en-US" altLang="ru-RU" dirty="0"/>
              <a:t>L</a:t>
            </a:r>
            <a:r>
              <a:rPr lang="ru-RU" altLang="ru-RU" dirty="0" err="1"/>
              <a:t>ambda</a:t>
            </a:r>
            <a:r>
              <a:rPr lang="ru-RU" altLang="ru-RU" dirty="0"/>
              <a:t> </a:t>
            </a:r>
            <a:r>
              <a:rPr lang="ru-RU" altLang="ru-RU" dirty="0" err="1"/>
              <a:t>expressions</a:t>
            </a:r>
            <a:r>
              <a:rPr lang="ru-RU" altLang="ru-RU" dirty="0"/>
              <a:t> </a:t>
            </a:r>
            <a:r>
              <a:rPr lang="ru-RU" altLang="ru-RU" dirty="0" err="1"/>
              <a:t>are</a:t>
            </a:r>
            <a:r>
              <a:rPr lang="ru-RU" altLang="ru-RU" dirty="0"/>
              <a:t> </a:t>
            </a:r>
            <a:r>
              <a:rPr lang="ru-RU" altLang="ru-RU" dirty="0" err="1"/>
              <a:t>converted</a:t>
            </a:r>
            <a:r>
              <a:rPr lang="ru-RU" altLang="ru-RU" dirty="0"/>
              <a:t> </a:t>
            </a:r>
            <a:r>
              <a:rPr lang="ru-RU" altLang="ru-RU" dirty="0" err="1"/>
              <a:t>into</a:t>
            </a:r>
            <a:r>
              <a:rPr lang="ru-RU" altLang="ru-RU" dirty="0"/>
              <a:t> private </a:t>
            </a:r>
            <a:r>
              <a:rPr lang="ru-RU" altLang="ru-RU" dirty="0" err="1"/>
              <a:t>static</a:t>
            </a:r>
            <a:r>
              <a:rPr lang="ru-RU" altLang="ru-RU" dirty="0"/>
              <a:t> (in </a:t>
            </a:r>
            <a:r>
              <a:rPr lang="ru-RU" altLang="ru-RU" dirty="0" err="1"/>
              <a:t>some</a:t>
            </a:r>
            <a:r>
              <a:rPr lang="ru-RU" altLang="ru-RU" dirty="0"/>
              <a:t> </a:t>
            </a:r>
            <a:r>
              <a:rPr lang="ru-RU" altLang="ru-RU" dirty="0" err="1"/>
              <a:t>cases</a:t>
            </a:r>
            <a:r>
              <a:rPr lang="ru-RU" altLang="ru-RU" dirty="0"/>
              <a:t>) </a:t>
            </a:r>
            <a:r>
              <a:rPr lang="ru-RU" altLang="ru-RU" dirty="0" err="1"/>
              <a:t>methods</a:t>
            </a:r>
            <a:r>
              <a:rPr lang="ru-RU" altLang="ru-RU" dirty="0"/>
              <a:t> of </a:t>
            </a:r>
            <a:r>
              <a:rPr lang="ru-RU" altLang="ru-RU" dirty="0" err="1"/>
              <a:t>their</a:t>
            </a:r>
            <a:r>
              <a:rPr lang="ru-RU" altLang="ru-RU" dirty="0"/>
              <a:t> </a:t>
            </a:r>
            <a:r>
              <a:rPr lang="ru-RU" altLang="ru-RU" dirty="0" err="1"/>
              <a:t>enclosing</a:t>
            </a:r>
            <a:r>
              <a:rPr lang="ru-RU" altLang="ru-RU" dirty="0"/>
              <a:t> class </a:t>
            </a:r>
            <a:r>
              <a:rPr lang="ru-RU" altLang="ru-RU" dirty="0" err="1"/>
              <a:t>and</a:t>
            </a:r>
            <a:r>
              <a:rPr lang="ru-RU" altLang="ru-RU" dirty="0"/>
              <a:t>, </a:t>
            </a:r>
            <a:r>
              <a:rPr lang="ru-RU" altLang="ru-RU" dirty="0" err="1"/>
              <a:t>using</a:t>
            </a:r>
            <a:r>
              <a:rPr lang="ru-RU" altLang="ru-RU" dirty="0"/>
              <a:t> the </a:t>
            </a:r>
            <a:r>
              <a:rPr lang="ru-RU" altLang="ru-RU" dirty="0" err="1"/>
              <a:t>invokedynamic</a:t>
            </a:r>
            <a:r>
              <a:rPr lang="ru-RU" altLang="ru-RU" dirty="0"/>
              <a:t> </a:t>
            </a:r>
            <a:r>
              <a:rPr lang="ru-RU" altLang="ru-RU" dirty="0" err="1"/>
              <a:t>instruction</a:t>
            </a:r>
            <a:r>
              <a:rPr lang="en-US" altLang="ru-RU" dirty="0"/>
              <a:t>.</a:t>
            </a:r>
            <a:endParaRPr lang="ru-RU" alt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2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5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4C66-2987-46BA-A734-482D42AC35B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69D89-6A03-4F06-9771-5C529FB5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ava-8-lambda-expressions-tips" TargetMode="External"/><Relationship Id="rId3" Type="http://schemas.openxmlformats.org/officeDocument/2006/relationships/hyperlink" Target="https://docs.oracle.com/javase/tutorial/java/javaOO/lambdaexpressions.html" TargetMode="External"/><Relationship Id="rId7" Type="http://schemas.openxmlformats.org/officeDocument/2006/relationships/hyperlink" Target="https://habrahabr.ru/post/22459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specs/jls/se8/html/jls-15.html#jls-15.13" TargetMode="External"/><Relationship Id="rId5" Type="http://schemas.openxmlformats.org/officeDocument/2006/relationships/hyperlink" Target="https://www.oracle.com/webfolder/technetwork/tutorials/obe/java/Lambda-QuickStart/index.html" TargetMode="External"/><Relationship Id="rId4" Type="http://schemas.openxmlformats.org/officeDocument/2006/relationships/hyperlink" Target="https://docs.oracle.com/javase/specs/jls/se8/html/jls-15.html#jls-15.27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8 </a:t>
            </a:r>
            <a:r>
              <a:rPr lang="en-US" smtClean="0"/>
              <a:t>Functional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0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anatomy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690688"/>
            <a:ext cx="8934450" cy="49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1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and Anonymous class difference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this</a:t>
            </a:r>
            <a:r>
              <a:rPr lang="en-US" dirty="0"/>
              <a:t> keyword behavior is different</a:t>
            </a:r>
          </a:p>
          <a:p>
            <a:pPr>
              <a:lnSpc>
                <a:spcPct val="150000"/>
              </a:lnSpc>
            </a:pPr>
            <a:r>
              <a:rPr lang="en-US" dirty="0"/>
              <a:t>Default methods </a:t>
            </a:r>
            <a:r>
              <a:rPr lang="en-US" dirty="0" err="1"/>
              <a:t>accesibility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ru-RU" dirty="0"/>
              <a:t>Different compiled bytecode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231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declaration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12204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	Lambda expressions don't contain the information about which functional interface are implementing.</a:t>
            </a:r>
          </a:p>
          <a:p>
            <a:pPr marL="0" lvl="0" indent="0">
              <a:buNone/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approve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 -&gt;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c.getCostUSD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 -&gt;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c.getCostUSD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vs Anonymous class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67919" y="1829187"/>
            <a:ext cx="84561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oldSchool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newSchool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newerSchool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6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Accessibility 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expressions can access </a:t>
            </a:r>
          </a:p>
          <a:p>
            <a:r>
              <a:rPr lang="en-US" dirty="0"/>
              <a:t>static variables</a:t>
            </a:r>
          </a:p>
          <a:p>
            <a:r>
              <a:rPr lang="en-US" dirty="0"/>
              <a:t>instance variables</a:t>
            </a:r>
          </a:p>
          <a:p>
            <a:r>
              <a:rPr lang="en-US" dirty="0"/>
              <a:t>effectively final method parameters</a:t>
            </a:r>
          </a:p>
          <a:p>
            <a:r>
              <a:rPr lang="en-US" dirty="0"/>
              <a:t>effectively final local variables</a:t>
            </a:r>
          </a:p>
          <a:p>
            <a:r>
              <a:rPr lang="en-US" dirty="0"/>
              <a:t>does not allow checked exceptions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8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Effectively final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If you could add the final modifier to a variable and the code still compiles, it was “effectively final</a:t>
            </a:r>
          </a:p>
        </p:txBody>
      </p:sp>
      <p:pic>
        <p:nvPicPr>
          <p:cNvPr id="4" name="Picture 2" descr="Картинки по запросу java 8 lambd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01" y="3258355"/>
            <a:ext cx="4353173" cy="32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0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56795"/>
            <a:ext cx="555472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STATIC_ID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identifiable.getId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altLang="ru-RU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50669" y="43934"/>
            <a:ext cx="7041331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794715" y="1584101"/>
            <a:ext cx="4251680" cy="515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Method reference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dirty="0"/>
              <a:t>	You use lambda expressions to create anonymous methods. Sometimes, however, a lambda expression does nothing but call an existing method. In those cases, it's often clearer to refer to the existing method by name.</a:t>
            </a:r>
          </a:p>
          <a:p>
            <a:pPr marL="0" indent="0">
              <a:lnSpc>
                <a:spcPct val="150000"/>
              </a:lnSpc>
              <a:buNone/>
            </a:pPr>
            <a:endParaRPr lang="en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A method reference is the shorthand syntax to a lambda expression that executes just one method.</a:t>
            </a:r>
          </a:p>
          <a:p>
            <a:pPr marL="0" indent="0">
              <a:lnSpc>
                <a:spcPct val="150000"/>
              </a:lnSpc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307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 reference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68000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lang="en-US" altLang="en-US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lang="en-US" altLang="en-US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o1, </a:t>
            </a:r>
            <a:r>
              <a:rPr lang="en-US" altLang="en-US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a, Person b)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Person[] people = {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Person(),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Person()};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(people, (a, b) -&gt;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b));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lambda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(people, Person::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 reference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2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 reference</a:t>
            </a:r>
            <a:endParaRPr lang="ru-RU" dirty="0"/>
          </a:p>
        </p:txBody>
      </p:sp>
      <p:sp>
        <p:nvSpPr>
          <p:cNvPr id="5" name="Shape 203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96" indent="-457200">
              <a:buFont typeface="Wingdings" panose="05000000000000000000" pitchFamily="2" charset="2"/>
              <a:buChar char="§"/>
            </a:pPr>
            <a:r>
              <a:rPr lang="en-US" dirty="0"/>
              <a:t>Reference to a static method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ContainingClass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staticMethodName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r>
              <a:rPr lang="en-US" dirty="0"/>
              <a:t>Reference to an instance method of a particular object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containingObject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instanceMethodName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r>
              <a:rPr lang="en-US" dirty="0"/>
              <a:t>Reference to an instance method of an arbitrary object of a particular type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ContainingType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methodName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r>
              <a:rPr lang="en-US" dirty="0"/>
              <a:t>Reference to a constructor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::new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67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416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Functional programming</a:t>
            </a:r>
          </a:p>
          <a:p>
            <a:r>
              <a:rPr lang="en-US" sz="3600" dirty="0"/>
              <a:t>Functional interface</a:t>
            </a:r>
          </a:p>
          <a:p>
            <a:r>
              <a:rPr lang="en-US" sz="3600" dirty="0"/>
              <a:t>Lambda’s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6430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Static method reference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1051560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boolean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n1,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n2)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(n1 + n2) &gt;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BiPredicate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redicate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: l)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p.test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(i, i +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newList.add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4223" y="4035146"/>
            <a:ext cx="704777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BiPredicate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i1,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i2)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(i1, i2);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(i1, i2) -&gt;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(i1, i2));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1120462" y="1690688"/>
            <a:ext cx="8525814" cy="4555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8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Reference instance method of an object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0"/>
            <a:ext cx="5232523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c.accept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96194" y="1690688"/>
            <a:ext cx="5355400" cy="936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596194" y="1690688"/>
            <a:ext cx="5484189" cy="936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96194" y="3016251"/>
            <a:ext cx="5484189" cy="1424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621952" y="3163061"/>
            <a:ext cx="5458431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c.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96194" y="170078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8440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727028" cy="1325563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Instance method of object of a particular type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4560" y="1690688"/>
            <a:ext cx="1119066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calculateOnShipments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s) {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s.calculateWeight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calculateOnShipments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(l, s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s.calculateWeight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calculateOnShipments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calculateOnShipments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l.forEach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(s)));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33386" y="1554441"/>
            <a:ext cx="4182414" cy="184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7976852" y="1693456"/>
            <a:ext cx="4138948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0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Reference to a constructor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799749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s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s = () -&gt;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s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22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functional interfaces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6327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301953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14795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5552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7240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8046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80662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1977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96914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197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 Interface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#Parameters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Abstract Method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4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0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Consumer&lt;T&gt;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accept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Predicate&lt;T&gt;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2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Function&lt;T,</a:t>
                      </a:r>
                      <a:r>
                        <a:rPr lang="en-US" baseline="0" dirty="0"/>
                        <a:t> R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7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24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02358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39060" y="1696424"/>
            <a:ext cx="805382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supplier1 = () -&gt;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Supplier&lt;Beer&gt;()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….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Beer@123ec81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Beer@cbcfc0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Beer@1184fc6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Beer@1496d9f</a:t>
            </a:r>
            <a:endParaRPr lang="en-US" altLang="ru-RU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(supplier1);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$$Lambda$1/30852576@3279cf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$$Lambda$1/30852576@3279cf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039060" y="1783021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58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02358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16336" y="2089332"/>
            <a:ext cx="811430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supplier1 = () -&gt;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consumer1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consumer1.accept(supplier1.get());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Beer@14c966a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consumer1.accept(supplier2.get());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Beer@14d3709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Beer@50df2e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Beer@181eb93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039060" y="1783021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14701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5578" y="2584340"/>
            <a:ext cx="741025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predicate1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beer.isTast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y()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(predicate1.test(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supplier.get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ru-RU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(predicate2.test(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supplier.get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361032" y="1834537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30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03778"/>
            <a:ext cx="378531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8254" y="2655934"/>
            <a:ext cx="778374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god1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god2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(god1.apply(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Wine@1eba861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(god2.apply(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Wine@1480cf9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592237" y="2027717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2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functional interface </a:t>
            </a:r>
            <a:endParaRPr lang="ru-RU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Объект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c, d) -&gt; a * b + c * d;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quadFunction.apply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14</a:t>
            </a:r>
            <a:b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000" dirty="0">
              <a:latin typeface="Arial" panose="020B0604020202020204" pitchFamily="34" charset="0"/>
            </a:endParaRPr>
          </a:p>
          <a:p>
            <a:endParaRPr lang="ru-RU" sz="20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2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 programming paradigm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r>
              <a:rPr lang="en" sz="2400" dirty="0"/>
              <a:t>It is a style of building the structure and elements of computer programs — that treats computation as the evaluation of mathematical functions and avoids </a:t>
            </a:r>
            <a:r>
              <a:rPr lang="en" sz="2400" b="1" dirty="0"/>
              <a:t>changing-state</a:t>
            </a:r>
            <a:r>
              <a:rPr lang="en" sz="2400" dirty="0"/>
              <a:t> and </a:t>
            </a:r>
            <a:r>
              <a:rPr lang="en" sz="2400" b="1" dirty="0"/>
              <a:t>mutable data</a:t>
            </a:r>
            <a:endParaRPr lang="en" sz="2400" dirty="0"/>
          </a:p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r>
              <a:rPr lang="en" sz="2400" dirty="0"/>
              <a:t>In functional code, the </a:t>
            </a:r>
            <a:r>
              <a:rPr lang="en" sz="2400" b="1" dirty="0"/>
              <a:t>output </a:t>
            </a:r>
            <a:r>
              <a:rPr lang="en" sz="2400" dirty="0"/>
              <a:t>value of a function depends only on the arguments that are </a:t>
            </a:r>
            <a:r>
              <a:rPr lang="en" sz="2400" b="1" dirty="0"/>
              <a:t>input </a:t>
            </a:r>
            <a:r>
              <a:rPr lang="en" sz="2400" dirty="0"/>
              <a:t>to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080513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choose?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functional interface would you use in these next situations? </a:t>
            </a:r>
          </a:p>
          <a:p>
            <a:r>
              <a:rPr lang="en-US" dirty="0"/>
              <a:t>Returns a String without taking any parameters </a:t>
            </a:r>
          </a:p>
          <a:p>
            <a:r>
              <a:rPr lang="en-US" dirty="0"/>
              <a:t>Returns a Boolean and takes a String </a:t>
            </a:r>
          </a:p>
          <a:p>
            <a:r>
              <a:rPr lang="en-US" dirty="0"/>
              <a:t>Returns an Integer and takes String</a:t>
            </a:r>
          </a:p>
          <a:p>
            <a:r>
              <a:rPr lang="en-US" dirty="0"/>
              <a:t>Returns nothing, takes Integer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234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Lambda Expressions</a:t>
            </a:r>
            <a:endParaRPr lang="en-US" dirty="0"/>
          </a:p>
          <a:p>
            <a:r>
              <a:rPr lang="en-US" dirty="0">
                <a:hlinkClick r:id="rId4"/>
              </a:rPr>
              <a:t>Lambda Expressions  - 2</a:t>
            </a:r>
            <a:endParaRPr lang="en-US" dirty="0"/>
          </a:p>
          <a:p>
            <a:r>
              <a:rPr lang="en-US" dirty="0">
                <a:hlinkClick r:id="rId5"/>
              </a:rPr>
              <a:t>Lambda </a:t>
            </a:r>
            <a:r>
              <a:rPr lang="en-US" dirty="0" err="1">
                <a:hlinkClick r:id="rId5"/>
              </a:rPr>
              <a:t>QuickStart</a:t>
            </a:r>
            <a:endParaRPr lang="en-US" dirty="0"/>
          </a:p>
          <a:p>
            <a:r>
              <a:rPr lang="en-US" dirty="0">
                <a:hlinkClick r:id="rId6"/>
              </a:rPr>
              <a:t>Method Reference Expressions</a:t>
            </a:r>
            <a:endParaRPr lang="en-US" dirty="0"/>
          </a:p>
          <a:p>
            <a:r>
              <a:rPr lang="en-US" dirty="0">
                <a:hlinkClick r:id="rId7"/>
              </a:rPr>
              <a:t>Lambda's (</a:t>
            </a:r>
            <a:r>
              <a:rPr lang="en-US" dirty="0" err="1">
                <a:hlinkClick r:id="rId7"/>
              </a:rPr>
              <a:t>habrahabr</a:t>
            </a:r>
            <a:r>
              <a:rPr lang="en-US" dirty="0">
                <a:hlinkClick r:id="rId7"/>
              </a:rPr>
              <a:t>)</a:t>
            </a:r>
            <a:endParaRPr lang="en-US" dirty="0"/>
          </a:p>
          <a:p>
            <a:r>
              <a:rPr lang="en-US" dirty="0">
                <a:hlinkClick r:id="rId8"/>
              </a:rPr>
              <a:t>Lambda's best practices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97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r>
              <a:rPr lang="uk-UA" dirty="0"/>
              <a:t> </a:t>
            </a:r>
            <a:r>
              <a:rPr lang="en-US" dirty="0"/>
              <a:t>Task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Implement all methods from interface </a:t>
            </a:r>
            <a:r>
              <a:rPr lang="en-US" b="1" dirty="0" err="1">
                <a:latin typeface="Calibri"/>
              </a:rPr>
              <a:t>CollectionOperations</a:t>
            </a:r>
            <a:r>
              <a:rPr lang="en-US" b="1" dirty="0">
                <a:latin typeface="Calibri"/>
              </a:rPr>
              <a:t> </a:t>
            </a:r>
            <a:r>
              <a:rPr lang="en-US" dirty="0">
                <a:latin typeface="Calibri"/>
              </a:rPr>
              <a:t>according to Java docs that describe each </a:t>
            </a:r>
            <a:r>
              <a:rPr lang="en-US" dirty="0" smtClean="0">
                <a:latin typeface="Calibri"/>
              </a:rPr>
              <a:t>method (do not use </a:t>
            </a:r>
            <a:r>
              <a:rPr lang="en-US" smtClean="0">
                <a:latin typeface="Calibri"/>
              </a:rPr>
              <a:t>Java Stream API).</a:t>
            </a:r>
            <a:endParaRPr lang="en-US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Implement unit tests for every method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Add examples of using all methods (at least two of three):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/>
              </a:rPr>
              <a:t>By anonymous classes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/>
              </a:rPr>
              <a:t>By lambdas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/>
              </a:rPr>
              <a:t>By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16239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84731" y="413266"/>
            <a:ext cx="12007269" cy="61625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CollectionOperations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fill(Supplier&lt;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producer,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noneMatch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max(List&lt;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min(List&lt;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distinct(List&lt;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Consumer&lt;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reduce(List&lt;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seed,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Map&lt;Boolean,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partitionBy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classifier);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mergeFunction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88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creates list of object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producer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creates one object should be added to list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number of objects should be added to list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fill(Supplier&lt;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producer,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filters list by some rule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objects that should be filtered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rule that should be used for filtering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filter(List&lt;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filter);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true if at least one of objects from list match the rule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objects that should be verified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rule should match object(s) from list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true if all objects from list match the rule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objects that should be verified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rule should match object(s) from list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19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457"/>
            <a:ext cx="12192000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/**​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returns false if at least one of objects from list match the rule​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objects that should be verified​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matching rule should be applied to each object from list​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​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noneMatch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UA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UA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transforms all elements in list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objects should be transformed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transformation rule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map(List&lt;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maximum value from list if exists, 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Optional#empty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 otherwise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comparator that implements comparing rules for current list of objects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max(List&lt;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minimum value from list if exists, 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Optional#empty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 otherwise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comparator that implements comparing rules for current list of objects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min(List&lt;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F85A8F-1347-4AAF-80FB-8199AFEC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5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returns list of unique object from original list (List should be returned, not Set)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distinct(List&lt;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applies some action to each object from list (prints into console, adds to another list,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Consumer&lt;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consumer);</a:t>
            </a:r>
            <a:endParaRPr lang="ru-UA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UA" altLang="en-US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UA" altLang="en-US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reduces all objects from list by some rule (for example calculates sum of all elements in the list)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accumulator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function to combine two values (for example: addition, subtraction, multiplication)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reduce(List&lt;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the same as 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#reduce(List,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 but with specified initial value: seed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accumulator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function to combine two values (for example: addition, subtraction, multiplication)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the identity value for the accumulating function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seed, 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73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splits all elements into two group: 1 - match specified predicate, 2 - do not match predicate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list of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predicate used for classifying input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Map&lt;Boolean, 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partitionBy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groups elements according to a classification function (for example: groups tasks by category name)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object should be grouped by specified classifier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classifier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classifier function mapping input elements to keys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classifier);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Accumulates elements into a Map whose keys and values are the result of applying the provided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mapping functions to the input elements.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object should be grouped by specified classifier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 err="1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keyFunction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mapping function to produce keys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 err="1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valueFunction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mapping function to produce values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 err="1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mergeFunction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merge function, used to resolve collisions between values associated with the same key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Function&lt;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8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Lambda – a piece of code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36700" y="2930932"/>
            <a:ext cx="4259600" cy="3424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" sz="2400" dirty="0"/>
              <a:t>Anonymous class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 r1 = </a:t>
            </a:r>
            <a:r>
              <a:rPr lang="en" sz="1467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Runnable() {</a:t>
            </a: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67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r>
              <a:rPr lang="en" sz="1467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67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lang="en" sz="1467" b="1" i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67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dirty="0"/>
          </a:p>
        </p:txBody>
      </p:sp>
      <p:sp>
        <p:nvSpPr>
          <p:cNvPr id="130" name="Shape 130"/>
          <p:cNvSpPr txBox="1"/>
          <p:nvPr/>
        </p:nvSpPr>
        <p:spPr>
          <a:xfrm>
            <a:off x="5262225" y="2933564"/>
            <a:ext cx="6486000" cy="3424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" sz="2400" dirty="0"/>
              <a:t>Lambda</a:t>
            </a:r>
          </a:p>
          <a:p>
            <a:endParaRPr sz="1467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 r2 = () -&gt; 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System.</a:t>
            </a:r>
            <a:r>
              <a:rPr lang="en" sz="1467" b="1" i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67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054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3"/>
            <a:ext cx="506032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isQuadruped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getMaxSpeed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26558" y="2570136"/>
            <a:ext cx="492724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isQuadruped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getMaxSpeed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2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exactly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b="1" dirty="0"/>
              <a:t>abstract</a:t>
            </a:r>
            <a:r>
              <a:rPr lang="en-US" dirty="0"/>
              <a:t> method</a:t>
            </a:r>
          </a:p>
          <a:p>
            <a:r>
              <a:rPr lang="en-US" dirty="0"/>
              <a:t>can contain unlimited count of default methods </a:t>
            </a:r>
          </a:p>
          <a:p>
            <a:r>
              <a:rPr lang="en-US" dirty="0"/>
              <a:t>can contain unlimited count of static methods</a:t>
            </a:r>
          </a:p>
          <a:p>
            <a:r>
              <a:rPr lang="en-US" dirty="0"/>
              <a:t>can re</a:t>
            </a:r>
            <a:r>
              <a:rPr lang="uk-UA" dirty="0"/>
              <a:t>-</a:t>
            </a:r>
            <a:r>
              <a:rPr lang="en-US" dirty="0"/>
              <a:t>declare Object methods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8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450228"/>
            <a:ext cx="341632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Картинки по запросу java 8 strea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58" y="1828799"/>
            <a:ext cx="4589244" cy="456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7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 as well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26352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Speakable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redeclare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method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someStatic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someDefault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3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790700"/>
            <a:ext cx="11010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1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930</Words>
  <Application>Microsoft Office PowerPoint</Application>
  <PresentationFormat>Widescreen</PresentationFormat>
  <Paragraphs>262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Wingdings</vt:lpstr>
      <vt:lpstr>Office Theme</vt:lpstr>
      <vt:lpstr>Java 4 WEB </vt:lpstr>
      <vt:lpstr>Lesson goals</vt:lpstr>
      <vt:lpstr>Functional programming paradigm</vt:lpstr>
      <vt:lpstr>Lambda</vt:lpstr>
      <vt:lpstr>Interface</vt:lpstr>
      <vt:lpstr>Functional interface</vt:lpstr>
      <vt:lpstr>Functional interface</vt:lpstr>
      <vt:lpstr>Functional interface as well</vt:lpstr>
      <vt:lpstr>Lambda</vt:lpstr>
      <vt:lpstr>Lambda expression anatomy</vt:lpstr>
      <vt:lpstr>Lambda and Anonymous class difference</vt:lpstr>
      <vt:lpstr>Lambda declaration</vt:lpstr>
      <vt:lpstr>Lambda vs Anonymous class</vt:lpstr>
      <vt:lpstr>Accessibility and</vt:lpstr>
      <vt:lpstr>Effectively final</vt:lpstr>
      <vt:lpstr>Accessibility</vt:lpstr>
      <vt:lpstr>Method reference</vt:lpstr>
      <vt:lpstr>Method reference</vt:lpstr>
      <vt:lpstr>Method reference</vt:lpstr>
      <vt:lpstr>Static method reference</vt:lpstr>
      <vt:lpstr>Reference instance method of an object</vt:lpstr>
      <vt:lpstr>Instance method of object of a particular type</vt:lpstr>
      <vt:lpstr>Reference to a constructor</vt:lpstr>
      <vt:lpstr>Common functional interfaces</vt:lpstr>
      <vt:lpstr>Supplier </vt:lpstr>
      <vt:lpstr>Consumer </vt:lpstr>
      <vt:lpstr>Predicate </vt:lpstr>
      <vt:lpstr>Function </vt:lpstr>
      <vt:lpstr>Own functional interface </vt:lpstr>
      <vt:lpstr>What to choose?</vt:lpstr>
      <vt:lpstr>Literature</vt:lpstr>
      <vt:lpstr>Homework Task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55</cp:revision>
  <dcterms:created xsi:type="dcterms:W3CDTF">2018-11-13T22:03:00Z</dcterms:created>
  <dcterms:modified xsi:type="dcterms:W3CDTF">2018-12-09T18:40:59Z</dcterms:modified>
</cp:coreProperties>
</file>