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1BF9E-AB08-4EA5-9B84-29034C0C00E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AD820-9286-477D-B58D-9AF0E4C3F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77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151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467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959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562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649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92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473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329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757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152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267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4912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3651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211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2390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475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267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6249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5868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7438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2985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019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5584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890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55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520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833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523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857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79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429D-DC95-4677-A590-0327E113EC2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32E0-3BFF-4B39-94E2-FF4A8880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429D-DC95-4677-A590-0327E113EC2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32E0-3BFF-4B39-94E2-FF4A8880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2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429D-DC95-4677-A590-0327E113EC2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32E0-3BFF-4B39-94E2-FF4A8880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9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9305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7065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231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3834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974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429D-DC95-4677-A590-0327E113EC2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32E0-3BFF-4B39-94E2-FF4A8880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429D-DC95-4677-A590-0327E113EC2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32E0-3BFF-4B39-94E2-FF4A8880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6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429D-DC95-4677-A590-0327E113EC2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32E0-3BFF-4B39-94E2-FF4A8880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8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429D-DC95-4677-A590-0327E113EC2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32E0-3BFF-4B39-94E2-FF4A8880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1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429D-DC95-4677-A590-0327E113EC2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32E0-3BFF-4B39-94E2-FF4A8880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4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429D-DC95-4677-A590-0327E113EC2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32E0-3BFF-4B39-94E2-FF4A8880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429D-DC95-4677-A590-0327E113EC2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32E0-3BFF-4B39-94E2-FF4A8880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8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429D-DC95-4677-A590-0327E113EC2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32E0-3BFF-4B39-94E2-FF4A8880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4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1429D-DC95-4677-A590-0327E113EC2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32E0-3BFF-4B39-94E2-FF4A8880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7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essential/concurrency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.jlelse.eu/basics-of-unit-testing-affdd2273310" TargetMode="External"/><Relationship Id="rId7" Type="http://schemas.openxmlformats.org/officeDocument/2006/relationships/hyperlink" Target="https://habrahabr.ru/post/127114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habrahabr.ru/company/jugru/blog/313514/" TargetMode="External"/><Relationship Id="rId5" Type="http://schemas.openxmlformats.org/officeDocument/2006/relationships/hyperlink" Target="https://habrahabr.ru/company/wrike/blog/337188/" TargetMode="External"/><Relationship Id="rId4" Type="http://schemas.openxmlformats.org/officeDocument/2006/relationships/hyperlink" Target="https://www.javacodegeeks.com/2015/11/getting-started-with-mockito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Lesson 2</a:t>
            </a:r>
            <a:r>
              <a:rPr lang="uk-UA" dirty="0" smtClean="0"/>
              <a:t>1</a:t>
            </a:r>
            <a:r>
              <a:rPr lang="it-IT" dirty="0" smtClean="0"/>
              <a:t> - Code Testing (Intro, Unit)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Working with IDE</a:t>
            </a: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400" y="2006634"/>
            <a:ext cx="2641533" cy="2641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161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Test Sources conventions</a:t>
            </a:r>
            <a:endParaRPr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Source code structure:</a:t>
            </a: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967" y="2166367"/>
            <a:ext cx="5700067" cy="4173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232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Code Convention in Tests</a:t>
            </a: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Test of class should be in same package in test source root</a:t>
            </a:r>
            <a:endParaRPr/>
          </a:p>
          <a:p>
            <a:r>
              <a:rPr lang="en"/>
              <a:t>Tested class should have same name as tested class with suffix “Test”</a:t>
            </a:r>
            <a:endParaRPr/>
          </a:p>
          <a:p>
            <a:r>
              <a:rPr lang="en"/>
              <a:t>Tested method names pattern </a:t>
            </a:r>
            <a:r>
              <a:rPr lang="en" sz="2133" b="1">
                <a:solidFill>
                  <a:schemeClr val="dk1"/>
                </a:solidFill>
              </a:rPr>
              <a:t>test[feature being tested][behaviour expected]</a:t>
            </a:r>
            <a:r>
              <a:rPr lang="en"/>
              <a:t>: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testAdd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testAddSuccess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testAdd_Success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testAddFail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testAdd_Fail</a:t>
            </a:r>
            <a:endParaRPr/>
          </a:p>
          <a:p>
            <a:r>
              <a:rPr lang="en"/>
              <a:t>One convention for all tests</a:t>
            </a: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068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Test results verification</a:t>
            </a:r>
            <a:endParaRPr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assertEquals(Object o1, Object o2)</a:t>
            </a:r>
            <a:endParaRPr/>
          </a:p>
          <a:p>
            <a:r>
              <a:rPr lang="en"/>
              <a:t>assertNotEquals(Object o1, Object o2)</a:t>
            </a:r>
            <a:endParaRPr/>
          </a:p>
          <a:p>
            <a:r>
              <a:rPr lang="en"/>
              <a:t>assertTrue(boolean condition)</a:t>
            </a:r>
            <a:endParaRPr/>
          </a:p>
          <a:p>
            <a:r>
              <a:rPr lang="en"/>
              <a:t>assertFalse(boolean condition) </a:t>
            </a:r>
            <a:endParaRPr/>
          </a:p>
          <a:p>
            <a:r>
              <a:rPr lang="en"/>
              <a:t>assertNull(Object o)</a:t>
            </a:r>
            <a:endParaRPr/>
          </a:p>
          <a:p>
            <a:r>
              <a:rPr lang="en"/>
              <a:t>assertNotNull(Object o)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>
              <a:spcBef>
                <a:spcPts val="2133"/>
              </a:spcBef>
            </a:pPr>
            <a:r>
              <a:rPr lang="en"/>
              <a:t>more in org.testng.Assert.*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8355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Test configurations</a:t>
            </a:r>
            <a:endParaRPr dirty="0"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333" b="1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1333">
                <a:solidFill>
                  <a:schemeClr val="dk1"/>
                </a:solidFill>
                <a:highlight>
                  <a:srgbClr val="FFFFFF"/>
                </a:highlight>
              </a:rPr>
              <a:t>CalculatorTest {</a:t>
            </a:r>
            <a:endParaRPr sz="1333" b="1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1333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333">
                <a:solidFill>
                  <a:schemeClr val="dk1"/>
                </a:solidFill>
                <a:highlight>
                  <a:schemeClr val="lt1"/>
                </a:highlight>
              </a:rPr>
              <a:t>   </a:t>
            </a:r>
            <a:r>
              <a:rPr lang="en" sz="1333">
                <a:solidFill>
                  <a:srgbClr val="808000"/>
                </a:solidFill>
                <a:highlight>
                  <a:schemeClr val="lt1"/>
                </a:highlight>
              </a:rPr>
              <a:t>@Test</a:t>
            </a:r>
            <a:endParaRPr sz="1333">
              <a:solidFill>
                <a:srgbClr val="808000"/>
              </a:solidFill>
              <a:highlight>
                <a:schemeClr val="lt1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333">
                <a:solidFill>
                  <a:srgbClr val="808000"/>
                </a:solidFill>
                <a:highlight>
                  <a:schemeClr val="lt1"/>
                </a:highlight>
              </a:rPr>
              <a:t>   </a:t>
            </a:r>
            <a:r>
              <a:rPr lang="en" sz="1333" b="1">
                <a:solidFill>
                  <a:srgbClr val="000080"/>
                </a:solidFill>
                <a:highlight>
                  <a:schemeClr val="lt1"/>
                </a:highlight>
              </a:rPr>
              <a:t>public void </a:t>
            </a:r>
            <a:r>
              <a:rPr lang="en" sz="1333">
                <a:solidFill>
                  <a:schemeClr val="dk1"/>
                </a:solidFill>
                <a:highlight>
                  <a:schemeClr val="lt1"/>
                </a:highlight>
              </a:rPr>
              <a:t>testAdd() {</a:t>
            </a:r>
            <a:endParaRPr sz="1333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333">
                <a:solidFill>
                  <a:schemeClr val="dk1"/>
                </a:solidFill>
                <a:highlight>
                  <a:schemeClr val="lt1"/>
                </a:highlight>
              </a:rPr>
              <a:t>       Calculator calculator = </a:t>
            </a:r>
            <a:r>
              <a:rPr lang="en" sz="1333" b="1">
                <a:solidFill>
                  <a:srgbClr val="000080"/>
                </a:solidFill>
                <a:highlight>
                  <a:schemeClr val="lt1"/>
                </a:highlight>
              </a:rPr>
              <a:t>new </a:t>
            </a:r>
            <a:r>
              <a:rPr lang="en" sz="1333">
                <a:solidFill>
                  <a:schemeClr val="dk1"/>
                </a:solidFill>
                <a:highlight>
                  <a:schemeClr val="lt1"/>
                </a:highlight>
              </a:rPr>
              <a:t>Calculator();</a:t>
            </a:r>
            <a:endParaRPr sz="1333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1333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333">
                <a:solidFill>
                  <a:schemeClr val="dk1"/>
                </a:solidFill>
                <a:highlight>
                  <a:schemeClr val="lt1"/>
                </a:highlight>
              </a:rPr>
              <a:t>       </a:t>
            </a:r>
            <a:r>
              <a:rPr lang="en" sz="1333" b="1">
                <a:solidFill>
                  <a:srgbClr val="000080"/>
                </a:solidFill>
                <a:highlight>
                  <a:schemeClr val="lt1"/>
                </a:highlight>
              </a:rPr>
              <a:t>int </a:t>
            </a:r>
            <a:r>
              <a:rPr lang="en" sz="1333">
                <a:solidFill>
                  <a:schemeClr val="dk1"/>
                </a:solidFill>
                <a:highlight>
                  <a:schemeClr val="lt1"/>
                </a:highlight>
              </a:rPr>
              <a:t>actualResult = calculator.add(</a:t>
            </a:r>
            <a:r>
              <a:rPr lang="en" sz="1333">
                <a:solidFill>
                  <a:srgbClr val="0000FF"/>
                </a:solidFill>
                <a:highlight>
                  <a:schemeClr val="lt1"/>
                </a:highlight>
              </a:rPr>
              <a:t>1</a:t>
            </a:r>
            <a:r>
              <a:rPr lang="en" sz="1333">
                <a:solidFill>
                  <a:schemeClr val="dk1"/>
                </a:solidFill>
                <a:highlight>
                  <a:schemeClr val="lt1"/>
                </a:highlight>
              </a:rPr>
              <a:t>, </a:t>
            </a:r>
            <a:r>
              <a:rPr lang="en" sz="1333">
                <a:solidFill>
                  <a:srgbClr val="0000FF"/>
                </a:solidFill>
                <a:highlight>
                  <a:schemeClr val="lt1"/>
                </a:highlight>
              </a:rPr>
              <a:t>2</a:t>
            </a:r>
            <a:r>
              <a:rPr lang="en" sz="1333">
                <a:solidFill>
                  <a:schemeClr val="dk1"/>
                </a:solidFill>
                <a:highlight>
                  <a:schemeClr val="lt1"/>
                </a:highlight>
              </a:rPr>
              <a:t>);</a:t>
            </a:r>
            <a:endParaRPr sz="1333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333">
                <a:solidFill>
                  <a:schemeClr val="dk1"/>
                </a:solidFill>
                <a:highlight>
                  <a:schemeClr val="lt1"/>
                </a:highlight>
              </a:rPr>
              <a:t>       </a:t>
            </a:r>
            <a:r>
              <a:rPr lang="en" sz="1333" b="1">
                <a:solidFill>
                  <a:srgbClr val="000080"/>
                </a:solidFill>
                <a:highlight>
                  <a:schemeClr val="lt1"/>
                </a:highlight>
              </a:rPr>
              <a:t>int </a:t>
            </a:r>
            <a:r>
              <a:rPr lang="en" sz="1333">
                <a:solidFill>
                  <a:schemeClr val="dk1"/>
                </a:solidFill>
                <a:highlight>
                  <a:schemeClr val="lt1"/>
                </a:highlight>
              </a:rPr>
              <a:t>expectedResult = </a:t>
            </a:r>
            <a:r>
              <a:rPr lang="en" sz="1333">
                <a:solidFill>
                  <a:srgbClr val="0000FF"/>
                </a:solidFill>
                <a:highlight>
                  <a:schemeClr val="lt1"/>
                </a:highlight>
              </a:rPr>
              <a:t>3</a:t>
            </a:r>
            <a:r>
              <a:rPr lang="en" sz="1333">
                <a:solidFill>
                  <a:schemeClr val="dk1"/>
                </a:solidFill>
                <a:highlight>
                  <a:schemeClr val="lt1"/>
                </a:highlight>
              </a:rPr>
              <a:t>;</a:t>
            </a:r>
            <a:endParaRPr sz="1333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1333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333">
                <a:solidFill>
                  <a:schemeClr val="dk1"/>
                </a:solidFill>
                <a:highlight>
                  <a:schemeClr val="lt1"/>
                </a:highlight>
              </a:rPr>
              <a:t>       </a:t>
            </a:r>
            <a:r>
              <a:rPr lang="en" sz="1333" i="1">
                <a:solidFill>
                  <a:schemeClr val="dk1"/>
                </a:solidFill>
                <a:highlight>
                  <a:schemeClr val="lt1"/>
                </a:highlight>
              </a:rPr>
              <a:t>assertEquals</a:t>
            </a:r>
            <a:r>
              <a:rPr lang="en" sz="1333">
                <a:solidFill>
                  <a:schemeClr val="dk1"/>
                </a:solidFill>
                <a:highlight>
                  <a:schemeClr val="lt1"/>
                </a:highlight>
              </a:rPr>
              <a:t>(actualResult, expectedResult);</a:t>
            </a:r>
            <a:endParaRPr sz="1333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333">
                <a:solidFill>
                  <a:schemeClr val="dk1"/>
                </a:solidFill>
                <a:highlight>
                  <a:schemeClr val="lt1"/>
                </a:highlight>
              </a:rPr>
              <a:t>   }</a:t>
            </a:r>
            <a:endParaRPr sz="1333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333">
                <a:solidFill>
                  <a:schemeClr val="dk1"/>
                </a:solidFill>
                <a:highlight>
                  <a:schemeClr val="lt1"/>
                </a:highlight>
              </a:rPr>
              <a:t>}</a:t>
            </a:r>
            <a:endParaRPr sz="1333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>
                <a:highlight>
                  <a:srgbClr val="FFFFFF"/>
                </a:highlight>
              </a:rPr>
              <a:t>Usage of @BeforeMethod annotation</a:t>
            </a:r>
            <a:endParaRPr>
              <a:highlight>
                <a:srgbClr val="FFFFFF"/>
              </a:highlight>
            </a:endParaRPr>
          </a:p>
          <a:p>
            <a:pPr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">
                <a:highlight>
                  <a:srgbClr val="FFFFFF"/>
                </a:highlight>
              </a:rPr>
              <a:t>Usage of @AfterMethod annotation</a:t>
            </a:r>
            <a:endParaRPr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29312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Method that throws exceptions</a:t>
            </a:r>
            <a:endParaRPr dirty="0"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Calculator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add(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x,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y)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x + y;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</a:rPr>
              <a:t>double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sqrt(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</a:rPr>
              <a:t>double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x)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(x &lt;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   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</a:rPr>
              <a:t>throw new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IllegalArgumentException(</a:t>
            </a:r>
            <a:r>
              <a:rPr lang="en" sz="1200" b="1">
                <a:solidFill>
                  <a:srgbClr val="008000"/>
                </a:solidFill>
                <a:highlight>
                  <a:srgbClr val="FFFFFF"/>
                </a:highlight>
              </a:rPr>
              <a:t>"x should be &gt; 0"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Math.</a:t>
            </a:r>
            <a:r>
              <a:rPr lang="en" sz="1200" i="1">
                <a:solidFill>
                  <a:schemeClr val="dk1"/>
                </a:solidFill>
                <a:highlight>
                  <a:srgbClr val="FFFFFF"/>
                </a:highlight>
              </a:rPr>
              <a:t>sqrt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(x);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Expected exception parameter for test method</a:t>
            </a: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2753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mtClean="0"/>
              <a:t>Which code should be tested by Unit tests?</a:t>
            </a: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None/>
            </a:pPr>
            <a:r>
              <a:rPr lang="en" sz="2400" smtClean="0"/>
              <a:t>Yes</a:t>
            </a:r>
            <a:endParaRPr sz="2400" smtClean="0"/>
          </a:p>
          <a:p>
            <a:pPr>
              <a:spcBef>
                <a:spcPts val="2133"/>
              </a:spcBef>
            </a:pPr>
            <a:r>
              <a:rPr lang="en" smtClean="0"/>
              <a:t>Business logic</a:t>
            </a:r>
            <a:endParaRPr smtClean="0"/>
          </a:p>
          <a:p>
            <a:r>
              <a:rPr lang="en" smtClean="0"/>
              <a:t>Everything that contain conditions</a:t>
            </a: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None/>
            </a:pPr>
            <a:r>
              <a:rPr lang="en" sz="2400" smtClean="0"/>
              <a:t>No</a:t>
            </a:r>
            <a:endParaRPr smtClean="0"/>
          </a:p>
          <a:p>
            <a:pPr>
              <a:spcBef>
                <a:spcPts val="2133"/>
              </a:spcBef>
            </a:pPr>
            <a:r>
              <a:rPr lang="en" smtClean="0"/>
              <a:t>Working with file system or DB</a:t>
            </a:r>
            <a:endParaRPr smtClean="0"/>
          </a:p>
          <a:p>
            <a:r>
              <a:rPr lang="en" smtClean="0"/>
              <a:t>Working with some external services or internet</a:t>
            </a: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9122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you should not test</a:t>
            </a:r>
            <a:endParaRPr lang="en-US"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frameworks or libraries</a:t>
            </a:r>
          </a:p>
          <a:p>
            <a:r>
              <a:rPr lang="en-US" dirty="0" smtClean="0"/>
              <a:t>Trivial code (get/set) </a:t>
            </a:r>
          </a:p>
          <a:p>
            <a:r>
              <a:rPr lang="en-US" dirty="0" smtClean="0"/>
              <a:t>Code that has non deterministic results (Think </a:t>
            </a:r>
            <a:r>
              <a:rPr lang="en-US" dirty="0" smtClean="0">
                <a:hlinkClick r:id="rId3"/>
              </a:rPr>
              <a:t>Thread </a:t>
            </a:r>
            <a:r>
              <a:rPr lang="en-US" dirty="0" smtClean="0"/>
              <a:t>order or random numbers)</a:t>
            </a:r>
            <a:endParaRPr lang="en-US" dirty="0"/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9288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mtClean="0"/>
              <a:t>Good practices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mtClean="0"/>
              <a:t>One assert per test</a:t>
            </a:r>
            <a:endParaRPr smtClean="0"/>
          </a:p>
          <a:p>
            <a:r>
              <a:rPr lang="en" smtClean="0"/>
              <a:t>Usage of parameters methods</a:t>
            </a:r>
            <a:endParaRPr smtClean="0"/>
          </a:p>
          <a:p>
            <a:r>
              <a:rPr lang="en" smtClean="0"/>
              <a:t>Limit bounds test cases (especial for user input)</a:t>
            </a:r>
            <a:endParaRPr smtClean="0"/>
          </a:p>
          <a:p>
            <a:r>
              <a:rPr lang="en" smtClean="0"/>
              <a:t>Reset components before each test</a:t>
            </a:r>
            <a:endParaRPr smtClean="0"/>
          </a:p>
          <a:p>
            <a:r>
              <a:rPr lang="en" smtClean="0"/>
              <a:t>Test success cases and fail cases separately</a:t>
            </a:r>
            <a:endParaRPr smtClean="0"/>
          </a:p>
          <a:p>
            <a:r>
              <a:rPr lang="en" smtClean="0"/>
              <a:t>Dependency injection through constructor</a:t>
            </a:r>
            <a:endParaRPr dirty="0"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5634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mtClean="0"/>
              <a:t>Mocking</a:t>
            </a: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718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/>
              <a:t>Lesson goals</a:t>
            </a:r>
            <a:endParaRPr dirty="0"/>
          </a:p>
        </p:txBody>
      </p:sp>
      <p:sp>
        <p:nvSpPr>
          <p:cNvPr id="60" name="Shape 60"/>
          <p:cNvSpPr txBox="1"/>
          <p:nvPr/>
        </p:nvSpPr>
        <p:spPr>
          <a:xfrm>
            <a:off x="433500" y="1181267"/>
            <a:ext cx="6242400" cy="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6091533" y="965433"/>
            <a:ext cx="6100400" cy="492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What is “code testing” and why it’s important</a:t>
            </a:r>
            <a:endParaRPr/>
          </a:p>
          <a:p>
            <a:r>
              <a:rPr lang="en"/>
              <a:t>Testing levels</a:t>
            </a:r>
            <a:endParaRPr/>
          </a:p>
          <a:p>
            <a:r>
              <a:rPr lang="en"/>
              <a:t>Pros vs Cons</a:t>
            </a:r>
            <a:endParaRPr/>
          </a:p>
          <a:p>
            <a:r>
              <a:rPr lang="en"/>
              <a:t>Unit testing</a:t>
            </a:r>
            <a:endParaRPr/>
          </a:p>
          <a:p>
            <a:r>
              <a:rPr lang="en"/>
              <a:t>Mocking</a:t>
            </a:r>
            <a:endParaRPr/>
          </a:p>
          <a:p>
            <a:r>
              <a:rPr lang="en"/>
              <a:t>Code Coverage</a:t>
            </a:r>
            <a:endParaRPr/>
          </a:p>
          <a:p>
            <a:r>
              <a:rPr lang="en"/>
              <a:t>Working with IDE</a:t>
            </a:r>
            <a:endParaRPr/>
          </a:p>
          <a:p>
            <a:r>
              <a:rPr lang="en"/>
              <a:t>Q&amp;A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4707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917" y="752685"/>
            <a:ext cx="8320167" cy="5352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0575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Mocking libraries</a:t>
            </a: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9003" y="2734985"/>
            <a:ext cx="4301600" cy="21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0" y="2480933"/>
            <a:ext cx="5333200" cy="266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4543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Mockito dependency</a:t>
            </a: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repositories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  mavenCentral()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dependencies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  testCompile </a:t>
            </a:r>
            <a:r>
              <a:rPr lang="en" sz="1200" b="1" dirty="0" smtClean="0">
                <a:solidFill>
                  <a:srgbClr val="008000"/>
                </a:solidFill>
                <a:highlight>
                  <a:srgbClr val="FFFFFF"/>
                </a:highlight>
              </a:rPr>
              <a:t>"org.testng:testng:7.0.0-beta3 "</a:t>
            </a:r>
            <a:endParaRPr sz="12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FF0000"/>
                </a:solidFill>
                <a:highlight>
                  <a:srgbClr val="FFFFFF"/>
                </a:highlight>
              </a:rPr>
              <a:t>testCompile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en" sz="1200" b="1" dirty="0" smtClean="0">
                <a:solidFill>
                  <a:srgbClr val="008000"/>
                </a:solidFill>
                <a:highlight>
                  <a:srgbClr val="FFFFFF"/>
                </a:highlight>
              </a:rPr>
              <a:t>org.mockito:mockito-core:2.</a:t>
            </a:r>
            <a:r>
              <a:rPr lang="uk-UA" sz="1200" b="1" dirty="0" smtClean="0">
                <a:solidFill>
                  <a:srgbClr val="008000"/>
                </a:solidFill>
                <a:highlight>
                  <a:srgbClr val="FFFFFF"/>
                </a:highlight>
              </a:rPr>
              <a:t>2</a:t>
            </a:r>
            <a:r>
              <a:rPr lang="en" sz="1200" b="1" dirty="0" smtClean="0">
                <a:solidFill>
                  <a:srgbClr val="008000"/>
                </a:solidFill>
                <a:highlight>
                  <a:srgbClr val="FFFFFF"/>
                </a:highlight>
              </a:rPr>
              <a:t>5.</a:t>
            </a:r>
            <a:r>
              <a:rPr lang="uk-UA" sz="1200" b="1" dirty="0" smtClean="0">
                <a:solidFill>
                  <a:srgbClr val="008000"/>
                </a:solidFill>
                <a:highlight>
                  <a:srgbClr val="FFFFFF"/>
                </a:highlight>
              </a:rPr>
              <a:t>1</a:t>
            </a:r>
            <a:r>
              <a:rPr lang="en" sz="1200" b="1" dirty="0" smtClean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endParaRPr sz="12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267" y="3675500"/>
            <a:ext cx="3022600" cy="220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1655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What is Mock ?</a:t>
            </a:r>
            <a:endParaRPr dirty="0"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interface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Operation {}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 sz="1200" b="1" dirty="0" smtClean="0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 lang="x-none" sz="1200" b="1" dirty="0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 lang="x-none" sz="1200" b="1" dirty="0" smtClean="0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 lang="x-none" sz="1200" b="1" dirty="0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 sz="1200" b="1" dirty="0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interface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OperationWithOneArgument 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Operation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  Number calculate(Number argument);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 sz="1200" b="1" dirty="0" smtClean="0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 lang="x-none" sz="1200" b="1" dirty="0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 lang="x-none" sz="1200" b="1" dirty="0" smtClean="0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 lang="x-none" sz="1200" b="1" dirty="0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 sz="1200" b="1" dirty="0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interface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OperationWithTwoArguments 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Operation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  Number calculate(Number x, Number y);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 sz="1200" b="1" dirty="0">
              <a:solidFill>
                <a:srgbClr val="000080"/>
              </a:solidFill>
              <a:highlight>
                <a:schemeClr val="lt1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1200" b="1" dirty="0">
              <a:solidFill>
                <a:srgbClr val="000080"/>
              </a:solidFill>
              <a:highlight>
                <a:schemeClr val="lt1"/>
              </a:highlight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CalculatorWithOperations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</a:rPr>
              <a:t>private final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OperationWithOneArgument </a:t>
            </a:r>
            <a:r>
              <a:rPr lang="en" sz="1200" b="1">
                <a:solidFill>
                  <a:srgbClr val="660E7A"/>
                </a:solidFill>
                <a:highlight>
                  <a:srgbClr val="FFFFFF"/>
                </a:highlight>
              </a:rPr>
              <a:t>sqrtOperation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</a:rPr>
              <a:t>private final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OperationWithTwoArguments </a:t>
            </a:r>
            <a:r>
              <a:rPr lang="en" sz="1200" b="1">
                <a:solidFill>
                  <a:srgbClr val="660E7A"/>
                </a:solidFill>
                <a:highlight>
                  <a:srgbClr val="FFFFFF"/>
                </a:highlight>
              </a:rPr>
              <a:t>sumOperation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CalculatorWithOperations(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OperationWithOneArgument sqrtOperation,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OperationWithTwoArguments sumOperation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)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1200" b="1">
                <a:solidFill>
                  <a:srgbClr val="660E7A"/>
                </a:solidFill>
                <a:highlight>
                  <a:srgbClr val="FFFFFF"/>
                </a:highlight>
              </a:rPr>
              <a:t>sqrtOperation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= sqrtOperation;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</a:rPr>
              <a:t>this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" sz="1200" b="1">
                <a:solidFill>
                  <a:srgbClr val="660E7A"/>
                </a:solidFill>
                <a:highlight>
                  <a:srgbClr val="FFFFFF"/>
                </a:highlight>
              </a:rPr>
              <a:t>sumOperation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= sumOperation;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</a:rPr>
              <a:t>double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add(Double x, Double y)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Objects.</a:t>
            </a:r>
            <a:r>
              <a:rPr lang="en" sz="1200" i="1">
                <a:solidFill>
                  <a:schemeClr val="dk1"/>
                </a:solidFill>
                <a:highlight>
                  <a:srgbClr val="FFFFFF"/>
                </a:highlight>
              </a:rPr>
              <a:t>requireNonNull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(x);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Objects.</a:t>
            </a:r>
            <a:r>
              <a:rPr lang="en" sz="1200" i="1">
                <a:solidFill>
                  <a:schemeClr val="dk1"/>
                </a:solidFill>
                <a:highlight>
                  <a:srgbClr val="FFFFFF"/>
                </a:highlight>
              </a:rPr>
              <a:t>requireNonNull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(y);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1200" b="1">
                <a:solidFill>
                  <a:srgbClr val="660E7A"/>
                </a:solidFill>
                <a:highlight>
                  <a:srgbClr val="FFFFFF"/>
                </a:highlight>
              </a:rPr>
              <a:t>sumOperation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.calculate(x, y).doubleValue();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</a:rPr>
              <a:t>double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sqrt(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</a:rPr>
              <a:t>double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x)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Objects.</a:t>
            </a:r>
            <a:r>
              <a:rPr lang="en" sz="1200" i="1">
                <a:solidFill>
                  <a:schemeClr val="dk1"/>
                </a:solidFill>
                <a:highlight>
                  <a:srgbClr val="FFFFFF"/>
                </a:highlight>
              </a:rPr>
              <a:t>requireNonNull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(x);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1200" b="1">
                <a:solidFill>
                  <a:srgbClr val="660E7A"/>
                </a:solidFill>
                <a:highlight>
                  <a:srgbClr val="FFFFFF"/>
                </a:highlight>
              </a:rPr>
              <a:t>sqrtOperation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.calculate(x).doubleValue();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1200" b="1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1103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Argument matchers</a:t>
            </a:r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any()</a:t>
            </a:r>
            <a:endParaRPr dirty="0"/>
          </a:p>
          <a:p>
            <a:r>
              <a:rPr lang="en" dirty="0"/>
              <a:t>anyInt/String/etc()</a:t>
            </a:r>
            <a:endParaRPr dirty="0"/>
          </a:p>
          <a:p>
            <a:r>
              <a:rPr lang="en" dirty="0"/>
              <a:t>any(Class c)</a:t>
            </a:r>
            <a:endParaRPr dirty="0"/>
          </a:p>
          <a:p>
            <a:r>
              <a:rPr lang="en" dirty="0"/>
              <a:t>anyCollection/List/Set/Map()</a:t>
            </a:r>
            <a:endParaRPr dirty="0"/>
          </a:p>
          <a:p>
            <a:r>
              <a:rPr lang="en" dirty="0"/>
              <a:t>eq()</a:t>
            </a:r>
            <a:endParaRPr dirty="0"/>
          </a:p>
          <a:p>
            <a:r>
              <a:rPr lang="en" dirty="0"/>
              <a:t>More in class “org.mockito.ArgumentMatchers‘</a:t>
            </a:r>
            <a:endParaRPr dirty="0"/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4250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3200" smtClean="0"/>
              <a:t>AAA </a:t>
            </a:r>
            <a:r>
              <a:rPr lang="en" sz="3200" dirty="0"/>
              <a:t>(arrange, act, assert) or “given-when-then” </a:t>
            </a:r>
            <a:endParaRPr sz="3200" dirty="0"/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200" dirty="0">
                <a:solidFill>
                  <a:srgbClr val="808000"/>
                </a:solidFill>
                <a:highlight>
                  <a:srgbClr val="FFFFFF"/>
                </a:highlight>
              </a:rPr>
              <a:t>@DataProvider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(name = </a:t>
            </a: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"testAddParameters"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static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Object[][] testAddParameters()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return new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Object[][]{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      {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},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</a:rPr>
              <a:t>{</a:t>
            </a:r>
            <a:r>
              <a:rPr lang="en" sz="1200" dirty="0">
                <a:solidFill>
                  <a:srgbClr val="0000FF"/>
                </a:solidFill>
                <a:highlight>
                  <a:schemeClr val="lt1"/>
                </a:highlight>
              </a:rPr>
              <a:t>2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chemeClr val="lt1"/>
                </a:highlight>
              </a:rPr>
              <a:t>2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chemeClr val="lt1"/>
                </a:highlight>
              </a:rPr>
              <a:t>4</a:t>
            </a:r>
            <a:r>
              <a:rPr lang="en" sz="1200" dirty="0">
                <a:solidFill>
                  <a:schemeClr val="dk1"/>
                </a:solidFill>
                <a:highlight>
                  <a:schemeClr val="lt1"/>
                </a:highlight>
              </a:rPr>
              <a:t>},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  };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 dirty="0">
                <a:solidFill>
                  <a:srgbClr val="808000"/>
                </a:solidFill>
                <a:highlight>
                  <a:srgbClr val="FFFFFF"/>
                </a:highlight>
              </a:rPr>
              <a:t>@Test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(dataProvider = </a:t>
            </a: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"testAddParameters"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testAdd(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x, 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y, 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expectedResult)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200" i="1" dirty="0">
                <a:solidFill>
                  <a:srgbClr val="808080"/>
                </a:solidFill>
                <a:highlight>
                  <a:srgbClr val="FFFFFF"/>
                </a:highlight>
              </a:rPr>
              <a:t>//arrange - test initialisation + stubs/mocks creation</a:t>
            </a:r>
            <a:endParaRPr sz="12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 i="1" dirty="0">
                <a:solidFill>
                  <a:srgbClr val="808080"/>
                </a:solidFill>
                <a:highlight>
                  <a:srgbClr val="FFFFFF"/>
                </a:highlight>
              </a:rPr>
              <a:t>   </a:t>
            </a:r>
            <a:r>
              <a:rPr lang="en" sz="1200" i="1" dirty="0" smtClean="0">
                <a:solidFill>
                  <a:schemeClr val="dk1"/>
                </a:solidFill>
                <a:highlight>
                  <a:srgbClr val="FFFFFF"/>
                </a:highlight>
              </a:rPr>
              <a:t>when</a:t>
            </a:r>
            <a:r>
              <a:rPr lang="en" sz="1200" dirty="0" smtClean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1200" b="1" dirty="0" smtClean="0">
                <a:solidFill>
                  <a:srgbClr val="660E7A"/>
                </a:solidFill>
                <a:highlight>
                  <a:srgbClr val="FFFFFF"/>
                </a:highlight>
              </a:rPr>
              <a:t>sumOperation</a:t>
            </a:r>
            <a:r>
              <a:rPr lang="en" sz="1200" dirty="0" smtClean="0">
                <a:solidFill>
                  <a:schemeClr val="dk1"/>
                </a:solidFill>
                <a:highlight>
                  <a:srgbClr val="FFFFFF"/>
                </a:highlight>
              </a:rPr>
              <a:t>.calculate(</a:t>
            </a:r>
            <a:r>
              <a:rPr lang="en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1200" dirty="0" smtClean="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uk-UA" sz="1200" dirty="0" smtClean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  <a:r>
              <a:rPr lang="en" sz="1200" dirty="0" smtClean="0">
                <a:solidFill>
                  <a:schemeClr val="dk1"/>
                </a:solidFill>
                <a:highlight>
                  <a:srgbClr val="FFFFFF"/>
                </a:highlight>
              </a:rPr>
              <a:t>)).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thenReturn(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200" i="1" dirty="0">
                <a:solidFill>
                  <a:srgbClr val="808080"/>
                </a:solidFill>
                <a:highlight>
                  <a:srgbClr val="FFFFFF"/>
                </a:highlight>
              </a:rPr>
              <a:t>//act - where the operation to be tested is performed</a:t>
            </a:r>
            <a:endParaRPr sz="12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 i="1" dirty="0">
                <a:solidFill>
                  <a:srgbClr val="808080"/>
                </a:solidFill>
                <a:highlight>
                  <a:srgbClr val="FFFFFF"/>
                </a:highlight>
              </a:rPr>
              <a:t>   </a:t>
            </a:r>
            <a:r>
              <a:rPr lang="en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actualResult = 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calculator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.add(x, y);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200" i="1" dirty="0">
                <a:solidFill>
                  <a:srgbClr val="808080"/>
                </a:solidFill>
                <a:highlight>
                  <a:srgbClr val="FFFFFF"/>
                </a:highlight>
              </a:rPr>
              <a:t>//assert - received result assertion + mocks verification</a:t>
            </a:r>
            <a:endParaRPr sz="1200" i="1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 i="1" dirty="0">
                <a:solidFill>
                  <a:srgbClr val="808080"/>
                </a:solidFill>
                <a:highlight>
                  <a:srgbClr val="FFFFFF"/>
                </a:highlight>
              </a:rPr>
              <a:t>   </a:t>
            </a:r>
            <a:r>
              <a:rPr lang="en" sz="1200" i="1" dirty="0">
                <a:solidFill>
                  <a:schemeClr val="dk1"/>
                </a:solidFill>
                <a:highlight>
                  <a:srgbClr val="FFFFFF"/>
                </a:highlight>
              </a:rPr>
              <a:t>verifyZeroInteractions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1200" b="1" dirty="0">
                <a:solidFill>
                  <a:srgbClr val="660E7A"/>
                </a:solidFill>
                <a:highlight>
                  <a:srgbClr val="FFFFFF"/>
                </a:highlight>
              </a:rPr>
              <a:t>sqrtOperation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200" i="1" dirty="0">
                <a:solidFill>
                  <a:schemeClr val="dk1"/>
                </a:solidFill>
                <a:highlight>
                  <a:srgbClr val="FFFFFF"/>
                </a:highlight>
              </a:rPr>
              <a:t>assertEquals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(actualResult, expectedResult);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1200" b="1" dirty="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6469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Code Coverage</a:t>
            </a:r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567" y="2108234"/>
            <a:ext cx="2641535" cy="2641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332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Test Driven Development</a:t>
            </a: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/>
              <a:t>Simple sorting list example</a:t>
            </a:r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467" y="1536633"/>
            <a:ext cx="3972733" cy="4151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8168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 smtClean="0"/>
              <a:t>Useful links</a:t>
            </a:r>
            <a:endParaRPr dirty="0"/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28</a:t>
            </a:fld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u="sng" dirty="0" smtClean="0">
                <a:hlinkClick r:id="rId3"/>
              </a:rPr>
              <a:t>Basics of Unit Testing</a:t>
            </a:r>
            <a:endParaRPr dirty="0" smtClean="0"/>
          </a:p>
          <a:p>
            <a:r>
              <a:rPr lang="en" u="sng" dirty="0" smtClean="0">
                <a:hlinkClick r:id="rId4"/>
              </a:rPr>
              <a:t>Getting started with Mockito</a:t>
            </a:r>
            <a:endParaRPr dirty="0" smtClean="0"/>
          </a:p>
          <a:p>
            <a:r>
              <a:rPr lang="en-US" u="sng" dirty="0" smtClean="0">
                <a:hlinkClick r:id="rId5"/>
              </a:rPr>
              <a:t>Best practices for unit testing</a:t>
            </a:r>
            <a:endParaRPr dirty="0" smtClean="0"/>
          </a:p>
          <a:p>
            <a:r>
              <a:rPr lang="en" u="sng" dirty="0" smtClean="0">
                <a:hlinkClick r:id="rId6"/>
              </a:rPr>
              <a:t>The Pros &amp; Cons of Test-Driven Development</a:t>
            </a:r>
            <a:endParaRPr dirty="0" smtClean="0"/>
          </a:p>
          <a:p>
            <a:r>
              <a:rPr lang="en" u="sng" dirty="0" smtClean="0">
                <a:hlinkClick r:id="rId7"/>
              </a:rPr>
              <a:t>Real life unit tests</a:t>
            </a:r>
            <a:endParaRPr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6896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Home task 1</a:t>
            </a:r>
            <a:endParaRPr dirty="0"/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512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dirty="0"/>
              <a:t>Write Morse abetque translator: </a:t>
            </a:r>
            <a:endParaRPr sz="2400" dirty="0"/>
          </a:p>
          <a:p>
            <a:pPr>
              <a:spcBef>
                <a:spcPts val="667"/>
              </a:spcBef>
            </a:pPr>
            <a:r>
              <a:rPr lang="en" dirty="0"/>
              <a:t>Use following alphabet relation, each Morse symbol should be separated by space.</a:t>
            </a:r>
            <a:endParaRPr dirty="0"/>
          </a:p>
          <a:p>
            <a:pPr marL="0" indent="609585">
              <a:spcBef>
                <a:spcPts val="667"/>
              </a:spcBef>
              <a:buNone/>
            </a:pPr>
            <a:r>
              <a:rPr lang="en" dirty="0"/>
              <a:t>Example: </a:t>
            </a:r>
            <a:r>
              <a:rPr lang="en" dirty="0">
                <a:solidFill>
                  <a:srgbClr val="CC4125"/>
                </a:solidFill>
              </a:rPr>
              <a:t>DC</a:t>
            </a:r>
            <a:r>
              <a:rPr lang="en" dirty="0"/>
              <a:t> should be </a:t>
            </a:r>
            <a:r>
              <a:rPr lang="en" dirty="0">
                <a:solidFill>
                  <a:srgbClr val="CC4125"/>
                </a:solidFill>
              </a:rPr>
              <a:t>-.. -.-.</a:t>
            </a:r>
            <a:endParaRPr dirty="0">
              <a:solidFill>
                <a:srgbClr val="CC4125"/>
              </a:solidFill>
            </a:endParaRPr>
          </a:p>
          <a:p>
            <a:pPr>
              <a:spcBef>
                <a:spcPts val="667"/>
              </a:spcBef>
            </a:pPr>
            <a:r>
              <a:rPr lang="en" dirty="0"/>
              <a:t>Use slash symbol ‘/’ as space between multiple words input. </a:t>
            </a:r>
            <a:endParaRPr dirty="0"/>
          </a:p>
          <a:p>
            <a:pPr marL="0" indent="609585">
              <a:spcBef>
                <a:spcPts val="667"/>
              </a:spcBef>
              <a:buNone/>
            </a:pPr>
            <a:r>
              <a:rPr lang="en" dirty="0"/>
              <a:t>Example: </a:t>
            </a:r>
            <a:r>
              <a:rPr lang="en" dirty="0">
                <a:solidFill>
                  <a:srgbClr val="CC4125"/>
                </a:solidFill>
              </a:rPr>
              <a:t>D C</a:t>
            </a:r>
            <a:r>
              <a:rPr lang="en" dirty="0"/>
              <a:t> should be </a:t>
            </a:r>
            <a:r>
              <a:rPr lang="en" dirty="0">
                <a:solidFill>
                  <a:srgbClr val="CC4125"/>
                </a:solidFill>
              </a:rPr>
              <a:t>-.. / -.-.</a:t>
            </a:r>
            <a:endParaRPr dirty="0"/>
          </a:p>
          <a:p>
            <a:pPr>
              <a:spcBef>
                <a:spcPts val="667"/>
              </a:spcBef>
            </a:pPr>
            <a:r>
              <a:rPr lang="en" dirty="0"/>
              <a:t>Validate user input for nullability</a:t>
            </a:r>
            <a:endParaRPr dirty="0"/>
          </a:p>
          <a:p>
            <a:pPr>
              <a:spcBef>
                <a:spcPts val="667"/>
              </a:spcBef>
            </a:pPr>
            <a:r>
              <a:rPr lang="en" dirty="0"/>
              <a:t>When user input symbol not listed in alphabet, throw IllegalArgumentException</a:t>
            </a:r>
            <a:endParaRPr dirty="0"/>
          </a:p>
          <a:p>
            <a:pPr>
              <a:spcBef>
                <a:spcPts val="667"/>
              </a:spcBef>
            </a:pPr>
            <a:r>
              <a:rPr lang="en" dirty="0"/>
              <a:t>Write tests on translator and cover all code </a:t>
            </a:r>
            <a:r>
              <a:rPr lang="en" dirty="0" smtClean="0"/>
              <a:t>base</a:t>
            </a:r>
            <a:r>
              <a:rPr lang="uk-UA" dirty="0" smtClean="0"/>
              <a:t> (100%)</a:t>
            </a:r>
            <a:r>
              <a:rPr lang="en" dirty="0" smtClean="0"/>
              <a:t>.</a:t>
            </a:r>
            <a:endParaRPr dirty="0"/>
          </a:p>
          <a:p>
            <a:pPr marL="0" indent="0">
              <a:spcBef>
                <a:spcPts val="667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500" y="1536633"/>
            <a:ext cx="5017699" cy="4736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033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What is “code testing” and why it’s important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8000"/>
              </a:lnSpc>
            </a:pPr>
            <a:r>
              <a:rPr lang="en" b="1" i="1" dirty="0"/>
              <a:t>Scenario </a:t>
            </a:r>
            <a:r>
              <a:rPr lang="en" dirty="0"/>
              <a:t>: “Let’s make a small fix!!!”</a:t>
            </a:r>
            <a:endParaRPr dirty="0"/>
          </a:p>
          <a:p>
            <a:pPr>
              <a:lnSpc>
                <a:spcPct val="158000"/>
              </a:lnSpc>
            </a:pPr>
            <a:r>
              <a:rPr lang="en" b="1" i="1" dirty="0"/>
              <a:t>Action</a:t>
            </a:r>
            <a:r>
              <a:rPr lang="en" dirty="0"/>
              <a:t>: Developer changes a “simple” line of code.</a:t>
            </a:r>
            <a:endParaRPr dirty="0"/>
          </a:p>
          <a:p>
            <a:pPr>
              <a:lnSpc>
                <a:spcPct val="158000"/>
              </a:lnSpc>
            </a:pPr>
            <a:r>
              <a:rPr lang="en" b="1" i="1" dirty="0"/>
              <a:t>Result</a:t>
            </a:r>
            <a:r>
              <a:rPr lang="en" dirty="0"/>
              <a:t>: This quick fix solve the problem but broke other parts of the code.</a:t>
            </a:r>
            <a:endParaRPr dirty="0"/>
          </a:p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115" y="3835625"/>
            <a:ext cx="4493774" cy="2861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5494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Home task 1 test cases</a:t>
            </a:r>
            <a:endParaRPr dirty="0"/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06390">
              <a:buSzPts val="1200"/>
              <a:buAutoNum type="arabicPeriod"/>
            </a:pPr>
            <a:r>
              <a:rPr lang="en" sz="1600" dirty="0"/>
              <a:t>SOS</a:t>
            </a:r>
            <a:endParaRPr sz="1600" dirty="0"/>
          </a:p>
          <a:p>
            <a:pPr indent="-406390">
              <a:buSzPts val="1200"/>
              <a:buAutoNum type="arabicPeriod"/>
            </a:pPr>
            <a:r>
              <a:rPr lang="en" sz="1600" dirty="0"/>
              <a:t>S O S</a:t>
            </a:r>
            <a:endParaRPr sz="1600" dirty="0"/>
          </a:p>
          <a:p>
            <a:pPr indent="-406390">
              <a:buSzPts val="1200"/>
              <a:buAutoNum type="arabicPeriod"/>
            </a:pPr>
            <a:r>
              <a:rPr lang="en" sz="1600" dirty="0" err="1"/>
              <a:t>GeekHub</a:t>
            </a:r>
            <a:endParaRPr sz="1600" dirty="0" err="1"/>
          </a:p>
          <a:p>
            <a:pPr indent="-406390">
              <a:buSzPts val="1200"/>
              <a:buAutoNum type="arabicPeriod"/>
            </a:pPr>
            <a:r>
              <a:rPr lang="en" sz="1600" dirty="0"/>
              <a:t>it is a good day to die</a:t>
            </a:r>
            <a:endParaRPr sz="1600" dirty="0"/>
          </a:p>
          <a:p>
            <a:pPr indent="-406390">
              <a:buSzPts val="1200"/>
              <a:buAutoNum type="arabicPeriod"/>
            </a:pPr>
            <a:r>
              <a:rPr lang="en" sz="1600" dirty="0"/>
              <a:t>$0m*</a:t>
            </a:r>
            <a:r>
              <a:rPr lang="en" sz="1600" dirty="0" err="1"/>
              <a:t>th</a:t>
            </a:r>
            <a:r>
              <a:rPr lang="en" sz="1600" dirty="0"/>
              <a:t>!#g Br0k*#!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06390">
              <a:buSzPts val="1200"/>
              <a:buAutoNum type="arabicPeriod"/>
            </a:pPr>
            <a:r>
              <a:rPr lang="en" sz="1600"/>
              <a:t>... --- …</a:t>
            </a:r>
            <a:endParaRPr sz="1600"/>
          </a:p>
          <a:p>
            <a:pPr indent="-406390">
              <a:buSzPts val="1200"/>
              <a:buAutoNum type="arabicPeriod"/>
            </a:pPr>
            <a:r>
              <a:rPr lang="en" sz="1600"/>
              <a:t>... / --- / …</a:t>
            </a:r>
            <a:endParaRPr sz="1600"/>
          </a:p>
          <a:p>
            <a:pPr indent="-406390">
              <a:buSzPts val="1200"/>
              <a:buAutoNum type="arabicPeriod"/>
            </a:pPr>
            <a:r>
              <a:rPr lang="en" sz="1600"/>
              <a:t>--. . . -.- .... ..- -...</a:t>
            </a:r>
            <a:endParaRPr sz="1600"/>
          </a:p>
          <a:p>
            <a:pPr indent="-406390">
              <a:buSzPts val="1200"/>
              <a:buAutoNum type="arabicPeriod"/>
            </a:pPr>
            <a:r>
              <a:rPr lang="en" sz="1600"/>
              <a:t>.. - / .. ... / .- / --. --- --- -.. / -.. .- -.-- / - --- / -.. .. .</a:t>
            </a:r>
            <a:endParaRPr sz="1600"/>
          </a:p>
          <a:p>
            <a:pPr indent="-406390">
              <a:buSzPts val="1200"/>
              <a:buAutoNum type="arabicPeriod"/>
            </a:pPr>
            <a:r>
              <a:rPr lang="en" sz="1600"/>
              <a:t>Incorrect input(exception expected)</a:t>
            </a:r>
            <a:endParaRPr sz="1600"/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3739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Q &amp; A</a:t>
            </a:r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947" y="902004"/>
            <a:ext cx="5079365" cy="48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5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Testing levels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602" y="1536634"/>
            <a:ext cx="5612801" cy="4450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953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Pros vs Cons</a:t>
            </a: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Bugs preventing</a:t>
            </a:r>
            <a:endParaRPr/>
          </a:p>
          <a:p>
            <a:r>
              <a:rPr lang="en"/>
              <a:t>Easy refactoring</a:t>
            </a:r>
            <a:endParaRPr/>
          </a:p>
          <a:p>
            <a:r>
              <a:rPr lang="en"/>
              <a:t>Better code architecture</a:t>
            </a:r>
            <a:endParaRPr/>
          </a:p>
          <a:p>
            <a:r>
              <a:rPr lang="en"/>
              <a:t>Documentation</a:t>
            </a:r>
            <a:endParaRPr/>
          </a:p>
          <a:p>
            <a:r>
              <a:rPr lang="en"/>
              <a:t>Less debugging cases</a:t>
            </a:r>
            <a:endParaRPr/>
          </a:p>
          <a:p>
            <a:r>
              <a:rPr lang="en"/>
              <a:t>Time saver</a:t>
            </a:r>
            <a:endParaRPr/>
          </a:p>
          <a:p>
            <a:r>
              <a:rPr lang="en"/>
              <a:t>Money saver</a:t>
            </a:r>
            <a:endParaRPr/>
          </a:p>
          <a:p>
            <a:r>
              <a:rPr lang="en"/>
              <a:t>Must have practice for big projects</a:t>
            </a:r>
            <a:endParaRPr/>
          </a:p>
          <a:p>
            <a:r>
              <a:rPr lang="en"/>
              <a:t>Guarantee that your code is working as expected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Needs more time for coding</a:t>
            </a:r>
            <a:endParaRPr/>
          </a:p>
          <a:p>
            <a:r>
              <a:rPr lang="en"/>
              <a:t>Require support</a:t>
            </a:r>
            <a:endParaRPr/>
          </a:p>
          <a:p>
            <a:r>
              <a:rPr lang="en"/>
              <a:t>Possible overhead</a:t>
            </a:r>
            <a:endParaRPr/>
          </a:p>
          <a:p>
            <a:r>
              <a:rPr lang="en"/>
              <a:t>Hard to write good tests</a:t>
            </a:r>
            <a:endParaRPr/>
          </a:p>
          <a:p>
            <a:r>
              <a:rPr lang="en"/>
              <a:t>Hard to apply on legacy code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003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Testing libraries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2614346"/>
            <a:ext cx="5333200" cy="1629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3200" y="1757033"/>
            <a:ext cx="5333200" cy="3343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506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Unit testing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167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Simple Unit Test Example</a:t>
            </a:r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package 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</a:rPr>
              <a:t>io.testsgh.unittestexample;</a:t>
            </a:r>
            <a:endParaRPr sz="16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 sz="16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</a:rPr>
              <a:t>Calculator {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</a:rPr>
              <a:t>add(</a:t>
            </a:r>
            <a:r>
              <a:rPr lang="e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</a:rPr>
              <a:t>x, </a:t>
            </a:r>
            <a:r>
              <a:rPr lang="e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</a:rPr>
              <a:t>y) {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</a:rPr>
              <a:t>x + y;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600" dirty="0" smtClean="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b="1">
                <a:solidFill>
                  <a:srgbClr val="000080"/>
                </a:solidFill>
                <a:highlight>
                  <a:srgbClr val="FFFFFF"/>
                </a:highlight>
              </a:rPr>
              <a:t>package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io.testsgh.unittestexample;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b="1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org.testng.annotations.</a:t>
            </a:r>
            <a:r>
              <a:rPr lang="en" sz="1600">
                <a:solidFill>
                  <a:srgbClr val="808000"/>
                </a:solidFill>
                <a:highlight>
                  <a:srgbClr val="FFFFFF"/>
                </a:highlight>
              </a:rPr>
              <a:t>Test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b="1">
                <a:solidFill>
                  <a:srgbClr val="000080"/>
                </a:solidFill>
                <a:highlight>
                  <a:srgbClr val="FFFFFF"/>
                </a:highlight>
              </a:rPr>
              <a:t>import static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org.testng.Assert.*;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 b="1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CalculatorTest {</a:t>
            </a:r>
            <a:endParaRPr sz="1600"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600">
                <a:solidFill>
                  <a:srgbClr val="808000"/>
                </a:solidFill>
                <a:highlight>
                  <a:srgbClr val="FFFFFF"/>
                </a:highlight>
              </a:rPr>
              <a:t>@Test</a:t>
            </a:r>
            <a:endParaRPr sz="16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lang="en" sz="1600" b="1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testAdd() {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      Calculator calculator = </a:t>
            </a:r>
            <a:r>
              <a:rPr lang="en" sz="1600" b="1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Calculator();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600" b="1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actualResult = calculator.add(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600" b="1">
                <a:solidFill>
                  <a:srgbClr val="000080"/>
                </a:solidFill>
                <a:highlight>
                  <a:srgbClr val="FFFFFF"/>
                </a:highlight>
              </a:rPr>
              <a:t>int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expectedResult =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600" i="1">
                <a:solidFill>
                  <a:schemeClr val="dk1"/>
                </a:solidFill>
                <a:highlight>
                  <a:srgbClr val="FFFFFF"/>
                </a:highlight>
              </a:rPr>
              <a:t>assertEquals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(actualResult, expectedResult);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96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How to setup &amp; run tests</a:t>
            </a:r>
            <a:endParaRPr dirty="0"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/>
              <a:t>Add test dependency for test lib:</a:t>
            </a:r>
            <a:endParaRPr dirty="0"/>
          </a:p>
          <a:p>
            <a:pPr marL="0" indent="0">
              <a:lnSpc>
                <a:spcPct val="100000"/>
              </a:lnSpc>
              <a:buNone/>
            </a:pPr>
            <a:endParaRPr sz="12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>
              <a:lnSpc>
                <a:spcPct val="100000"/>
              </a:lnSpc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repositories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  		mavenCentral()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>
              <a:lnSpc>
                <a:spcPct val="100000"/>
              </a:lnSpc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609585">
              <a:lnSpc>
                <a:spcPct val="100000"/>
              </a:lnSpc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dependencies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  		</a:t>
            </a:r>
            <a:r>
              <a:rPr lang="en" sz="1200" b="1" dirty="0">
                <a:solidFill>
                  <a:srgbClr val="CC0000"/>
                </a:solidFill>
                <a:highlight>
                  <a:srgbClr val="FFFFFF"/>
                </a:highlight>
              </a:rPr>
              <a:t>testCompile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200" b="1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en" sz="1200" b="1" dirty="0" smtClean="0">
                <a:solidFill>
                  <a:srgbClr val="008000"/>
                </a:solidFill>
                <a:highlight>
                  <a:srgbClr val="FFFFFF"/>
                </a:highlight>
              </a:rPr>
              <a:t>org.testng:testng:7.0.0-beta3"</a:t>
            </a:r>
            <a:endParaRPr sz="1200" b="1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609585">
              <a:lnSpc>
                <a:spcPct val="100000"/>
              </a:lnSpc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609585">
              <a:lnSpc>
                <a:spcPct val="100000"/>
              </a:lnSpc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r>
              <a:rPr lang="en" dirty="0"/>
              <a:t>Directly from IDE (mostly used)</a:t>
            </a:r>
            <a:endParaRPr dirty="0"/>
          </a:p>
          <a:p>
            <a:r>
              <a:rPr lang="en" dirty="0"/>
              <a:t>Via build system (Gradle task verification::test)</a:t>
            </a:r>
            <a:endParaRPr dirty="0"/>
          </a:p>
          <a:p>
            <a:r>
              <a:rPr lang="en" dirty="0"/>
              <a:t>CI server to assure that nothing was broken</a:t>
            </a:r>
            <a:endParaRPr dirty="0"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613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1042</Words>
  <Application>Microsoft Office PowerPoint</Application>
  <PresentationFormat>Widescreen</PresentationFormat>
  <Paragraphs>296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Java 4 WEB </vt:lpstr>
      <vt:lpstr>Lesson goals</vt:lpstr>
      <vt:lpstr>What is “code testing” and why it’s important</vt:lpstr>
      <vt:lpstr>Testing levels</vt:lpstr>
      <vt:lpstr>Pros vs Cons</vt:lpstr>
      <vt:lpstr>Testing libraries</vt:lpstr>
      <vt:lpstr>Unit testing</vt:lpstr>
      <vt:lpstr>Simple Unit Test Example</vt:lpstr>
      <vt:lpstr>How to setup &amp; run tests</vt:lpstr>
      <vt:lpstr>Working with IDE</vt:lpstr>
      <vt:lpstr>Test Sources conventions</vt:lpstr>
      <vt:lpstr>Code Convention in Tests</vt:lpstr>
      <vt:lpstr>Test results verification</vt:lpstr>
      <vt:lpstr>Test configurations</vt:lpstr>
      <vt:lpstr>Method that throws exceptions</vt:lpstr>
      <vt:lpstr>Which code should be tested by Unit tests?</vt:lpstr>
      <vt:lpstr>What you should not test</vt:lpstr>
      <vt:lpstr>Good practices</vt:lpstr>
      <vt:lpstr>Mocking</vt:lpstr>
      <vt:lpstr>PowerPoint Presentation</vt:lpstr>
      <vt:lpstr>Mocking libraries</vt:lpstr>
      <vt:lpstr>Mockito dependency</vt:lpstr>
      <vt:lpstr>What is Mock ?</vt:lpstr>
      <vt:lpstr>Argument matchers</vt:lpstr>
      <vt:lpstr>AAA (arrange, act, assert) or “given-when-then” </vt:lpstr>
      <vt:lpstr>Code Coverage</vt:lpstr>
      <vt:lpstr>Test Driven Development</vt:lpstr>
      <vt:lpstr>Useful links</vt:lpstr>
      <vt:lpstr>Home task 1</vt:lpstr>
      <vt:lpstr>Home task 1 test cases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20 - Code Testing (Intro, Unit)</dc:title>
  <dc:creator>Yaroslav Brahinets</dc:creator>
  <cp:lastModifiedBy>Yaroslav Brahinets</cp:lastModifiedBy>
  <cp:revision>14</cp:revision>
  <dcterms:created xsi:type="dcterms:W3CDTF">2019-03-17T22:13:01Z</dcterms:created>
  <dcterms:modified xsi:type="dcterms:W3CDTF">2019-03-17T22:35:50Z</dcterms:modified>
</cp:coreProperties>
</file>