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42" r:id="rId27"/>
    <p:sldId id="34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B7C0C-265B-4FDA-95E6-3F56946D631D}">
  <a:tblStyle styleId="{B49B7C0C-265B-4FDA-95E6-3F56946D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bc82a0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bc82a0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98a7390d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98a7390d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98a7390d1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98a7390d1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98a7390d1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98a7390d1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98a7390d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98a7390d1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8a7390d1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8a7390d1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98a7390d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98a7390d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98a7390d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98a7390d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98a7390d1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98a7390d1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8a7390d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8a7390d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98a7390d1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98a7390d1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8a7390d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8a7390d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98a7390d1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98a7390d1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98a7390d1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98a7390d1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8a7390d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8a7390d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98a7390d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98a7390d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98a7390d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98a7390d1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98a7390d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98a7390d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8e61c37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8e61c37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8a7390d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98a7390d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98a7390d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98a7390d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98a7390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98a7390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98a7390d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98a7390d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8a7390d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98a7390d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98a7390d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98a7390d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98a7390d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98a7390d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thymeleaf-in-spring-mv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0-spring-mv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1-spring-boo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notes-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LoggerInterceptor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ControllerExceptionHandler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09-dispatcher-serv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MVC</a:t>
            </a:r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38" y="1501750"/>
            <a:ext cx="1544225" cy="1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sp>
        <p:nvSpPr>
          <p:cNvPr id="417" name="Google Shape;41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Thymeleaf is a Java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is an XML/HTML template engine able to apply a set of transformations to template files in order to display data and/or text produced by your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Often used as a Back-end rendering technology for web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 own dialect language to manipulate with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More info at: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https://www.thymeleaf.org/doc/tutorials/3.0/usingthymeleaf.html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https://www.baeldung.com/thymeleaf-in-spring-mvc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8" name="Google Shape;41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URI templates can be used for convenient access to selected parts of a URL in a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URI Template is a URI-like string, containing one or more variable names. When you substitute values for these variables, the template becomes a URI.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example, the URI Template </a:t>
            </a:r>
            <a:r>
              <a:rPr lang="ru">
                <a:solidFill>
                  <a:srgbClr val="4A86E8"/>
                </a:solidFill>
              </a:rPr>
              <a:t>http://localhost:8080/users/{userId}</a:t>
            </a:r>
            <a:r>
              <a:rPr lang="ru"/>
              <a:t> contains the variable userId. Assigning the value </a:t>
            </a:r>
            <a:r>
              <a:rPr lang="ru">
                <a:solidFill>
                  <a:srgbClr val="4A86E8"/>
                </a:solidFill>
              </a:rPr>
              <a:t>123</a:t>
            </a:r>
            <a:r>
              <a:rPr lang="ru"/>
              <a:t> to the variable placeholder provide </a:t>
            </a:r>
            <a:r>
              <a:rPr lang="ru" u="sng">
                <a:solidFill>
                  <a:srgbClr val="4A86E8"/>
                </a:solidFill>
              </a:rPr>
              <a:t>http://localhost:8080/users/123</a:t>
            </a:r>
            <a:r>
              <a:rPr lang="ru"/>
              <a:t>.</a:t>
            </a:r>
            <a:endParaRPr/>
          </a:p>
        </p:txBody>
      </p:sp>
      <p:sp>
        <p:nvSpPr>
          <p:cNvPr id="425" name="Google Shape;42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1" name="Google Shape;4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50" y="2060975"/>
            <a:ext cx="664010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8" name="Google Shape;4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38" y="2060975"/>
            <a:ext cx="734733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8" y="1586575"/>
            <a:ext cx="7557126" cy="1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Web MVC</a:t>
            </a:r>
            <a:endParaRPr/>
          </a:p>
        </p:txBody>
      </p:sp>
      <p:sp>
        <p:nvSpPr>
          <p:cNvPr id="452" name="Google Shape;4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https://github.com/vrudas/spring-framework-examples/tree/main/example-10-spring-mvc</a:t>
            </a:r>
            <a:endParaRPr/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0" y="1466625"/>
            <a:ext cx="4210001" cy="22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7" name="Google Shape;4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1017725"/>
            <a:ext cx="4065675" cy="3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Starters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ru"/>
              <a:t>)</a:t>
            </a:r>
            <a:endParaRPr/>
          </a:p>
        </p:txBody>
      </p:sp>
      <p:pic>
        <p:nvPicPr>
          <p:cNvPr id="474" name="Google Shape;47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100" y="1096325"/>
            <a:ext cx="58477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Boot</a:t>
            </a:r>
            <a:endParaRPr/>
          </a:p>
        </p:txBody>
      </p:sp>
      <p:sp>
        <p:nvSpPr>
          <p:cNvPr id="481" name="Google Shape;481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https://github.com/vrudas/spring-framework-examples/tree/main/example-11-spring-boot</a:t>
            </a:r>
            <a:endParaRPr/>
          </a:p>
        </p:txBody>
      </p:sp>
      <p:pic>
        <p:nvPicPr>
          <p:cNvPr id="482" name="Google Shape;48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Spring web MVC framework provides model-view-controller architecture and ready components that can be used to develop flexible and loosely coupled web applications.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MVC pattern results in separating the different aspects of the application (input logic, business logic, and UI logic), while providing a loose coupling between these elements.</a:t>
            </a:r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Notes Application</a:t>
            </a:r>
            <a:endParaRPr/>
          </a:p>
        </p:txBody>
      </p:sp>
      <p:sp>
        <p:nvSpPr>
          <p:cNvPr id="489" name="Google Shape;48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600"/>
              <a:t>📓🗒📔💻</a:t>
            </a:r>
            <a:endParaRPr sz="9600"/>
          </a:p>
        </p:txBody>
      </p:sp>
      <p:sp>
        <p:nvSpPr>
          <p:cNvPr id="490" name="Google Shape;49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Notes Application</a:t>
            </a:r>
            <a:endParaRPr/>
          </a:p>
        </p:txBody>
      </p:sp>
      <p:sp>
        <p:nvSpPr>
          <p:cNvPr id="496" name="Google Shape;49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https://github.com/vrudas/spring-framework-examples/tree/main/notes-app</a:t>
            </a:r>
            <a:endParaRPr/>
          </a:p>
        </p:txBody>
      </p:sp>
      <p:pic>
        <p:nvPicPr>
          <p:cNvPr id="497" name="Google Shape;49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Request Interceptor</a:t>
            </a:r>
            <a:endParaRPr/>
          </a:p>
        </p:txBody>
      </p:sp>
      <p:pic>
        <p:nvPicPr>
          <p:cNvPr id="504" name="Google Shape;50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38" y="1222525"/>
            <a:ext cx="7702924" cy="31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Interceptor</a:t>
            </a:r>
            <a:endParaRPr/>
          </a:p>
        </p:txBody>
      </p:sp>
      <p:sp>
        <p:nvSpPr>
          <p:cNvPr id="511" name="Google Shape;51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https://github.com/vrudas/spring-framework-examples/blob/main/notes-app/src/main/java/io/sfe/notesapp/web/common/LoggerInterceptor.java</a:t>
            </a:r>
            <a:endParaRPr/>
          </a:p>
        </p:txBody>
      </p:sp>
      <p:pic>
        <p:nvPicPr>
          <p:cNvPr id="512" name="Google Shape;51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 Handling</a:t>
            </a:r>
            <a:endParaRPr/>
          </a:p>
        </p:txBody>
      </p:sp>
      <p:sp>
        <p:nvSpPr>
          <p:cNvPr id="519" name="Google Shape;51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520" name="Google Shape;52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63" y="1232300"/>
            <a:ext cx="3965674" cy="267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Error Handling </a:t>
            </a:r>
            <a:endParaRPr/>
          </a:p>
        </p:txBody>
      </p:sp>
      <p:sp>
        <p:nvSpPr>
          <p:cNvPr id="526" name="Google Shape;52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https://github.com/vrudas/spring-framework-examples/blob/main/notes-app/src/main/java/io/sfe/notesapp/web/common/ControllerExceptionHandler.java</a:t>
            </a:r>
            <a:endParaRPr/>
          </a:p>
        </p:txBody>
      </p:sp>
      <p:pic>
        <p:nvPicPr>
          <p:cNvPr id="527" name="Google Shape;52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Any questions?</a:t>
            </a:r>
            <a:endParaRPr dirty="0"/>
          </a:p>
        </p:txBody>
      </p:sp>
      <p:sp>
        <p:nvSpPr>
          <p:cNvPr id="692" name="Google Shape;69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800"/>
              <a:t>🤔</a:t>
            </a:r>
            <a:endParaRPr/>
          </a:p>
        </p:txBody>
      </p:sp>
      <p:sp>
        <p:nvSpPr>
          <p:cNvPr id="693" name="Google Shape;69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5B71-F83E-A14A-9682-1120667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A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2E59-80AF-9344-B531-EE04C0E15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Migrate </a:t>
            </a:r>
            <a:r>
              <a:rPr lang="en-GB" dirty="0" err="1"/>
              <a:t>StudentsRegistry</a:t>
            </a:r>
            <a:r>
              <a:rPr lang="en-GB" dirty="0"/>
              <a:t> (both Web </a:t>
            </a:r>
            <a:r>
              <a:rPr lang="en-GB"/>
              <a:t>and Console) </a:t>
            </a:r>
            <a:r>
              <a:rPr lang="en-GB" dirty="0"/>
              <a:t>app to Spring Boot autoconfiguration</a:t>
            </a:r>
          </a:p>
          <a:p>
            <a:r>
              <a:rPr lang="en-GB" dirty="0"/>
              <a:t>Replace usage of Servlet API to a flexible Spring MVC</a:t>
            </a:r>
          </a:p>
          <a:p>
            <a:r>
              <a:rPr lang="en-GB" dirty="0"/>
              <a:t>Use </a:t>
            </a:r>
            <a:r>
              <a:rPr lang="en-GB" dirty="0" err="1"/>
              <a:t>Thymeleaf</a:t>
            </a:r>
            <a:r>
              <a:rPr lang="en-GB" dirty="0"/>
              <a:t> as a Template Engine for HTML views</a:t>
            </a:r>
          </a:p>
          <a:p>
            <a:r>
              <a:rPr lang="en-GB" dirty="0"/>
              <a:t>Handle all error types by custom controller advice</a:t>
            </a:r>
          </a:p>
          <a:p>
            <a:r>
              <a:rPr lang="en-GB" dirty="0"/>
              <a:t>Important note Login/Logout functional should not use Spring Security</a:t>
            </a:r>
          </a:p>
          <a:p>
            <a:endParaRPr lang="en-GB" dirty="0"/>
          </a:p>
          <a:p>
            <a:r>
              <a:rPr lang="en-GB" dirty="0"/>
              <a:t>Next lesson will be practice</a:t>
            </a:r>
          </a:p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CFABD-2A5A-1343-A302-B549F6652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8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Model</a:t>
            </a:r>
            <a:r>
              <a:rPr lang="ru"/>
              <a:t> encapsulates the application data and in general they will consist of POJO.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View</a:t>
            </a:r>
            <a:r>
              <a:rPr lang="ru"/>
              <a:t> is responsible for rendering the model data and in general it generates HTML output that the client's browser can interpret.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Controller</a:t>
            </a:r>
            <a:r>
              <a:rPr lang="ru"/>
              <a:t> is responsible for processing user requests and building appropriate model and passes it to the view for rendering.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DispatcherServlet (aka Front Controller design pattern)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88" y="1017725"/>
            <a:ext cx="59586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RequestDispatcher example</a:t>
            </a:r>
            <a:endParaRPr/>
          </a:p>
        </p:txBody>
      </p:sp>
      <p:sp>
        <p:nvSpPr>
          <p:cNvPr id="380" name="Google Shape;38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https://github.com/vrudas/spring-framework-examples/tree/main/example-09-dispatcher-servlet</a:t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</a:t>
            </a:r>
            <a:endParaRPr/>
          </a:p>
        </p:txBody>
      </p:sp>
      <p:sp>
        <p:nvSpPr>
          <p:cNvPr id="388" name="Google Shape;38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DispatcherServlet</a:t>
            </a:r>
            <a:r>
              <a:rPr lang="ru"/>
              <a:t> delegates the request to the controllers to execute the functionality specific to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@Controller</a:t>
            </a:r>
            <a:r>
              <a:rPr lang="ru"/>
              <a:t> annotation indicates that a particular class serves the role of a controller.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annotation is used to map a URL to either an entire class or a particular handler method. The class-level usage of @RequestMapping indicates that all handling methods on this controller are relative to his path.</a:t>
            </a:r>
            <a:endParaRPr/>
          </a:p>
        </p:txBody>
      </p:sp>
      <p:sp>
        <p:nvSpPr>
          <p:cNvPr id="389" name="Google Shape;38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 and Model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l="487"/>
          <a:stretch/>
        </p:blipFill>
        <p:spPr>
          <a:xfrm>
            <a:off x="1875075" y="1207200"/>
            <a:ext cx="5420550" cy="30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View</a:t>
            </a:r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Spring MVC supports many types of views for different presentation technologies. These include - HTML, XML, JSON etc. Here example of HTML template written with Thymeleaf:</a:t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13" y="2387925"/>
            <a:ext cx="4973179" cy="2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38" y="1017725"/>
            <a:ext cx="2876325" cy="28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709</Words>
  <Application>Microsoft Macintosh PowerPoint</Application>
  <PresentationFormat>On-screen Show (16:9)</PresentationFormat>
  <Paragraphs>133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Dark</vt:lpstr>
      <vt:lpstr>Spring MVC</vt:lpstr>
      <vt:lpstr>Spring Web MVC Framework</vt:lpstr>
      <vt:lpstr>Spring Web MVC Framework</vt:lpstr>
      <vt:lpstr>DispatcherServlet (aka Front Controller design pattern)</vt:lpstr>
      <vt:lpstr>Example - RequestDispatcher example</vt:lpstr>
      <vt:lpstr>Spring Web MVC - Controller</vt:lpstr>
      <vt:lpstr>Spring Web MVC - Controller and Model</vt:lpstr>
      <vt:lpstr>Spring Web MVC - View</vt:lpstr>
      <vt:lpstr>Thymeleaf</vt:lpstr>
      <vt:lpstr>Thymeleaf</vt:lpstr>
      <vt:lpstr>@RequestMapping - Details</vt:lpstr>
      <vt:lpstr>@RequestMapping - Details</vt:lpstr>
      <vt:lpstr>@RequestMapping - Details</vt:lpstr>
      <vt:lpstr>@RequestMapping - Details</vt:lpstr>
      <vt:lpstr>Example - Spring Web MVC</vt:lpstr>
      <vt:lpstr>Spring Boot</vt:lpstr>
      <vt:lpstr>Spring Boot</vt:lpstr>
      <vt:lpstr>Spring Boot Starters (https://start.spring.io/)</vt:lpstr>
      <vt:lpstr>Example - Spring Boot</vt:lpstr>
      <vt:lpstr>Notes Application</vt:lpstr>
      <vt:lpstr>Example - Notes Application</vt:lpstr>
      <vt:lpstr>Request Interceptor</vt:lpstr>
      <vt:lpstr>Example - Interceptor</vt:lpstr>
      <vt:lpstr>Error Handling</vt:lpstr>
      <vt:lpstr>Example - Error Handling </vt:lpstr>
      <vt:lpstr>Any questions?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cp:lastModifiedBy>Vasya Rudas</cp:lastModifiedBy>
  <cp:revision>3</cp:revision>
  <dcterms:modified xsi:type="dcterms:W3CDTF">2021-02-15T19:20:07Z</dcterms:modified>
</cp:coreProperties>
</file>