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39"/>
  </p:notesMasterIdLst>
  <p:sldIdLst>
    <p:sldId id="284" r:id="rId2"/>
    <p:sldId id="285" r:id="rId3"/>
    <p:sldId id="381" r:id="rId4"/>
    <p:sldId id="435" r:id="rId5"/>
    <p:sldId id="436" r:id="rId6"/>
    <p:sldId id="437" r:id="rId7"/>
    <p:sldId id="463" r:id="rId8"/>
    <p:sldId id="438" r:id="rId9"/>
    <p:sldId id="439" r:id="rId10"/>
    <p:sldId id="440" r:id="rId11"/>
    <p:sldId id="441" r:id="rId12"/>
    <p:sldId id="442" r:id="rId13"/>
    <p:sldId id="445" r:id="rId14"/>
    <p:sldId id="446" r:id="rId15"/>
    <p:sldId id="447" r:id="rId16"/>
    <p:sldId id="448" r:id="rId17"/>
    <p:sldId id="449" r:id="rId18"/>
    <p:sldId id="443" r:id="rId19"/>
    <p:sldId id="444" r:id="rId20"/>
    <p:sldId id="450" r:id="rId21"/>
    <p:sldId id="452" r:id="rId22"/>
    <p:sldId id="451" r:id="rId23"/>
    <p:sldId id="453" r:id="rId24"/>
    <p:sldId id="454" r:id="rId25"/>
    <p:sldId id="455" r:id="rId26"/>
    <p:sldId id="456" r:id="rId27"/>
    <p:sldId id="457" r:id="rId28"/>
    <p:sldId id="458" r:id="rId29"/>
    <p:sldId id="459" r:id="rId30"/>
    <p:sldId id="460" r:id="rId31"/>
    <p:sldId id="461" r:id="rId32"/>
    <p:sldId id="434" r:id="rId33"/>
    <p:sldId id="464" r:id="rId34"/>
    <p:sldId id="465" r:id="rId35"/>
    <p:sldId id="466" r:id="rId36"/>
    <p:sldId id="401" r:id="rId37"/>
    <p:sldId id="339" r:id="rId38"/>
  </p:sldIdLst>
  <p:sldSz cx="9144000" cy="5143500" type="screen16x9"/>
  <p:notesSz cx="6858000" cy="9144000"/>
  <p:embeddedFontLst>
    <p:embeddedFont>
      <p:font typeface="Lato" panose="020F0502020204030203" pitchFamily="34" charset="0"/>
      <p:regular r:id="rId40"/>
      <p:bold r:id="rId41"/>
      <p:italic r:id="rId42"/>
      <p:boldItalic r:id="rId43"/>
    </p:embeddedFont>
    <p:embeddedFont>
      <p:font typeface="Raleway" panose="020B0503030101060003" pitchFamily="34" charset="77"/>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67748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75B59A-8F34-4A71-B247-EAC484CAED77}">
  <a:tblStyle styleId="{4375B59A-8F34-4A71-B247-EAC484CAED7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70"/>
    <p:restoredTop sz="94704"/>
  </p:normalViewPr>
  <p:slideViewPr>
    <p:cSldViewPr snapToGrid="0" snapToObjects="1">
      <p:cViewPr varScale="1">
        <p:scale>
          <a:sx n="224" d="100"/>
          <a:sy n="224" d="100"/>
        </p:scale>
        <p:origin x="1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890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690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hackerrank.com/challenges/java-annotations/problem" TargetMode="External"/><Relationship Id="rId2" Type="http://schemas.openxmlformats.org/officeDocument/2006/relationships/hyperlink" Target="https://www.hackerrank.com/challenges/java-reflection-attributes/proble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oracle.com/technetwork/articles/java/javareflection-1536171.html" TargetMode="External"/><Relationship Id="rId2" Type="http://schemas.openxmlformats.org/officeDocument/2006/relationships/hyperlink" Target="https://docs.oracle.com/javase/tutorial/reflect" TargetMode="External"/><Relationship Id="rId1" Type="http://schemas.openxmlformats.org/officeDocument/2006/relationships/slideLayout" Target="../slideLayouts/slideLayout2.xml"/><Relationship Id="rId6" Type="http://schemas.openxmlformats.org/officeDocument/2006/relationships/hyperlink" Target="http://www.baeldung.com/java-classloaders" TargetMode="External"/><Relationship Id="rId5" Type="http://schemas.openxmlformats.org/officeDocument/2006/relationships/hyperlink" Target="https://habrahabr.ru/post/133981" TargetMode="External"/><Relationship Id="rId4" Type="http://schemas.openxmlformats.org/officeDocument/2006/relationships/hyperlink" Target="https://docs.oracle.com/javase/tutorial/java/annotations"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baeldung.com/java-stack-overflow-error" TargetMode="External"/><Relationship Id="rId2" Type="http://schemas.openxmlformats.org/officeDocument/2006/relationships/hyperlink" Target="https://www.geeksforgeeks.org/understanding-outofmemoryerror-exception-jav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700677" y="1786259"/>
            <a:ext cx="7742646" cy="636266"/>
          </a:xfrm>
          <a:prstGeom prst="rect">
            <a:avLst/>
          </a:prstGeom>
        </p:spPr>
        <p:txBody>
          <a:bodyPr spcFirstLastPara="1" wrap="square" lIns="91425" tIns="91425" rIns="91425" bIns="91425" anchor="t" anchorCtr="0">
            <a:noAutofit/>
          </a:bodyPr>
          <a:lstStyle/>
          <a:p>
            <a:r>
              <a:rPr lang="en-US" sz="3200" dirty="0"/>
              <a:t>Lesson 10 – Reflection API, Annotations</a:t>
            </a:r>
            <a:endParaRPr lang="ru-RU" sz="3200" dirty="0"/>
          </a:p>
        </p:txBody>
      </p:sp>
    </p:spTree>
    <p:extLst>
      <p:ext uri="{BB962C8B-B14F-4D97-AF65-F5344CB8AC3E}">
        <p14:creationId xmlns:p14="http://schemas.microsoft.com/office/powerpoint/2010/main" val="1261883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err="1"/>
              <a:t>ClassLoader</a:t>
            </a:r>
            <a:endParaRPr lang="ru-RU" sz="2400" dirty="0"/>
          </a:p>
        </p:txBody>
      </p:sp>
      <p:sp>
        <p:nvSpPr>
          <p:cNvPr id="3" name="Объект 2"/>
          <p:cNvSpPr>
            <a:spLocks noGrp="1"/>
          </p:cNvSpPr>
          <p:nvPr>
            <p:ph type="body" idx="1"/>
          </p:nvPr>
        </p:nvSpPr>
        <p:spPr/>
        <p:txBody>
          <a:bodyPr/>
          <a:lstStyle/>
          <a:p>
            <a:pPr marL="114300" indent="0">
              <a:buNone/>
            </a:pPr>
            <a:endParaRPr lang="en-US" altLang="en-US" sz="1100" b="1" dirty="0">
              <a:solidFill>
                <a:srgbClr val="000080"/>
              </a:solidFill>
              <a:latin typeface="Courier New" panose="02070309020205020404" pitchFamily="49" charset="0"/>
              <a:cs typeface="Courier New" panose="02070309020205020404" pitchFamily="49" charset="0"/>
            </a:endParaRPr>
          </a:p>
          <a:p>
            <a:pPr marL="114300" indent="0">
              <a:buNone/>
            </a:pPr>
            <a:endParaRPr lang="en-US" altLang="en-US" sz="1100" b="1" dirty="0">
              <a:solidFill>
                <a:srgbClr val="000080"/>
              </a:solidFill>
              <a:latin typeface="Courier New" panose="02070309020205020404" pitchFamily="49" charset="0"/>
              <a:cs typeface="Courier New" panose="02070309020205020404" pitchFamily="49" charset="0"/>
            </a:endParaRPr>
          </a:p>
          <a:p>
            <a:pPr marL="114300" indent="0">
              <a:buNone/>
            </a:pPr>
            <a:endParaRPr lang="en-US" altLang="en-US" sz="1100" b="1" dirty="0">
              <a:solidFill>
                <a:srgbClr val="000080"/>
              </a:solidFill>
              <a:latin typeface="Courier New" panose="02070309020205020404" pitchFamily="49" charset="0"/>
              <a:cs typeface="Courier New" panose="02070309020205020404" pitchFamily="49" charset="0"/>
            </a:endParaRPr>
          </a:p>
          <a:p>
            <a:pPr marL="114300" indent="0">
              <a:buNone/>
            </a:pPr>
            <a:endParaRPr lang="en-US" altLang="en-US" sz="1100" b="1" dirty="0">
              <a:solidFill>
                <a:srgbClr val="000080"/>
              </a:solidFill>
              <a:latin typeface="Courier New" panose="02070309020205020404" pitchFamily="49" charset="0"/>
              <a:cs typeface="Courier New" panose="02070309020205020404" pitchFamily="49" charset="0"/>
            </a:endParaRPr>
          </a:p>
          <a:p>
            <a:pPr marL="114300" indent="0">
              <a:buNone/>
            </a:pPr>
            <a:r>
              <a:rPr lang="en-US" altLang="en-US" sz="1100" b="1" dirty="0">
                <a:solidFill>
                  <a:srgbClr val="000080"/>
                </a:solidFill>
                <a:latin typeface="Courier New" panose="02070309020205020404" pitchFamily="49" charset="0"/>
                <a:cs typeface="Courier New" panose="02070309020205020404" pitchFamily="49" charset="0"/>
              </a:rPr>
              <a:t>public class </a:t>
            </a:r>
            <a:r>
              <a:rPr lang="en-US" altLang="en-US" sz="1100" dirty="0" err="1">
                <a:solidFill>
                  <a:srgbClr val="000000"/>
                </a:solidFill>
                <a:latin typeface="Courier New" panose="02070309020205020404" pitchFamily="49" charset="0"/>
                <a:cs typeface="Courier New" panose="02070309020205020404" pitchFamily="49" charset="0"/>
              </a:rPr>
              <a:t>ClassLoaderTest</a:t>
            </a:r>
            <a:r>
              <a:rPr lang="en-US" altLang="en-US" sz="1100" dirty="0">
                <a:solidFill>
                  <a:srgbClr val="000000"/>
                </a:solidFill>
                <a:latin typeface="Courier New" panose="02070309020205020404" pitchFamily="49" charset="0"/>
                <a:cs typeface="Courier New" panose="02070309020205020404" pitchFamily="49" charset="0"/>
              </a:rPr>
              <a:t> {</a:t>
            </a:r>
            <a:br>
              <a:rPr lang="en-US" altLang="en-US" sz="1100" dirty="0">
                <a:solidFill>
                  <a:srgbClr val="000000"/>
                </a:solidFill>
                <a:latin typeface="Courier New" panose="02070309020205020404" pitchFamily="49" charset="0"/>
                <a:cs typeface="Courier New" panose="02070309020205020404" pitchFamily="49" charset="0"/>
              </a:rPr>
            </a:b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b="1" dirty="0">
                <a:solidFill>
                  <a:srgbClr val="000080"/>
                </a:solidFill>
                <a:latin typeface="Courier New" panose="02070309020205020404" pitchFamily="49" charset="0"/>
                <a:cs typeface="Courier New" panose="02070309020205020404" pitchFamily="49" charset="0"/>
              </a:rPr>
              <a:t>public static void </a:t>
            </a:r>
            <a:r>
              <a:rPr lang="en-US" altLang="en-US" sz="1100" dirty="0">
                <a:solidFill>
                  <a:srgbClr val="000000"/>
                </a:solidFill>
                <a:latin typeface="Courier New" panose="02070309020205020404" pitchFamily="49" charset="0"/>
                <a:cs typeface="Courier New" panose="02070309020205020404" pitchFamily="49" charset="0"/>
              </a:rPr>
              <a:t>main(String[] </a:t>
            </a:r>
            <a:r>
              <a:rPr lang="en-US" altLang="en-US" sz="1100" dirty="0" err="1">
                <a:solidFill>
                  <a:srgbClr val="000000"/>
                </a:solidFill>
                <a:latin typeface="Courier New" panose="02070309020205020404" pitchFamily="49" charset="0"/>
                <a:cs typeface="Courier New" panose="02070309020205020404" pitchFamily="49" charset="0"/>
              </a:rPr>
              <a:t>args</a:t>
            </a:r>
            <a:r>
              <a:rPr lang="en-US" altLang="en-US" sz="1100" dirty="0">
                <a:solidFill>
                  <a:srgbClr val="000000"/>
                </a:solidFill>
                <a:latin typeface="Courier New" panose="02070309020205020404" pitchFamily="49" charset="0"/>
                <a:cs typeface="Courier New" panose="02070309020205020404" pitchFamily="49" charset="0"/>
              </a:rPr>
              <a:t>) {</a:t>
            </a:r>
            <a:br>
              <a:rPr lang="en-US" altLang="en-US" sz="1100" dirty="0">
                <a:solidFill>
                  <a:srgbClr val="000000"/>
                </a:solidFill>
                <a:latin typeface="Courier New" panose="02070309020205020404" pitchFamily="49" charset="0"/>
                <a:cs typeface="Courier New" panose="02070309020205020404" pitchFamily="49" charset="0"/>
              </a:rPr>
            </a:b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System.</a:t>
            </a:r>
            <a:r>
              <a:rPr lang="en-US" altLang="en-US" sz="1100" b="1" i="1" dirty="0" err="1">
                <a:solidFill>
                  <a:srgbClr val="660E7A"/>
                </a:solidFill>
                <a:latin typeface="Courier New" panose="02070309020205020404" pitchFamily="49" charset="0"/>
                <a:cs typeface="Courier New" panose="02070309020205020404" pitchFamily="49" charset="0"/>
              </a:rPr>
              <a:t>out</a:t>
            </a:r>
            <a:r>
              <a:rPr lang="en-US" altLang="en-US" sz="1100" dirty="0" err="1">
                <a:solidFill>
                  <a:srgbClr val="000000"/>
                </a:solidFill>
                <a:latin typeface="Courier New" panose="02070309020205020404" pitchFamily="49" charset="0"/>
                <a:cs typeface="Courier New" panose="02070309020205020404" pitchFamily="49" charset="0"/>
              </a:rPr>
              <a:t>.println</a:t>
            </a:r>
            <a:r>
              <a:rPr lang="en-US" altLang="en-US" sz="1100" dirty="0">
                <a:solidFill>
                  <a:srgbClr val="000000"/>
                </a:solidFill>
                <a:latin typeface="Courier New" panose="02070309020205020404" pitchFamily="49" charset="0"/>
                <a:cs typeface="Courier New" panose="02070309020205020404" pitchFamily="49" charset="0"/>
              </a:rPr>
              <a:t>(</a:t>
            </a:r>
            <a:r>
              <a:rPr lang="en-US" altLang="en-US" sz="1100" b="1" dirty="0">
                <a:solidFill>
                  <a:srgbClr val="008000"/>
                </a:solidFill>
                <a:latin typeface="Courier New" panose="02070309020205020404" pitchFamily="49" charset="0"/>
                <a:cs typeface="Courier New" panose="02070309020205020404" pitchFamily="49" charset="0"/>
              </a:rPr>
              <a:t>"class loader for HashMap: "</a:t>
            </a:r>
            <a:br>
              <a:rPr lang="en-US" altLang="en-US" sz="1100" b="1" dirty="0">
                <a:solidFill>
                  <a:srgbClr val="008000"/>
                </a:solidFill>
                <a:latin typeface="Courier New" panose="02070309020205020404" pitchFamily="49" charset="0"/>
                <a:cs typeface="Courier New" panose="02070309020205020404" pitchFamily="49" charset="0"/>
              </a:rPr>
            </a:br>
            <a:r>
              <a:rPr lang="en-US" altLang="en-US" sz="1100" b="1" dirty="0">
                <a:solidFill>
                  <a:srgbClr val="008000"/>
                </a:solidFill>
                <a:latin typeface="Courier New" panose="02070309020205020404" pitchFamily="49" charset="0"/>
                <a:cs typeface="Courier New" panose="02070309020205020404" pitchFamily="49" charset="0"/>
              </a:rPr>
              <a:t>                </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java.util.HashMap.</a:t>
            </a:r>
            <a:r>
              <a:rPr lang="en-US" altLang="en-US" sz="1100" b="1" dirty="0" err="1">
                <a:solidFill>
                  <a:srgbClr val="000080"/>
                </a:solidFill>
                <a:latin typeface="Courier New" panose="02070309020205020404" pitchFamily="49" charset="0"/>
                <a:cs typeface="Courier New" panose="02070309020205020404" pitchFamily="49" charset="0"/>
              </a:rPr>
              <a:t>class</a:t>
            </a:r>
            <a:r>
              <a:rPr lang="en-US" altLang="en-US" sz="1100" dirty="0" err="1">
                <a:solidFill>
                  <a:srgbClr val="000000"/>
                </a:solidFill>
                <a:latin typeface="Courier New" panose="02070309020205020404" pitchFamily="49" charset="0"/>
                <a:cs typeface="Courier New" panose="02070309020205020404" pitchFamily="49" charset="0"/>
              </a:rPr>
              <a:t>.getClassLoader</a:t>
            </a:r>
            <a:r>
              <a:rPr lang="en-US" altLang="en-US" sz="1100" dirty="0">
                <a:solidFill>
                  <a:srgbClr val="000000"/>
                </a:solidFill>
                <a:latin typeface="Courier New" panose="02070309020205020404" pitchFamily="49" charset="0"/>
                <a:cs typeface="Courier New" panose="02070309020205020404" pitchFamily="49" charset="0"/>
              </a:rPr>
              <a:t>());</a:t>
            </a:r>
            <a:br>
              <a:rPr lang="en-US" altLang="en-US" sz="1100" dirty="0">
                <a:solidFill>
                  <a:srgbClr val="000000"/>
                </a:solidFill>
                <a:latin typeface="Courier New" panose="02070309020205020404" pitchFamily="49" charset="0"/>
                <a:cs typeface="Courier New" panose="02070309020205020404" pitchFamily="49" charset="0"/>
              </a:rPr>
            </a:b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System.</a:t>
            </a:r>
            <a:r>
              <a:rPr lang="en-US" altLang="en-US" sz="1100" b="1" i="1" dirty="0" err="1">
                <a:solidFill>
                  <a:srgbClr val="660E7A"/>
                </a:solidFill>
                <a:latin typeface="Courier New" panose="02070309020205020404" pitchFamily="49" charset="0"/>
                <a:cs typeface="Courier New" panose="02070309020205020404" pitchFamily="49" charset="0"/>
              </a:rPr>
              <a:t>out</a:t>
            </a:r>
            <a:r>
              <a:rPr lang="en-US" altLang="en-US" sz="1100" dirty="0" err="1">
                <a:solidFill>
                  <a:srgbClr val="000000"/>
                </a:solidFill>
                <a:latin typeface="Courier New" panose="02070309020205020404" pitchFamily="49" charset="0"/>
                <a:cs typeface="Courier New" panose="02070309020205020404" pitchFamily="49" charset="0"/>
              </a:rPr>
              <a:t>.println</a:t>
            </a:r>
            <a:r>
              <a:rPr lang="en-US" altLang="en-US" sz="1100" dirty="0">
                <a:solidFill>
                  <a:srgbClr val="000000"/>
                </a:solidFill>
                <a:latin typeface="Courier New" panose="02070309020205020404" pitchFamily="49" charset="0"/>
                <a:cs typeface="Courier New" panose="02070309020205020404" pitchFamily="49" charset="0"/>
              </a:rPr>
              <a:t>(</a:t>
            </a:r>
            <a:r>
              <a:rPr lang="en-US" altLang="en-US" sz="1100" b="1" dirty="0">
                <a:solidFill>
                  <a:srgbClr val="008000"/>
                </a:solidFill>
                <a:latin typeface="Courier New" panose="02070309020205020404" pitchFamily="49" charset="0"/>
                <a:cs typeface="Courier New" panose="02070309020205020404" pitchFamily="49" charset="0"/>
              </a:rPr>
              <a:t>"class loader for this class: "</a:t>
            </a:r>
            <a:br>
              <a:rPr lang="en-US" altLang="en-US" sz="1100" b="1" dirty="0">
                <a:solidFill>
                  <a:srgbClr val="008000"/>
                </a:solidFill>
                <a:latin typeface="Courier New" panose="02070309020205020404" pitchFamily="49" charset="0"/>
                <a:cs typeface="Courier New" panose="02070309020205020404" pitchFamily="49" charset="0"/>
              </a:rPr>
            </a:br>
            <a:r>
              <a:rPr lang="en-US" altLang="en-US" sz="1100" b="1" dirty="0">
                <a:solidFill>
                  <a:srgbClr val="008000"/>
                </a:solidFill>
                <a:latin typeface="Courier New" panose="02070309020205020404" pitchFamily="49" charset="0"/>
                <a:cs typeface="Courier New" panose="02070309020205020404" pitchFamily="49" charset="0"/>
              </a:rPr>
              <a:t>                </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ClassLoaderTest.</a:t>
            </a:r>
            <a:r>
              <a:rPr lang="en-US" altLang="en-US" sz="1100" b="1" dirty="0" err="1">
                <a:solidFill>
                  <a:srgbClr val="000080"/>
                </a:solidFill>
                <a:latin typeface="Courier New" panose="02070309020205020404" pitchFamily="49" charset="0"/>
                <a:cs typeface="Courier New" panose="02070309020205020404" pitchFamily="49" charset="0"/>
              </a:rPr>
              <a:t>class</a:t>
            </a:r>
            <a:r>
              <a:rPr lang="en-US" altLang="en-US" sz="1100" dirty="0" err="1">
                <a:solidFill>
                  <a:srgbClr val="000000"/>
                </a:solidFill>
                <a:latin typeface="Courier New" panose="02070309020205020404" pitchFamily="49" charset="0"/>
                <a:cs typeface="Courier New" panose="02070309020205020404" pitchFamily="49" charset="0"/>
              </a:rPr>
              <a:t>.getClassLoader</a:t>
            </a:r>
            <a:r>
              <a:rPr lang="en-US" altLang="en-US" sz="1100" dirty="0">
                <a:solidFill>
                  <a:srgbClr val="000000"/>
                </a:solidFill>
                <a:latin typeface="Courier New" panose="02070309020205020404" pitchFamily="49" charset="0"/>
                <a:cs typeface="Courier New" panose="02070309020205020404" pitchFamily="49" charset="0"/>
              </a:rPr>
              <a:t>());</a:t>
            </a:r>
            <a:br>
              <a:rPr lang="en-US" altLang="en-US" sz="1100" dirty="0">
                <a:solidFill>
                  <a:srgbClr val="000000"/>
                </a:solidFill>
                <a:latin typeface="Courier New" panose="02070309020205020404" pitchFamily="49" charset="0"/>
                <a:cs typeface="Courier New" panose="02070309020205020404" pitchFamily="49" charset="0"/>
              </a:rPr>
            </a:b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System.</a:t>
            </a:r>
            <a:r>
              <a:rPr lang="en-US" altLang="en-US" sz="1100" b="1" i="1" dirty="0" err="1">
                <a:solidFill>
                  <a:srgbClr val="660E7A"/>
                </a:solidFill>
                <a:latin typeface="Courier New" panose="02070309020205020404" pitchFamily="49" charset="0"/>
                <a:cs typeface="Courier New" panose="02070309020205020404" pitchFamily="49" charset="0"/>
              </a:rPr>
              <a:t>out</a:t>
            </a:r>
            <a:r>
              <a:rPr lang="en-US" altLang="en-US" sz="1100" dirty="0" err="1">
                <a:solidFill>
                  <a:srgbClr val="000000"/>
                </a:solidFill>
                <a:latin typeface="Courier New" panose="02070309020205020404" pitchFamily="49" charset="0"/>
                <a:cs typeface="Courier New" panose="02070309020205020404" pitchFamily="49" charset="0"/>
              </a:rPr>
              <a:t>.println</a:t>
            </a:r>
            <a:r>
              <a:rPr lang="en-US" altLang="en-US" sz="1100" dirty="0">
                <a:solidFill>
                  <a:srgbClr val="000000"/>
                </a:solidFill>
                <a:latin typeface="Courier New" panose="02070309020205020404" pitchFamily="49" charset="0"/>
                <a:cs typeface="Courier New" panose="02070309020205020404" pitchFamily="49" charset="0"/>
              </a:rPr>
              <a:t>(</a:t>
            </a:r>
            <a:r>
              <a:rPr lang="en-US" altLang="en-US" sz="1100" b="1" dirty="0">
                <a:solidFill>
                  <a:srgbClr val="008000"/>
                </a:solidFill>
                <a:latin typeface="Courier New" panose="02070309020205020404" pitchFamily="49" charset="0"/>
                <a:cs typeface="Courier New" panose="02070309020205020404" pitchFamily="49" charset="0"/>
              </a:rPr>
              <a:t>"class loader for external lib class: "</a:t>
            </a:r>
            <a:br>
              <a:rPr lang="en-US" altLang="en-US" sz="1100" b="1" dirty="0">
                <a:solidFill>
                  <a:srgbClr val="008000"/>
                </a:solidFill>
                <a:latin typeface="Courier New" panose="02070309020205020404" pitchFamily="49" charset="0"/>
                <a:cs typeface="Courier New" panose="02070309020205020404" pitchFamily="49" charset="0"/>
              </a:rPr>
            </a:br>
            <a:r>
              <a:rPr lang="en-US" altLang="en-US" sz="1100" b="1" dirty="0">
                <a:solidFill>
                  <a:srgbClr val="008000"/>
                </a:solidFill>
                <a:latin typeface="Courier New" panose="02070309020205020404" pitchFamily="49" charset="0"/>
                <a:cs typeface="Courier New" panose="02070309020205020404" pitchFamily="49" charset="0"/>
              </a:rPr>
              <a:t>                </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com.google.gson.Gson.</a:t>
            </a:r>
            <a:r>
              <a:rPr lang="en-US" altLang="en-US" sz="1100" b="1" dirty="0" err="1">
                <a:solidFill>
                  <a:srgbClr val="000080"/>
                </a:solidFill>
                <a:latin typeface="Courier New" panose="02070309020205020404" pitchFamily="49" charset="0"/>
                <a:cs typeface="Courier New" panose="02070309020205020404" pitchFamily="49" charset="0"/>
              </a:rPr>
              <a:t>class</a:t>
            </a:r>
            <a:r>
              <a:rPr lang="en-US" altLang="en-US" sz="1100" dirty="0" err="1">
                <a:solidFill>
                  <a:srgbClr val="000000"/>
                </a:solidFill>
                <a:latin typeface="Courier New" panose="02070309020205020404" pitchFamily="49" charset="0"/>
                <a:cs typeface="Courier New" panose="02070309020205020404" pitchFamily="49" charset="0"/>
              </a:rPr>
              <a:t>.getClassLoader</a:t>
            </a:r>
            <a:r>
              <a:rPr lang="en-US" altLang="en-US" sz="1100" dirty="0">
                <a:solidFill>
                  <a:srgbClr val="000000"/>
                </a:solidFill>
                <a:latin typeface="Courier New" panose="02070309020205020404" pitchFamily="49" charset="0"/>
                <a:cs typeface="Courier New" panose="02070309020205020404" pitchFamily="49" charset="0"/>
              </a:rPr>
              <a:t>());</a:t>
            </a:r>
            <a:br>
              <a:rPr lang="en-US" altLang="en-US" sz="1100" dirty="0">
                <a:solidFill>
                  <a:srgbClr val="000000"/>
                </a:solidFill>
                <a:latin typeface="Courier New" panose="02070309020205020404" pitchFamily="49" charset="0"/>
                <a:cs typeface="Courier New" panose="02070309020205020404" pitchFamily="49" charset="0"/>
              </a:rPr>
            </a:br>
            <a:r>
              <a:rPr lang="en-US" altLang="en-US" sz="1100" dirty="0">
                <a:solidFill>
                  <a:srgbClr val="000000"/>
                </a:solidFill>
                <a:latin typeface="Courier New" panose="02070309020205020404" pitchFamily="49" charset="0"/>
                <a:cs typeface="Courier New" panose="02070309020205020404" pitchFamily="49" charset="0"/>
              </a:rPr>
              <a:t>    }</a:t>
            </a:r>
            <a:br>
              <a:rPr lang="en-US" altLang="en-US" sz="1100" dirty="0">
                <a:solidFill>
                  <a:srgbClr val="000000"/>
                </a:solidFill>
                <a:latin typeface="Courier New" panose="02070309020205020404" pitchFamily="49" charset="0"/>
                <a:cs typeface="Courier New" panose="02070309020205020404" pitchFamily="49" charset="0"/>
              </a:rPr>
            </a:br>
            <a:r>
              <a:rPr lang="en-US" altLang="en-US" sz="1100" dirty="0">
                <a:solidFill>
                  <a:srgbClr val="000000"/>
                </a:solidFill>
                <a:latin typeface="Courier New" panose="02070309020205020404" pitchFamily="49" charset="0"/>
                <a:cs typeface="Courier New" panose="02070309020205020404" pitchFamily="49" charset="0"/>
              </a:rPr>
              <a:t>}</a:t>
            </a:r>
            <a:endParaRPr lang="en-US" altLang="en-US" sz="2800" dirty="0">
              <a:solidFill>
                <a:schemeClr val="tx1"/>
              </a:solidFill>
              <a:latin typeface="Arial" panose="020B0604020202020204" pitchFamily="34"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603313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err="1"/>
              <a:t>ClassLoader</a:t>
            </a:r>
            <a:endParaRPr lang="ru-RU" sz="2400" dirty="0"/>
          </a:p>
        </p:txBody>
      </p:sp>
      <p:sp>
        <p:nvSpPr>
          <p:cNvPr id="3" name="Объект 2"/>
          <p:cNvSpPr>
            <a:spLocks noGrp="1"/>
          </p:cNvSpPr>
          <p:nvPr>
            <p:ph type="body" idx="1"/>
          </p:nvPr>
        </p:nvSpPr>
        <p:spPr/>
        <p:txBody>
          <a:bodyPr/>
          <a:lstStyle/>
          <a:p>
            <a:r>
              <a:rPr lang="en-US" sz="1600" dirty="0"/>
              <a:t>class loader for HashMap: 			</a:t>
            </a:r>
          </a:p>
          <a:p>
            <a:pPr lvl="1"/>
            <a:r>
              <a:rPr lang="en-US" sz="1600" dirty="0"/>
              <a:t>null //native </a:t>
            </a:r>
          </a:p>
          <a:p>
            <a:r>
              <a:rPr lang="en-US" sz="1600" dirty="0"/>
              <a:t>class loader for this class:</a:t>
            </a:r>
          </a:p>
          <a:p>
            <a:pPr lvl="1"/>
            <a:r>
              <a:rPr lang="en-US" sz="1600" dirty="0"/>
              <a:t>jdk.internal.loader.ClassLoaders$AppClassLoader@77556fd</a:t>
            </a:r>
          </a:p>
          <a:p>
            <a:r>
              <a:rPr lang="en-US" sz="1600" dirty="0"/>
              <a:t>class loader for external lib class:</a:t>
            </a:r>
          </a:p>
          <a:p>
            <a:pPr lvl="1"/>
            <a:r>
              <a:rPr lang="en-US" sz="1600" dirty="0"/>
              <a:t>jdk.internal.loader.ClassLoaders$ExtClassLoader@68328ck</a:t>
            </a: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53693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Native Methods</a:t>
            </a:r>
            <a:endParaRPr lang="ru-RU" sz="2400" dirty="0"/>
          </a:p>
        </p:txBody>
      </p:sp>
      <p:sp>
        <p:nvSpPr>
          <p:cNvPr id="3" name="Объект 2"/>
          <p:cNvSpPr>
            <a:spLocks noGrp="1"/>
          </p:cNvSpPr>
          <p:nvPr>
            <p:ph type="body" idx="1"/>
          </p:nvPr>
        </p:nvSpPr>
        <p:spPr/>
        <p:txBody>
          <a:bodyPr/>
          <a:lstStyle/>
          <a:p>
            <a:r>
              <a:rPr lang="en-US" sz="2000" dirty="0"/>
              <a:t>JNI (Java Native Interface) - standard mechanism for running code that is written in C / C ++ or Assembler languages, and is assembled as dynamic libraries</a:t>
            </a:r>
          </a:p>
          <a:p>
            <a:pPr marL="69850" indent="0">
              <a:buNone/>
            </a:pPr>
            <a:endParaRPr lang="en-US" sz="1600" i="1" dirty="0">
              <a:solidFill>
                <a:srgbClr val="006666"/>
              </a:solidFill>
              <a:latin typeface="Courier New" pitchFamily="49" charset="0"/>
              <a:cs typeface="Courier New" pitchFamily="49" charset="0"/>
            </a:endParaRPr>
          </a:p>
          <a:p>
            <a:pPr marL="69850" indent="0">
              <a:buNone/>
            </a:pPr>
            <a:r>
              <a:rPr lang="en-US" sz="1600" i="1" dirty="0">
                <a:solidFill>
                  <a:srgbClr val="006666"/>
                </a:solidFill>
                <a:latin typeface="Courier New" pitchFamily="49" charset="0"/>
                <a:cs typeface="Courier New" pitchFamily="49" charset="0"/>
              </a:rPr>
              <a:t>//native method declaration</a:t>
            </a:r>
          </a:p>
          <a:p>
            <a:pPr marL="69850" lvl="0" indent="0" eaLnBrk="0" fontAlgn="base" hangingPunct="0">
              <a:spcBef>
                <a:spcPct val="0"/>
              </a:spcBef>
              <a:spcAft>
                <a:spcPct val="0"/>
              </a:spcAft>
              <a:buNone/>
            </a:pPr>
            <a:r>
              <a:rPr lang="ru-RU" altLang="ru-RU" sz="1600" b="1" dirty="0" err="1">
                <a:solidFill>
                  <a:srgbClr val="000080"/>
                </a:solidFill>
                <a:latin typeface="Courier New" panose="02070309020205020404" pitchFamily="49" charset="0"/>
                <a:cs typeface="Courier New" panose="02070309020205020404" pitchFamily="49" charset="0"/>
              </a:rPr>
              <a:t>public</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native</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int</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nativeMethod</a:t>
            </a:r>
            <a:r>
              <a:rPr lang="ru-RU" altLang="ru-RU" sz="1600" dirty="0">
                <a:solidFill>
                  <a:srgbClr val="000000"/>
                </a:solidFill>
                <a:latin typeface="Courier New" panose="02070309020205020404" pitchFamily="49" charset="0"/>
                <a:cs typeface="Courier New" panose="02070309020205020404" pitchFamily="49" charset="0"/>
              </a:rPr>
              <a:t>();</a:t>
            </a:r>
            <a:endParaRPr lang="ru-RU" altLang="ru-RU" sz="2000" dirty="0">
              <a:latin typeface="Arial" panose="020B0604020202020204" pitchFamily="34" charset="0"/>
            </a:endParaRPr>
          </a:p>
          <a:p>
            <a:pPr marL="114300" indent="0">
              <a:buNone/>
            </a:pPr>
            <a:endParaRPr lang="en-US" sz="20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grpSp>
        <p:nvGrpSpPr>
          <p:cNvPr id="5" name="Групувати 4">
            <a:extLst>
              <a:ext uri="{FF2B5EF4-FFF2-40B4-BE49-F238E27FC236}">
                <a16:creationId xmlns:a16="http://schemas.microsoft.com/office/drawing/2014/main" id="{93C71264-1C39-45B3-A931-B025A17F712E}"/>
              </a:ext>
            </a:extLst>
          </p:cNvPr>
          <p:cNvGrpSpPr/>
          <p:nvPr/>
        </p:nvGrpSpPr>
        <p:grpSpPr>
          <a:xfrm>
            <a:off x="6692053" y="2495955"/>
            <a:ext cx="1893496" cy="2200978"/>
            <a:chOff x="4656077" y="1637841"/>
            <a:chExt cx="2232248" cy="2925688"/>
          </a:xfrm>
        </p:grpSpPr>
        <p:sp>
          <p:nvSpPr>
            <p:cNvPr id="6" name="Скругленный прямоугольник 3">
              <a:extLst>
                <a:ext uri="{FF2B5EF4-FFF2-40B4-BE49-F238E27FC236}">
                  <a16:creationId xmlns:a16="http://schemas.microsoft.com/office/drawing/2014/main" id="{BF2671FA-B8B5-42D5-AA9B-ECB66B9B150C}"/>
                </a:ext>
              </a:extLst>
            </p:cNvPr>
            <p:cNvSpPr/>
            <p:nvPr/>
          </p:nvSpPr>
          <p:spPr>
            <a:xfrm>
              <a:off x="4656077" y="1637841"/>
              <a:ext cx="2232248" cy="7920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Java Application</a:t>
              </a:r>
              <a:endParaRPr lang="uk-UA" b="1" dirty="0"/>
            </a:p>
          </p:txBody>
        </p:sp>
        <p:sp>
          <p:nvSpPr>
            <p:cNvPr id="7" name="Скругленный прямоугольник 4">
              <a:extLst>
                <a:ext uri="{FF2B5EF4-FFF2-40B4-BE49-F238E27FC236}">
                  <a16:creationId xmlns:a16="http://schemas.microsoft.com/office/drawing/2014/main" id="{B2FBA182-A171-4AB0-AD75-4623663E15EF}"/>
                </a:ext>
              </a:extLst>
            </p:cNvPr>
            <p:cNvSpPr/>
            <p:nvPr/>
          </p:nvSpPr>
          <p:spPr>
            <a:xfrm>
              <a:off x="4656077" y="2704641"/>
              <a:ext cx="2232248" cy="79208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JNI</a:t>
              </a:r>
              <a:endParaRPr lang="uk-UA" b="1" dirty="0"/>
            </a:p>
          </p:txBody>
        </p:sp>
        <p:sp>
          <p:nvSpPr>
            <p:cNvPr id="8" name="Скругленный прямоугольник 5">
              <a:extLst>
                <a:ext uri="{FF2B5EF4-FFF2-40B4-BE49-F238E27FC236}">
                  <a16:creationId xmlns:a16="http://schemas.microsoft.com/office/drawing/2014/main" id="{DE3EE1CB-63D0-4E2D-8AB8-0B856B70370E}"/>
                </a:ext>
              </a:extLst>
            </p:cNvPr>
            <p:cNvSpPr/>
            <p:nvPr/>
          </p:nvSpPr>
          <p:spPr>
            <a:xfrm>
              <a:off x="4656077" y="3771441"/>
              <a:ext cx="2232248" cy="7920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DLL</a:t>
              </a:r>
              <a:endParaRPr lang="uk-UA" b="1" dirty="0"/>
            </a:p>
          </p:txBody>
        </p:sp>
        <p:cxnSp>
          <p:nvCxnSpPr>
            <p:cNvPr id="9" name="Прямая со стрелкой 7">
              <a:extLst>
                <a:ext uri="{FF2B5EF4-FFF2-40B4-BE49-F238E27FC236}">
                  <a16:creationId xmlns:a16="http://schemas.microsoft.com/office/drawing/2014/main" id="{2A75A502-055A-4BAC-8FC0-E0A0B362763B}"/>
                </a:ext>
              </a:extLst>
            </p:cNvPr>
            <p:cNvCxnSpPr/>
            <p:nvPr/>
          </p:nvCxnSpPr>
          <p:spPr>
            <a:xfrm>
              <a:off x="5629037" y="2429929"/>
              <a:ext cx="0" cy="274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a:extLst>
                <a:ext uri="{FF2B5EF4-FFF2-40B4-BE49-F238E27FC236}">
                  <a16:creationId xmlns:a16="http://schemas.microsoft.com/office/drawing/2014/main" id="{C4804BFB-E16A-465D-86B2-60D9B8304CCF}"/>
                </a:ext>
              </a:extLst>
            </p:cNvPr>
            <p:cNvCxnSpPr/>
            <p:nvPr/>
          </p:nvCxnSpPr>
          <p:spPr>
            <a:xfrm>
              <a:off x="5646677" y="3496729"/>
              <a:ext cx="0" cy="274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a:extLst>
                <a:ext uri="{FF2B5EF4-FFF2-40B4-BE49-F238E27FC236}">
                  <a16:creationId xmlns:a16="http://schemas.microsoft.com/office/drawing/2014/main" id="{C2081CEC-A2D7-487A-A799-B1561A087B21}"/>
                </a:ext>
              </a:extLst>
            </p:cNvPr>
            <p:cNvCxnSpPr/>
            <p:nvPr/>
          </p:nvCxnSpPr>
          <p:spPr>
            <a:xfrm flipV="1">
              <a:off x="5951477" y="3496729"/>
              <a:ext cx="0" cy="274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4">
              <a:extLst>
                <a:ext uri="{FF2B5EF4-FFF2-40B4-BE49-F238E27FC236}">
                  <a16:creationId xmlns:a16="http://schemas.microsoft.com/office/drawing/2014/main" id="{CC1F839E-133C-44E4-8C36-6B8C35DA6E9A}"/>
                </a:ext>
              </a:extLst>
            </p:cNvPr>
            <p:cNvCxnSpPr/>
            <p:nvPr/>
          </p:nvCxnSpPr>
          <p:spPr>
            <a:xfrm flipV="1">
              <a:off x="5946859" y="2427550"/>
              <a:ext cx="0" cy="274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5595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Reflection API</a:t>
            </a:r>
            <a:endParaRPr lang="ru-RU" sz="2400" dirty="0"/>
          </a:p>
        </p:txBody>
      </p:sp>
      <p:sp>
        <p:nvSpPr>
          <p:cNvPr id="3" name="Объект 2"/>
          <p:cNvSpPr>
            <a:spLocks noGrp="1"/>
          </p:cNvSpPr>
          <p:nvPr>
            <p:ph type="body" idx="1"/>
          </p:nvPr>
        </p:nvSpPr>
        <p:spPr/>
        <p:txBody>
          <a:bodyPr/>
          <a:lstStyle/>
          <a:p>
            <a:r>
              <a:rPr lang="en-US" sz="2000" dirty="0"/>
              <a:t>The ability to examine or modify the runtime behavior of applications</a:t>
            </a:r>
          </a:p>
          <a:p>
            <a:pPr lvl="1"/>
            <a:r>
              <a:rPr lang="en-US" sz="2000" dirty="0"/>
              <a:t>read properties</a:t>
            </a:r>
          </a:p>
          <a:p>
            <a:pPr lvl="1"/>
            <a:r>
              <a:rPr lang="en-US" sz="2000" dirty="0"/>
              <a:t>update data</a:t>
            </a:r>
          </a:p>
          <a:p>
            <a:pPr lvl="1"/>
            <a:r>
              <a:rPr lang="en-US" sz="2000" dirty="0"/>
              <a:t>change model</a:t>
            </a: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537717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Reflection API</a:t>
            </a:r>
            <a:endParaRPr lang="ru-RU" sz="24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5" name="Рисунок 4">
            <a:extLst>
              <a:ext uri="{FF2B5EF4-FFF2-40B4-BE49-F238E27FC236}">
                <a16:creationId xmlns:a16="http://schemas.microsoft.com/office/drawing/2014/main" id="{B7E39F41-7706-4E21-8348-75C63D152A8E}"/>
              </a:ext>
            </a:extLst>
          </p:cNvPr>
          <p:cNvPicPr>
            <a:picLocks noChangeAspect="1"/>
          </p:cNvPicPr>
          <p:nvPr/>
        </p:nvPicPr>
        <p:blipFill>
          <a:blip r:embed="rId2"/>
          <a:stretch>
            <a:fillRect/>
          </a:stretch>
        </p:blipFill>
        <p:spPr>
          <a:xfrm>
            <a:off x="1097898" y="1381135"/>
            <a:ext cx="6054204" cy="3537206"/>
          </a:xfrm>
          <a:prstGeom prst="rect">
            <a:avLst/>
          </a:prstGeom>
        </p:spPr>
      </p:pic>
    </p:spTree>
    <p:extLst>
      <p:ext uri="{BB962C8B-B14F-4D97-AF65-F5344CB8AC3E}">
        <p14:creationId xmlns:p14="http://schemas.microsoft.com/office/powerpoint/2010/main" val="1753606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err="1"/>
              <a:t>java.lang.Class</a:t>
            </a:r>
            <a:endParaRPr lang="ru-RU" sz="2400" dirty="0"/>
          </a:p>
        </p:txBody>
      </p:sp>
      <p:sp>
        <p:nvSpPr>
          <p:cNvPr id="3" name="Объект 2"/>
          <p:cNvSpPr>
            <a:spLocks noGrp="1"/>
          </p:cNvSpPr>
          <p:nvPr>
            <p:ph type="body" idx="1"/>
          </p:nvPr>
        </p:nvSpPr>
        <p:spPr/>
        <p:txBody>
          <a:bodyPr/>
          <a:lstStyle/>
          <a:p>
            <a:r>
              <a:rPr lang="en-US" sz="2000" dirty="0"/>
              <a:t>get the metadata of a class at run time</a:t>
            </a:r>
          </a:p>
          <a:p>
            <a:r>
              <a:rPr lang="en-US" sz="2000" dirty="0"/>
              <a:t>examine and change the run time behavior of a class</a:t>
            </a: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1608125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Class obtaining</a:t>
            </a:r>
            <a:endParaRPr lang="ru-RU" sz="2400" dirty="0"/>
          </a:p>
        </p:txBody>
      </p:sp>
      <p:sp>
        <p:nvSpPr>
          <p:cNvPr id="3" name="Объект 2"/>
          <p:cNvSpPr>
            <a:spLocks noGrp="1"/>
          </p:cNvSpPr>
          <p:nvPr>
            <p:ph type="body" idx="1"/>
          </p:nvPr>
        </p:nvSpPr>
        <p:spPr/>
        <p:txBody>
          <a:bodyPr/>
          <a:lstStyle/>
          <a:p>
            <a:pPr>
              <a:lnSpc>
                <a:spcPct val="150000"/>
              </a:lnSpc>
            </a:pPr>
            <a:r>
              <a:rPr lang="en-US" sz="1800" b="1" dirty="0" err="1"/>
              <a:t>forName</a:t>
            </a:r>
            <a:r>
              <a:rPr lang="en-US" sz="1800" b="1" dirty="0"/>
              <a:t>() method of Class </a:t>
            </a:r>
            <a:r>
              <a:rPr lang="en-US" sz="1800" b="1" dirty="0" err="1"/>
              <a:t>class</a:t>
            </a:r>
            <a:endParaRPr lang="en-US" sz="1800" b="1" dirty="0"/>
          </a:p>
          <a:p>
            <a:pPr lvl="1">
              <a:lnSpc>
                <a:spcPct val="150000"/>
              </a:lnSpc>
            </a:pPr>
            <a:r>
              <a:rPr lang="en-US" sz="1800" dirty="0"/>
              <a:t>Class </a:t>
            </a:r>
            <a:r>
              <a:rPr lang="en-US" sz="1800" dirty="0" err="1"/>
              <a:t>clazz</a:t>
            </a:r>
            <a:r>
              <a:rPr lang="en-US" sz="1800" dirty="0"/>
              <a:t> = </a:t>
            </a:r>
            <a:r>
              <a:rPr lang="en-US" sz="1800" dirty="0" err="1"/>
              <a:t>Class.forName</a:t>
            </a:r>
            <a:r>
              <a:rPr lang="en-US" sz="1800" dirty="0"/>
              <a:t>(“</a:t>
            </a:r>
            <a:r>
              <a:rPr lang="en-US" sz="1800" dirty="0" err="1"/>
              <a:t>org.geekhub.App</a:t>
            </a:r>
            <a:r>
              <a:rPr lang="en-US" sz="1800" dirty="0"/>
              <a:t>");</a:t>
            </a:r>
          </a:p>
          <a:p>
            <a:pPr>
              <a:lnSpc>
                <a:spcPct val="150000"/>
              </a:lnSpc>
            </a:pPr>
            <a:r>
              <a:rPr lang="en-US" sz="1800" b="1" dirty="0" err="1"/>
              <a:t>getClass</a:t>
            </a:r>
            <a:r>
              <a:rPr lang="en-US" sz="1800" b="1" dirty="0"/>
              <a:t>() method of Object class</a:t>
            </a:r>
          </a:p>
          <a:p>
            <a:pPr lvl="1">
              <a:lnSpc>
                <a:spcPct val="150000"/>
              </a:lnSpc>
            </a:pPr>
            <a:r>
              <a:rPr lang="en-US" sz="1800" dirty="0"/>
              <a:t>Class </a:t>
            </a:r>
            <a:r>
              <a:rPr lang="en-US" sz="1800" dirty="0" err="1"/>
              <a:t>clazz</a:t>
            </a:r>
            <a:r>
              <a:rPr lang="en-US" sz="1800" dirty="0"/>
              <a:t> = </a:t>
            </a:r>
            <a:r>
              <a:rPr lang="en-US" sz="1800" dirty="0" err="1"/>
              <a:t>instance.getClass</a:t>
            </a:r>
            <a:r>
              <a:rPr lang="en-US" sz="1800" dirty="0"/>
              <a:t>();</a:t>
            </a:r>
          </a:p>
          <a:p>
            <a:pPr>
              <a:lnSpc>
                <a:spcPct val="150000"/>
              </a:lnSpc>
            </a:pPr>
            <a:r>
              <a:rPr lang="en-US" sz="1800" b="1" dirty="0"/>
              <a:t>the .class syntax</a:t>
            </a:r>
          </a:p>
          <a:p>
            <a:pPr lvl="1">
              <a:lnSpc>
                <a:spcPct val="150000"/>
              </a:lnSpc>
            </a:pPr>
            <a:r>
              <a:rPr lang="en-US" sz="1800" dirty="0"/>
              <a:t>Class </a:t>
            </a:r>
            <a:r>
              <a:rPr lang="en-US" sz="1800" dirty="0" err="1"/>
              <a:t>clazz</a:t>
            </a:r>
            <a:r>
              <a:rPr lang="en-US" sz="1800" dirty="0"/>
              <a:t> = </a:t>
            </a:r>
            <a:r>
              <a:rPr lang="en-US" sz="1800" dirty="0" err="1"/>
              <a:t>App.class</a:t>
            </a:r>
            <a:endParaRPr lang="en-US" sz="1800" dirty="0"/>
          </a:p>
          <a:p>
            <a:pPr>
              <a:lnSpc>
                <a:spcPct val="150000"/>
              </a:lnSpc>
            </a:pPr>
            <a:r>
              <a:rPr lang="en-US" sz="1800" b="1" dirty="0"/>
              <a:t>By </a:t>
            </a:r>
            <a:r>
              <a:rPr lang="en-US" sz="1800" b="1" dirty="0" err="1"/>
              <a:t>classloader</a:t>
            </a:r>
            <a:endParaRPr lang="en-US" sz="1800" b="1"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956444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Class instantiation</a:t>
            </a:r>
            <a:endParaRPr lang="ru-RU" sz="2400" dirty="0"/>
          </a:p>
        </p:txBody>
      </p:sp>
      <p:sp>
        <p:nvSpPr>
          <p:cNvPr id="3" name="Объект 2"/>
          <p:cNvSpPr>
            <a:spLocks noGrp="1"/>
          </p:cNvSpPr>
          <p:nvPr>
            <p:ph type="body" idx="1"/>
          </p:nvPr>
        </p:nvSpPr>
        <p:spPr>
          <a:xfrm>
            <a:off x="893700" y="1373588"/>
            <a:ext cx="7812978" cy="3552300"/>
          </a:xfrm>
        </p:spPr>
        <p:txBody>
          <a:bodyPr/>
          <a:lstStyle/>
          <a:p>
            <a:pPr marL="0" lvl="0" indent="0" eaLnBrk="0" fontAlgn="base" hangingPunct="0">
              <a:spcBef>
                <a:spcPct val="0"/>
              </a:spcBef>
              <a:spcAft>
                <a:spcPct val="0"/>
              </a:spcAft>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r>
              <a:rPr lang="ru-RU" altLang="ru-RU" sz="1100" b="1" dirty="0" err="1">
                <a:solidFill>
                  <a:srgbClr val="000080"/>
                </a:solidFill>
                <a:latin typeface="Courier New" panose="02070309020205020404" pitchFamily="49" charset="0"/>
                <a:cs typeface="Courier New" panose="02070309020205020404" pitchFamily="49" charset="0"/>
              </a:rPr>
              <a:t>try</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endParaRPr lang="en-US" altLang="ru-RU" sz="1100" dirty="0">
              <a:solidFill>
                <a:srgbClr val="00000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r>
              <a:rPr lang="en-US"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&lt;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&gt;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endParaRPr lang="en-US" altLang="ru-RU" sz="1100" dirty="0">
              <a:solidFill>
                <a:srgbClr val="00000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r>
              <a:rPr lang="en-US" altLang="ru-RU" sz="1100" dirty="0">
                <a:solidFill>
                  <a:srgbClr val="000000"/>
                </a:solidFill>
                <a:latin typeface="Courier New" panose="02070309020205020404" pitchFamily="49" charset="0"/>
                <a:cs typeface="Courier New" panose="02070309020205020404" pitchFamily="49" charset="0"/>
              </a:rPr>
              <a:t>  App</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err="1">
                <a:solidFill>
                  <a:srgbClr val="000000"/>
                </a:solidFill>
                <a:latin typeface="Courier New" panose="02070309020205020404" pitchFamily="49" charset="0"/>
                <a:cs typeface="Courier New" panose="02070309020205020404" pitchFamily="49" charset="0"/>
              </a:rPr>
              <a:t>getConstructor</a:t>
            </a:r>
            <a:r>
              <a:rPr lang="en-US"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newInstance</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chemeClr val="accent3"/>
                </a:solidFill>
                <a:latin typeface="Courier New" panose="02070309020205020404" pitchFamily="49" charset="0"/>
                <a:cs typeface="Courier New" panose="02070309020205020404" pitchFamily="49" charset="0"/>
              </a:rPr>
              <a:t>//requires no-</a:t>
            </a:r>
            <a:r>
              <a:rPr lang="en-US" altLang="ru-RU" sz="1100" dirty="0" err="1">
                <a:solidFill>
                  <a:schemeClr val="accent3"/>
                </a:solidFill>
                <a:latin typeface="Courier New" panose="02070309020205020404" pitchFamily="49" charset="0"/>
                <a:cs typeface="Courier New" panose="02070309020205020404" pitchFamily="49" charset="0"/>
              </a:rPr>
              <a:t>args</a:t>
            </a:r>
            <a:r>
              <a:rPr lang="en-US" altLang="ru-RU" sz="1100" dirty="0">
                <a:solidFill>
                  <a:schemeClr val="accent3"/>
                </a:solidFill>
                <a:latin typeface="Courier New" panose="02070309020205020404" pitchFamily="49" charset="0"/>
                <a:cs typeface="Courier New" panose="02070309020205020404" pitchFamily="49" charset="0"/>
              </a:rPr>
              <a:t> constructor</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getName</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catch</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InstantiationException</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IllegalAccessException</a:t>
            </a:r>
            <a:r>
              <a:rPr lang="ru-RU" altLang="ru-RU" sz="1100" dirty="0">
                <a:solidFill>
                  <a:srgbClr val="000000"/>
                </a:solidFill>
                <a:latin typeface="Courier New" panose="02070309020205020404" pitchFamily="49" charset="0"/>
                <a:cs typeface="Courier New" panose="02070309020205020404" pitchFamily="49" charset="0"/>
              </a:rPr>
              <a:t> e)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Can</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b="1" dirty="0" err="1">
                <a:solidFill>
                  <a:srgbClr val="008000"/>
                </a:solidFill>
                <a:latin typeface="Courier New" panose="02070309020205020404" pitchFamily="49" charset="0"/>
                <a:cs typeface="Courier New" panose="02070309020205020404" pitchFamily="49" charset="0"/>
              </a:rPr>
              <a:t>not</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b="1" dirty="0" err="1">
                <a:solidFill>
                  <a:srgbClr val="008000"/>
                </a:solidFill>
                <a:latin typeface="Courier New" panose="02070309020205020404" pitchFamily="49" charset="0"/>
                <a:cs typeface="Courier New" panose="02070309020205020404" pitchFamily="49" charset="0"/>
              </a:rPr>
              <a:t>instantiate</a:t>
            </a:r>
            <a:r>
              <a:rPr lang="ru-RU" altLang="ru-RU" sz="1100" b="1" dirty="0">
                <a:solidFill>
                  <a:srgbClr val="008000"/>
                </a:solidFill>
                <a:latin typeface="Courier New" panose="02070309020205020404" pitchFamily="49" charset="0"/>
                <a:cs typeface="Courier New" panose="02070309020205020404" pitchFamily="49" charset="0"/>
              </a:rPr>
              <a:t> </a:t>
            </a:r>
            <a:r>
              <a:rPr lang="en-US" altLang="ru-RU" sz="1100" b="1" dirty="0">
                <a:solidFill>
                  <a:srgbClr val="008000"/>
                </a:solidFill>
                <a:latin typeface="Courier New" panose="02070309020205020404" pitchFamily="49" charset="0"/>
                <a:cs typeface="Courier New" panose="02070309020205020404" pitchFamily="49" charset="0"/>
              </a:rPr>
              <a:t>App</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b="1" dirty="0" err="1">
                <a:solidFill>
                  <a:srgbClr val="008000"/>
                </a:solidFill>
                <a:latin typeface="Courier New" panose="02070309020205020404" pitchFamily="49" charset="0"/>
                <a:cs typeface="Courier New" panose="02070309020205020404" pitchFamily="49" charset="0"/>
              </a:rPr>
              <a:t>by</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b="1" dirty="0" err="1">
                <a:solidFill>
                  <a:srgbClr val="008000"/>
                </a:solidFill>
                <a:latin typeface="Courier New" panose="02070309020205020404" pitchFamily="49" charset="0"/>
                <a:cs typeface="Courier New" panose="02070309020205020404" pitchFamily="49" charset="0"/>
              </a:rPr>
              <a:t>reflection</a:t>
            </a:r>
            <a:r>
              <a:rPr lang="en-US" altLang="ru-RU" sz="1100" b="1" dirty="0">
                <a:solidFill>
                  <a:srgbClr val="008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en-US" altLang="ru-RU" sz="1100" dirty="0">
                <a:latin typeface="Courier New" panose="02070309020205020404" pitchFamily="49" charset="0"/>
                <a:cs typeface="Courier New" panose="02070309020205020404" pitchFamily="49" charset="0"/>
              </a:rPr>
              <a:t>, </a:t>
            </a:r>
            <a:r>
              <a:rPr lang="en-US" altLang="ru-RU" sz="1100" dirty="0" err="1">
                <a:latin typeface="Courier New" panose="02070309020205020404" pitchFamily="49" charset="0"/>
                <a:cs typeface="Courier New" panose="02070309020205020404" pitchFamily="49" charset="0"/>
              </a:rPr>
              <a:t>e.getMessage</a:t>
            </a:r>
            <a:r>
              <a:rPr lang="en-US" altLang="ru-RU" sz="1100" dirty="0">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ru-RU" altLang="ru-RU" dirty="0">
              <a:latin typeface="Courier New" panose="02070309020205020404" pitchFamily="49" charset="0"/>
              <a:cs typeface="Courier New" panose="02070309020205020404" pitchFamily="49"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1160375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Class instantiation</a:t>
            </a:r>
            <a:endParaRPr lang="ru-RU" sz="2400" dirty="0"/>
          </a:p>
        </p:txBody>
      </p:sp>
      <p:sp>
        <p:nvSpPr>
          <p:cNvPr id="3" name="Объект 2"/>
          <p:cNvSpPr>
            <a:spLocks noGrp="1"/>
          </p:cNvSpPr>
          <p:nvPr>
            <p:ph type="body" idx="1"/>
          </p:nvPr>
        </p:nvSpPr>
        <p:spPr/>
        <p:txBody>
          <a:bodyPr/>
          <a:lstStyle/>
          <a:p>
            <a:pPr marL="69850" indent="0">
              <a:spcBef>
                <a:spcPts val="0"/>
              </a:spcBef>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69850" indent="0">
              <a:spcBef>
                <a:spcPts val="0"/>
              </a:spcBef>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69850" indent="0">
              <a:spcBef>
                <a:spcPts val="0"/>
              </a:spcBef>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69850" indent="0">
              <a:spcBef>
                <a:spcPts val="0"/>
              </a:spcBef>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69850" indent="0">
              <a:spcBef>
                <a:spcPts val="0"/>
              </a:spcBef>
              <a:buNone/>
            </a:pPr>
            <a:r>
              <a:rPr lang="ru-RU" altLang="ru-RU" sz="1100" b="1" dirty="0" err="1">
                <a:solidFill>
                  <a:srgbClr val="000080"/>
                </a:solidFill>
                <a:latin typeface="Courier New" panose="02070309020205020404" pitchFamily="49" charset="0"/>
                <a:cs typeface="Courier New" panose="02070309020205020404" pitchFamily="49" charset="0"/>
              </a:rPr>
              <a:t>try</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argTypes</a:t>
            </a:r>
            <a:r>
              <a:rPr lang="ru-RU" altLang="ru-RU" sz="1100" dirty="0">
                <a:solidFill>
                  <a:srgbClr val="000000"/>
                </a:solidFill>
                <a:latin typeface="Courier New" panose="02070309020205020404" pitchFamily="49" charset="0"/>
                <a:cs typeface="Courier New" panose="02070309020205020404" pitchFamily="49" charset="0"/>
              </a:rPr>
              <a:t> = {</a:t>
            </a:r>
            <a:endParaRPr lang="en-US" altLang="ru-RU" sz="1100" dirty="0">
              <a:solidFill>
                <a:srgbClr val="000000"/>
              </a:solidFill>
              <a:latin typeface="Courier New" panose="02070309020205020404" pitchFamily="49" charset="0"/>
              <a:cs typeface="Courier New" panose="02070309020205020404" pitchFamily="49" charset="0"/>
            </a:endParaRPr>
          </a:p>
          <a:p>
            <a:pPr marL="69850" indent="0">
              <a:spcBef>
                <a:spcPts val="0"/>
              </a:spcBef>
              <a:buNone/>
            </a:pPr>
            <a:r>
              <a:rPr lang="en-US" altLang="ru-RU" sz="1100" b="1"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int</a:t>
            </a:r>
            <a:r>
              <a:rPr lang="ru-RU" altLang="ru-RU" sz="1100" dirty="0" err="1">
                <a:solidFill>
                  <a:srgbClr val="000000"/>
                </a:solidFill>
                <a:latin typeface="Courier New" panose="02070309020205020404" pitchFamily="49" charset="0"/>
                <a:cs typeface="Courier New" panose="02070309020205020404" pitchFamily="49" charset="0"/>
              </a:rPr>
              <a:t>.</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String.</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String.</a:t>
            </a:r>
            <a:r>
              <a:rPr lang="ru-RU" altLang="ru-RU" sz="1100" b="1" dirty="0" err="1">
                <a:solidFill>
                  <a:srgbClr val="000080"/>
                </a:solidFill>
                <a:latin typeface="Courier New" panose="02070309020205020404" pitchFamily="49" charset="0"/>
                <a:cs typeface="Courier New" panose="02070309020205020404" pitchFamily="49" charset="0"/>
              </a:rPr>
              <a:t>class</a:t>
            </a:r>
            <a:endParaRPr lang="en-US" altLang="ru-RU" sz="1100" b="1" dirty="0">
              <a:solidFill>
                <a:srgbClr val="000080"/>
              </a:solidFill>
              <a:latin typeface="Courier New" panose="02070309020205020404" pitchFamily="49" charset="0"/>
              <a:cs typeface="Courier New" panose="02070309020205020404" pitchFamily="49" charset="0"/>
            </a:endParaRPr>
          </a:p>
          <a:p>
            <a:pPr marL="69850" indent="0">
              <a:spcBef>
                <a:spcPts val="0"/>
              </a:spcBef>
              <a:buNone/>
            </a:pPr>
            <a:r>
              <a:rPr lang="en-US"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Constructor</a:t>
            </a:r>
            <a:r>
              <a:rPr lang="ru-RU" altLang="ru-RU" sz="1100" dirty="0">
                <a:solidFill>
                  <a:srgbClr val="000000"/>
                </a:solidFill>
                <a:latin typeface="Courier New" panose="02070309020205020404" pitchFamily="49" charset="0"/>
                <a:cs typeface="Courier New" panose="02070309020205020404" pitchFamily="49" charset="0"/>
              </a:rPr>
              <a:t>&lt;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&gt; </a:t>
            </a:r>
            <a:r>
              <a:rPr lang="ru-RU" altLang="ru-RU" sz="1100" dirty="0" err="1">
                <a:solidFill>
                  <a:srgbClr val="000000"/>
                </a:solidFill>
                <a:latin typeface="Courier New" panose="02070309020205020404" pitchFamily="49" charset="0"/>
                <a:cs typeface="Courier New" panose="02070309020205020404" pitchFamily="49" charset="0"/>
              </a:rPr>
              <a:t>constructor</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getConstructor</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argTypes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constructor.newInstance</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a:solidFill>
                  <a:srgbClr val="0000FF"/>
                </a:solidFill>
                <a:latin typeface="Courier New" panose="02070309020205020404" pitchFamily="49" charset="0"/>
                <a:cs typeface="Courier New" panose="02070309020205020404" pitchFamily="49" charset="0"/>
              </a:rPr>
              <a:t>1</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en-US" altLang="ru-RU" sz="1100" b="1" dirty="0">
                <a:solidFill>
                  <a:srgbClr val="008000"/>
                </a:solidFill>
                <a:latin typeface="Courier New" panose="02070309020205020404" pitchFamily="49" charset="0"/>
                <a:cs typeface="Courier New" panose="02070309020205020404" pitchFamily="49" charset="0"/>
              </a:rPr>
              <a:t>App</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en-US" altLang="ru-RU" sz="1100" b="1" dirty="0">
                <a:solidFill>
                  <a:srgbClr val="008000"/>
                </a:solidFill>
                <a:latin typeface="Courier New" panose="02070309020205020404" pitchFamily="49" charset="0"/>
                <a:cs typeface="Courier New" panose="02070309020205020404" pitchFamily="49" charset="0"/>
              </a:rPr>
              <a:t>Some App desc</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 //</a:t>
            </a:r>
            <a:r>
              <a:rPr lang="en-US" altLang="ru-RU" sz="1100" i="1" dirty="0">
                <a:solidFill>
                  <a:srgbClr val="808080"/>
                </a:solidFill>
                <a:latin typeface="Courier New" panose="02070309020205020404" pitchFamily="49" charset="0"/>
                <a:cs typeface="Courier New" panose="02070309020205020404" pitchFamily="49" charset="0"/>
              </a:rPr>
              <a:t>App</a:t>
            </a:r>
            <a:r>
              <a:rPr lang="ru-RU" altLang="ru-RU" sz="1100" i="1" dirty="0">
                <a:solidFill>
                  <a:srgbClr val="808080"/>
                </a:solidFill>
                <a:latin typeface="Courier New" panose="02070309020205020404" pitchFamily="49" charset="0"/>
                <a:cs typeface="Courier New" panose="02070309020205020404" pitchFamily="49" charset="0"/>
              </a:rPr>
              <a:t>{</a:t>
            </a:r>
            <a:r>
              <a:rPr lang="ru-RU" altLang="ru-RU" sz="1100" i="1" dirty="0" err="1">
                <a:solidFill>
                  <a:srgbClr val="808080"/>
                </a:solidFill>
                <a:latin typeface="Courier New" panose="02070309020205020404" pitchFamily="49" charset="0"/>
                <a:cs typeface="Courier New" panose="02070309020205020404" pitchFamily="49" charset="0"/>
              </a:rPr>
              <a:t>id</a:t>
            </a:r>
            <a:r>
              <a:rPr lang="ru-RU" altLang="ru-RU" sz="1100" i="1" dirty="0">
                <a:solidFill>
                  <a:srgbClr val="808080"/>
                </a:solidFill>
                <a:latin typeface="Courier New" panose="02070309020205020404" pitchFamily="49" charset="0"/>
                <a:cs typeface="Courier New" panose="02070309020205020404" pitchFamily="49" charset="0"/>
              </a:rPr>
              <a:t>=1, </a:t>
            </a:r>
            <a:r>
              <a:rPr lang="ru-RU" altLang="ru-RU" sz="1100" i="1" dirty="0" err="1">
                <a:solidFill>
                  <a:srgbClr val="808080"/>
                </a:solidFill>
                <a:latin typeface="Courier New" panose="02070309020205020404" pitchFamily="49" charset="0"/>
                <a:cs typeface="Courier New" panose="02070309020205020404" pitchFamily="49" charset="0"/>
              </a:rPr>
              <a:t>name</a:t>
            </a:r>
            <a:r>
              <a:rPr lang="ru-RU" altLang="ru-RU" sz="1100" i="1" dirty="0">
                <a:solidFill>
                  <a:srgbClr val="808080"/>
                </a:solidFill>
                <a:latin typeface="Courier New" panose="02070309020205020404" pitchFamily="49" charset="0"/>
                <a:cs typeface="Courier New" panose="02070309020205020404" pitchFamily="49" charset="0"/>
              </a:rPr>
              <a:t>=‘</a:t>
            </a:r>
            <a:r>
              <a:rPr lang="en-US" altLang="ru-RU" sz="1100" i="1" dirty="0">
                <a:solidFill>
                  <a:srgbClr val="808080"/>
                </a:solidFill>
                <a:latin typeface="Courier New" panose="02070309020205020404" pitchFamily="49" charset="0"/>
                <a:cs typeface="Courier New" panose="02070309020205020404" pitchFamily="49" charset="0"/>
              </a:rPr>
              <a:t>App</a:t>
            </a:r>
            <a:r>
              <a:rPr lang="ru-RU" altLang="ru-RU" sz="1100" i="1" dirty="0">
                <a:solidFill>
                  <a:srgbClr val="808080"/>
                </a:solidFill>
                <a:latin typeface="Courier New" panose="02070309020205020404" pitchFamily="49" charset="0"/>
                <a:cs typeface="Courier New" panose="02070309020205020404" pitchFamily="49" charset="0"/>
              </a:rPr>
              <a:t>’, </a:t>
            </a:r>
            <a:r>
              <a:rPr lang="en-US" altLang="ru-RU" sz="1100" i="1" dirty="0">
                <a:solidFill>
                  <a:srgbClr val="808080"/>
                </a:solidFill>
                <a:latin typeface="Courier New" panose="02070309020205020404" pitchFamily="49" charset="0"/>
                <a:cs typeface="Courier New" panose="02070309020205020404" pitchFamily="49" charset="0"/>
              </a:rPr>
              <a:t>description</a:t>
            </a:r>
            <a:r>
              <a:rPr lang="ru-RU" altLang="ru-RU" sz="1100" i="1" dirty="0">
                <a:solidFill>
                  <a:srgbClr val="808080"/>
                </a:solidFill>
                <a:latin typeface="Courier New" panose="02070309020205020404" pitchFamily="49" charset="0"/>
                <a:cs typeface="Courier New" panose="02070309020205020404" pitchFamily="49" charset="0"/>
              </a:rPr>
              <a:t>=</a:t>
            </a:r>
            <a:r>
              <a:rPr lang="en-US" altLang="ru-RU" sz="1100" i="1" dirty="0">
                <a:solidFill>
                  <a:srgbClr val="808080"/>
                </a:solidFill>
                <a:latin typeface="Courier New" panose="02070309020205020404" pitchFamily="49" charset="0"/>
                <a:cs typeface="Courier New" panose="02070309020205020404" pitchFamily="49" charset="0"/>
              </a:rPr>
              <a:t>‘Some App desc’</a:t>
            </a:r>
            <a:r>
              <a:rPr lang="ru-RU" altLang="ru-RU" sz="1100" i="1" dirty="0">
                <a:solidFill>
                  <a:srgbClr val="80808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catch</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Exception</a:t>
            </a:r>
            <a:r>
              <a:rPr lang="ru-RU" altLang="ru-RU" sz="1100" dirty="0">
                <a:solidFill>
                  <a:srgbClr val="000000"/>
                </a:solidFill>
                <a:latin typeface="Courier New" panose="02070309020205020404" pitchFamily="49" charset="0"/>
                <a:cs typeface="Courier New" panose="02070309020205020404" pitchFamily="49" charset="0"/>
              </a:rPr>
              <a:t> e)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Error</a:t>
            </a:r>
            <a:r>
              <a:rPr lang="ru-RU" altLang="ru-RU" sz="1100" b="1" dirty="0">
                <a:solidFill>
                  <a:srgbClr val="008000"/>
                </a:solidFill>
                <a:latin typeface="Courier New" panose="02070309020205020404" pitchFamily="49" charset="0"/>
                <a:cs typeface="Courier New" panose="02070309020205020404" pitchFamily="49" charset="0"/>
              </a:rPr>
              <a:t>: </a:t>
            </a:r>
            <a:r>
              <a:rPr lang="en-US"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e.getMessage</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ru-RU" altLang="ru-RU" sz="1100" dirty="0">
              <a:latin typeface="Arial" panose="020B0604020202020204" pitchFamily="34"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4172535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Declared fields</a:t>
            </a:r>
            <a:endParaRPr lang="ru-RU" sz="2400" dirty="0"/>
          </a:p>
        </p:txBody>
      </p:sp>
      <p:sp>
        <p:nvSpPr>
          <p:cNvPr id="3" name="Объект 2"/>
          <p:cNvSpPr>
            <a:spLocks noGrp="1"/>
          </p:cNvSpPr>
          <p:nvPr>
            <p:ph type="body" idx="1"/>
          </p:nvPr>
        </p:nvSpPr>
        <p:spPr/>
        <p:txBody>
          <a:bodyPr/>
          <a:lstStyle/>
          <a:p>
            <a:r>
              <a:rPr lang="en-US" sz="2000" dirty="0"/>
              <a:t>includes public, protected, default (package) access, and private fields, but excludes inherited fields</a:t>
            </a:r>
          </a:p>
          <a:p>
            <a:pPr marL="114300" indent="0">
              <a:buNone/>
            </a:pPr>
            <a:endParaRPr lang="en-US" sz="1100" dirty="0"/>
          </a:p>
          <a:p>
            <a:pPr marL="114300" indent="0">
              <a:buNone/>
            </a:pPr>
            <a:endParaRPr lang="en-US" sz="1100" dirty="0"/>
          </a:p>
          <a:p>
            <a:pPr marL="114300" indent="0">
              <a:buNone/>
            </a:pP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&lt;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&gt;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err="1">
                <a:solidFill>
                  <a:srgbClr val="000000"/>
                </a:solidFill>
                <a:latin typeface="Courier New" panose="02070309020205020404" pitchFamily="49" charset="0"/>
                <a:cs typeface="Courier New" panose="02070309020205020404" pitchFamily="49" charset="0"/>
              </a:rPr>
              <a:t>Field</a:t>
            </a:r>
            <a:r>
              <a:rPr lang="en-US" altLang="ru-RU" sz="1100" dirty="0">
                <a:solidFill>
                  <a:srgbClr val="000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declaredFields</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getDeclaredFields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for</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Field</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field</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declaredFields</a:t>
            </a:r>
            <a:r>
              <a:rPr lang="ru-RU" altLang="ru-RU" sz="1100" dirty="0">
                <a:solidFill>
                  <a:srgbClr val="000000"/>
                </a:solidFill>
                <a:latin typeface="Courier New" panose="02070309020205020404" pitchFamily="49" charset="0"/>
                <a:cs typeface="Courier New" panose="02070309020205020404" pitchFamily="49" charset="0"/>
              </a:rPr>
              <a:t>)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a:solidFill>
                  <a:srgbClr val="000080"/>
                </a:solidFill>
                <a:latin typeface="Courier New" panose="02070309020205020404" pitchFamily="49" charset="0"/>
                <a:cs typeface="Courier New" panose="02070309020205020404" pitchFamily="49" charset="0"/>
              </a:rPr>
              <a:t>\t</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field</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en-US" altLang="ru-RU" sz="1100" dirty="0">
              <a:solidFill>
                <a:srgbClr val="000000"/>
              </a:solidFill>
              <a:latin typeface="Courier New" panose="02070309020205020404" pitchFamily="49" charset="0"/>
              <a:cs typeface="Courier New" panose="02070309020205020404" pitchFamily="49"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1044788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E875C0-634B-C24F-A174-445860D9943A}"/>
              </a:ext>
            </a:extLst>
          </p:cNvPr>
          <p:cNvSpPr>
            <a:spLocks noGrp="1"/>
          </p:cNvSpPr>
          <p:nvPr>
            <p:ph type="title"/>
          </p:nvPr>
        </p:nvSpPr>
        <p:spPr/>
        <p:txBody>
          <a:bodyPr/>
          <a:lstStyle/>
          <a:p>
            <a:r>
              <a:rPr lang="en-US" sz="2400" dirty="0"/>
              <a:t>Lesson goals</a:t>
            </a:r>
          </a:p>
        </p:txBody>
      </p:sp>
      <p:sp>
        <p:nvSpPr>
          <p:cNvPr id="6" name="Text Placeholder 5">
            <a:extLst>
              <a:ext uri="{FF2B5EF4-FFF2-40B4-BE49-F238E27FC236}">
                <a16:creationId xmlns:a16="http://schemas.microsoft.com/office/drawing/2014/main" id="{DE02E9C1-4387-3242-83A3-46A4979A5769}"/>
              </a:ext>
            </a:extLst>
          </p:cNvPr>
          <p:cNvSpPr>
            <a:spLocks noGrp="1"/>
          </p:cNvSpPr>
          <p:nvPr>
            <p:ph type="body" idx="1"/>
          </p:nvPr>
        </p:nvSpPr>
        <p:spPr/>
        <p:txBody>
          <a:bodyPr/>
          <a:lstStyle/>
          <a:p>
            <a:r>
              <a:rPr lang="en-US" dirty="0"/>
              <a:t>JVM and Memory</a:t>
            </a:r>
          </a:p>
          <a:p>
            <a:r>
              <a:rPr lang="en-US" dirty="0" err="1"/>
              <a:t>java.lang.reflect</a:t>
            </a:r>
            <a:endParaRPr lang="en-US" dirty="0"/>
          </a:p>
          <a:p>
            <a:r>
              <a:rPr lang="en-US" dirty="0" err="1"/>
              <a:t>java.lang.annotation</a:t>
            </a:r>
            <a:endParaRPr lang="en-US" dirty="0"/>
          </a:p>
        </p:txBody>
      </p:sp>
      <p:sp>
        <p:nvSpPr>
          <p:cNvPr id="2" name="Місце для номера слайда 1">
            <a:extLst>
              <a:ext uri="{FF2B5EF4-FFF2-40B4-BE49-F238E27FC236}">
                <a16:creationId xmlns:a16="http://schemas.microsoft.com/office/drawing/2014/main" id="{D555624C-A575-412C-915F-C43867A1CE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447259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Fields</a:t>
            </a:r>
            <a:endParaRPr lang="ru-RU" sz="2400" dirty="0"/>
          </a:p>
        </p:txBody>
      </p:sp>
      <p:sp>
        <p:nvSpPr>
          <p:cNvPr id="3" name="Объект 2"/>
          <p:cNvSpPr>
            <a:spLocks noGrp="1"/>
          </p:cNvSpPr>
          <p:nvPr>
            <p:ph type="body" idx="1"/>
          </p:nvPr>
        </p:nvSpPr>
        <p:spPr/>
        <p:txBody>
          <a:bodyPr/>
          <a:lstStyle/>
          <a:p>
            <a:r>
              <a:rPr lang="en-US" sz="2000" dirty="0"/>
              <a:t>includes all the public fields up the entire class hierarchy</a:t>
            </a:r>
          </a:p>
          <a:p>
            <a:pPr marL="114300" indent="0">
              <a:buNone/>
            </a:pPr>
            <a:endParaRPr lang="en-US" altLang="ru-RU" sz="1100" dirty="0">
              <a:solidFill>
                <a:srgbClr val="000000"/>
              </a:solidFill>
              <a:latin typeface="Courier New" panose="02070309020205020404" pitchFamily="49" charset="0"/>
              <a:cs typeface="Courier New" panose="02070309020205020404" pitchFamily="49" charset="0"/>
            </a:endParaRPr>
          </a:p>
          <a:p>
            <a:pPr marL="114300" indent="0">
              <a:buNone/>
            </a:pPr>
            <a:endParaRPr lang="en-US" altLang="ru-RU" sz="1100" dirty="0">
              <a:solidFill>
                <a:srgbClr val="000000"/>
              </a:solidFill>
              <a:latin typeface="Courier New" panose="02070309020205020404" pitchFamily="49" charset="0"/>
              <a:cs typeface="Courier New" panose="02070309020205020404" pitchFamily="49" charset="0"/>
            </a:endParaRPr>
          </a:p>
          <a:p>
            <a:pPr marL="114300" indent="0">
              <a:buNone/>
            </a:pP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&lt;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&gt;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err="1">
                <a:solidFill>
                  <a:srgbClr val="000000"/>
                </a:solidFill>
                <a:latin typeface="Courier New" panose="02070309020205020404" pitchFamily="49" charset="0"/>
                <a:cs typeface="Courier New" panose="02070309020205020404" pitchFamily="49" charset="0"/>
              </a:rPr>
              <a:t>Field</a:t>
            </a:r>
            <a:r>
              <a:rPr lang="en-US" altLang="ru-RU" sz="1100" dirty="0">
                <a:solidFill>
                  <a:srgbClr val="000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f</a:t>
            </a:r>
            <a:r>
              <a:rPr lang="ru-RU" altLang="ru-RU" sz="1100" dirty="0" err="1">
                <a:solidFill>
                  <a:srgbClr val="000000"/>
                </a:solidFill>
                <a:latin typeface="Courier New" panose="02070309020205020404" pitchFamily="49" charset="0"/>
                <a:cs typeface="Courier New" panose="02070309020205020404" pitchFamily="49" charset="0"/>
              </a:rPr>
              <a:t>ields</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getFields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for</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Field</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field</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a:solidFill>
                  <a:srgbClr val="000000"/>
                </a:solidFill>
                <a:latin typeface="Courier New" panose="02070309020205020404" pitchFamily="49" charset="0"/>
                <a:cs typeface="Courier New" panose="02070309020205020404" pitchFamily="49" charset="0"/>
              </a:rPr>
              <a:t>f</a:t>
            </a:r>
            <a:r>
              <a:rPr lang="ru-RU" altLang="ru-RU" sz="1100" dirty="0" err="1">
                <a:solidFill>
                  <a:srgbClr val="000000"/>
                </a:solidFill>
                <a:latin typeface="Courier New" panose="02070309020205020404" pitchFamily="49" charset="0"/>
                <a:cs typeface="Courier New" panose="02070309020205020404" pitchFamily="49" charset="0"/>
              </a:rPr>
              <a:t>ields</a:t>
            </a:r>
            <a:r>
              <a:rPr lang="ru-RU" altLang="ru-RU" sz="1100" dirty="0">
                <a:solidFill>
                  <a:srgbClr val="000000"/>
                </a:solidFill>
                <a:latin typeface="Courier New" panose="02070309020205020404" pitchFamily="49" charset="0"/>
                <a:cs typeface="Courier New" panose="02070309020205020404" pitchFamily="49" charset="0"/>
              </a:rPr>
              <a:t>)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a:solidFill>
                  <a:srgbClr val="000080"/>
                </a:solidFill>
                <a:latin typeface="Courier New" panose="02070309020205020404" pitchFamily="49" charset="0"/>
                <a:cs typeface="Courier New" panose="02070309020205020404" pitchFamily="49" charset="0"/>
              </a:rPr>
              <a:t>\t</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field</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en-US" altLang="ru-RU" sz="1100" dirty="0">
              <a:solidFill>
                <a:srgbClr val="000000"/>
              </a:solidFill>
              <a:latin typeface="Courier New" panose="02070309020205020404" pitchFamily="49" charset="0"/>
              <a:cs typeface="Courier New" panose="02070309020205020404" pitchFamily="49"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110022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Declared methods</a:t>
            </a:r>
            <a:endParaRPr lang="ru-RU" sz="2400" dirty="0"/>
          </a:p>
        </p:txBody>
      </p:sp>
      <p:sp>
        <p:nvSpPr>
          <p:cNvPr id="3" name="Объект 2"/>
          <p:cNvSpPr>
            <a:spLocks noGrp="1"/>
          </p:cNvSpPr>
          <p:nvPr>
            <p:ph type="body" idx="1"/>
          </p:nvPr>
        </p:nvSpPr>
        <p:spPr/>
        <p:txBody>
          <a:bodyPr/>
          <a:lstStyle/>
          <a:p>
            <a:r>
              <a:rPr lang="en-US" sz="2000" dirty="0"/>
              <a:t>includes public, protected, default (package) access, and private methods, but excluding inherited methods</a:t>
            </a:r>
          </a:p>
          <a:p>
            <a:pPr marL="114300" indent="0">
              <a:buNone/>
            </a:pPr>
            <a:endParaRPr lang="en-US" altLang="ru-RU" sz="1100" dirty="0">
              <a:solidFill>
                <a:srgbClr val="000000"/>
              </a:solidFill>
              <a:latin typeface="Courier New" panose="02070309020205020404" pitchFamily="49" charset="0"/>
              <a:cs typeface="Courier New" panose="02070309020205020404" pitchFamily="49" charset="0"/>
            </a:endParaRPr>
          </a:p>
          <a:p>
            <a:pPr marL="114300" indent="0">
              <a:buNone/>
            </a:pPr>
            <a:endParaRPr lang="en-US" altLang="ru-RU" sz="1100" dirty="0">
              <a:solidFill>
                <a:srgbClr val="000000"/>
              </a:solidFill>
              <a:latin typeface="Courier New" panose="02070309020205020404" pitchFamily="49" charset="0"/>
              <a:cs typeface="Courier New" panose="02070309020205020404" pitchFamily="49" charset="0"/>
            </a:endParaRPr>
          </a:p>
          <a:p>
            <a:pPr marL="114300" indent="0">
              <a:buNone/>
            </a:pP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&lt;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&gt;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br>
              <a:rPr lang="ru-RU" altLang="ru-RU" sz="1100" dirty="0">
                <a:solidFill>
                  <a:srgbClr val="000000"/>
                </a:solidFill>
                <a:latin typeface="Courier New" panose="02070309020205020404" pitchFamily="49" charset="0"/>
                <a:cs typeface="Courier New" panose="02070309020205020404" pitchFamily="49" charset="0"/>
              </a:rPr>
            </a:b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declared</a:t>
            </a:r>
            <a:r>
              <a:rPr lang="en-US" altLang="ru-RU" sz="1100" dirty="0">
                <a:solidFill>
                  <a:srgbClr val="000000"/>
                </a:solidFill>
                <a:latin typeface="Courier New" panose="02070309020205020404" pitchFamily="49" charset="0"/>
                <a:cs typeface="Courier New" panose="02070309020205020404" pitchFamily="49" charset="0"/>
              </a:rPr>
              <a:t>Methods</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getDeclared</a:t>
            </a:r>
            <a:r>
              <a:rPr lang="en-US" altLang="ru-RU" sz="1100" dirty="0">
                <a:solidFill>
                  <a:srgbClr val="000000"/>
                </a:solidFill>
                <a:latin typeface="Courier New" panose="02070309020205020404" pitchFamily="49" charset="0"/>
                <a:cs typeface="Courier New" panose="02070309020205020404" pitchFamily="49" charset="0"/>
              </a:rPr>
              <a:t>Methods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for</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declared</a:t>
            </a:r>
            <a:r>
              <a:rPr lang="en-US" altLang="ru-RU" sz="1100" dirty="0">
                <a:solidFill>
                  <a:srgbClr val="000000"/>
                </a:solidFill>
                <a:latin typeface="Courier New" panose="02070309020205020404" pitchFamily="49" charset="0"/>
                <a:cs typeface="Courier New" panose="02070309020205020404" pitchFamily="49" charset="0"/>
              </a:rPr>
              <a:t>Methods</a:t>
            </a:r>
            <a:r>
              <a:rPr lang="ru-RU" altLang="ru-RU" sz="1100" dirty="0">
                <a:solidFill>
                  <a:srgbClr val="000000"/>
                </a:solidFill>
                <a:latin typeface="Courier New" panose="02070309020205020404" pitchFamily="49" charset="0"/>
                <a:cs typeface="Courier New" panose="02070309020205020404" pitchFamily="49" charset="0"/>
              </a:rPr>
              <a:t>)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a:solidFill>
                  <a:srgbClr val="000080"/>
                </a:solidFill>
                <a:latin typeface="Courier New" panose="02070309020205020404" pitchFamily="49" charset="0"/>
                <a:cs typeface="Courier New" panose="02070309020205020404" pitchFamily="49" charset="0"/>
              </a:rPr>
              <a:t>\t</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en-US" altLang="ru-RU" sz="2000" dirty="0">
              <a:solidFill>
                <a:srgbClr val="000000"/>
              </a:solidFill>
              <a:latin typeface="Courier New" panose="02070309020205020404" pitchFamily="49" charset="0"/>
              <a:cs typeface="Courier New" panose="02070309020205020404" pitchFamily="49"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1393251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Methods</a:t>
            </a:r>
            <a:endParaRPr lang="ru-RU" sz="2400" dirty="0"/>
          </a:p>
        </p:txBody>
      </p:sp>
      <p:sp>
        <p:nvSpPr>
          <p:cNvPr id="3" name="Объект 2"/>
          <p:cNvSpPr>
            <a:spLocks noGrp="1"/>
          </p:cNvSpPr>
          <p:nvPr>
            <p:ph type="body" idx="1"/>
          </p:nvPr>
        </p:nvSpPr>
        <p:spPr/>
        <p:txBody>
          <a:bodyPr/>
          <a:lstStyle/>
          <a:p>
            <a:r>
              <a:rPr lang="en-US" sz="2000" dirty="0"/>
              <a:t>includes all the public methods up the entire class hierarchy</a:t>
            </a:r>
          </a:p>
          <a:p>
            <a:pPr marL="114300" indent="0">
              <a:buNone/>
            </a:pPr>
            <a:endParaRPr lang="en-US" altLang="ru-RU" sz="1100" dirty="0">
              <a:solidFill>
                <a:srgbClr val="000000"/>
              </a:solidFill>
              <a:latin typeface="Courier New" panose="02070309020205020404" pitchFamily="49" charset="0"/>
              <a:cs typeface="Courier New" panose="02070309020205020404" pitchFamily="49" charset="0"/>
            </a:endParaRPr>
          </a:p>
          <a:p>
            <a:pPr marL="114300" indent="0">
              <a:buNone/>
            </a:pPr>
            <a:endParaRPr lang="en-US" altLang="ru-RU" sz="1100" dirty="0">
              <a:solidFill>
                <a:srgbClr val="000000"/>
              </a:solidFill>
              <a:latin typeface="Courier New" panose="02070309020205020404" pitchFamily="49" charset="0"/>
              <a:cs typeface="Courier New" panose="02070309020205020404" pitchFamily="49" charset="0"/>
            </a:endParaRPr>
          </a:p>
          <a:p>
            <a:pPr marL="114300" indent="0">
              <a:buNone/>
            </a:pP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&lt;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&gt;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br>
              <a:rPr lang="ru-RU" altLang="ru-RU" sz="1100" dirty="0">
                <a:solidFill>
                  <a:srgbClr val="000000"/>
                </a:solidFill>
                <a:latin typeface="Courier New" panose="02070309020205020404" pitchFamily="49" charset="0"/>
                <a:cs typeface="Courier New" panose="02070309020205020404" pitchFamily="49" charset="0"/>
              </a:rPr>
            </a:b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methods</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get</a:t>
            </a:r>
            <a:r>
              <a:rPr lang="en-US" altLang="ru-RU" sz="1100" dirty="0">
                <a:solidFill>
                  <a:srgbClr val="000000"/>
                </a:solidFill>
                <a:latin typeface="Courier New" panose="02070309020205020404" pitchFamily="49" charset="0"/>
                <a:cs typeface="Courier New" panose="02070309020205020404" pitchFamily="49" charset="0"/>
              </a:rPr>
              <a:t>Methods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for</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a:solidFill>
                  <a:srgbClr val="000000"/>
                </a:solidFill>
                <a:latin typeface="Courier New" panose="02070309020205020404" pitchFamily="49" charset="0"/>
                <a:cs typeface="Courier New" panose="02070309020205020404" pitchFamily="49" charset="0"/>
              </a:rPr>
              <a:t>methods</a:t>
            </a:r>
            <a:r>
              <a:rPr lang="ru-RU" altLang="ru-RU" sz="1100" dirty="0">
                <a:solidFill>
                  <a:srgbClr val="000000"/>
                </a:solidFill>
                <a:latin typeface="Courier New" panose="02070309020205020404" pitchFamily="49" charset="0"/>
                <a:cs typeface="Courier New" panose="02070309020205020404" pitchFamily="49" charset="0"/>
              </a:rPr>
              <a:t>)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a:solidFill>
                  <a:srgbClr val="000080"/>
                </a:solidFill>
                <a:latin typeface="Courier New" panose="02070309020205020404" pitchFamily="49" charset="0"/>
                <a:cs typeface="Courier New" panose="02070309020205020404" pitchFamily="49" charset="0"/>
              </a:rPr>
              <a:t>\t</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en-US" altLang="ru-RU" sz="1100" dirty="0">
              <a:solidFill>
                <a:srgbClr val="000000"/>
              </a:solidFill>
              <a:latin typeface="Courier New" panose="02070309020205020404" pitchFamily="49" charset="0"/>
              <a:cs typeface="Courier New" panose="02070309020205020404" pitchFamily="49"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657451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Invisible field update</a:t>
            </a:r>
            <a:endParaRPr lang="ru-RU" sz="2400" dirty="0"/>
          </a:p>
        </p:txBody>
      </p:sp>
      <p:sp>
        <p:nvSpPr>
          <p:cNvPr id="3" name="Объект 2"/>
          <p:cNvSpPr>
            <a:spLocks noGrp="1"/>
          </p:cNvSpPr>
          <p:nvPr>
            <p:ph type="body" idx="1"/>
          </p:nvPr>
        </p:nvSpPr>
        <p:spPr/>
        <p:txBody>
          <a:bodyPr/>
          <a:lstStyle/>
          <a:p>
            <a:pPr marL="114300" indent="0">
              <a:buNone/>
            </a:pP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&lt;</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&gt; </a:t>
            </a:r>
            <a:r>
              <a:rPr lang="ru-RU" altLang="ru-RU" sz="1100" dirty="0" err="1">
                <a:solidFill>
                  <a:srgbClr val="000000"/>
                </a:solidFill>
                <a:latin typeface="Courier New" panose="02070309020205020404" pitchFamily="49" charset="0"/>
                <a:cs typeface="Courier New" panose="02070309020205020404" pitchFamily="49" charset="0"/>
              </a:rPr>
              <a:t>userClass</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b="1" dirty="0" err="1">
                <a:solidFill>
                  <a:srgbClr val="000080"/>
                </a:solidFill>
                <a:latin typeface="Courier New" panose="02070309020205020404" pitchFamily="49" charset="0"/>
                <a:cs typeface="Courier New" panose="02070309020205020404" pitchFamily="49" charset="0"/>
              </a:rPr>
              <a:t>new</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a:solidFill>
                  <a:srgbClr val="0000FF"/>
                </a:solidFill>
                <a:latin typeface="Courier New" panose="02070309020205020404" pitchFamily="49" charset="0"/>
                <a:cs typeface="Courier New" panose="02070309020205020404" pitchFamily="49" charset="0"/>
              </a:rPr>
              <a:t>1</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John</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0000FF"/>
                </a:solidFill>
                <a:latin typeface="Courier New" panose="02070309020205020404" pitchFamily="49" charset="0"/>
                <a:cs typeface="Courier New" panose="02070309020205020404" pitchFamily="49" charset="0"/>
              </a:rPr>
              <a:t>20</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"UTF"</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(user.</a:t>
            </a:r>
            <a:r>
              <a:rPr lang="ru-RU" altLang="ru-RU" sz="1100" b="1" dirty="0">
                <a:solidFill>
                  <a:srgbClr val="660E7A"/>
                </a:solidFill>
                <a:latin typeface="Courier New" panose="02070309020205020404" pitchFamily="49" charset="0"/>
                <a:cs typeface="Courier New" panose="02070309020205020404" pitchFamily="49" charset="0"/>
              </a:rPr>
              <a:t>name</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John</a:t>
            </a:r>
            <a:br>
              <a:rPr lang="ru-RU" altLang="ru-RU" sz="1100" i="1" dirty="0">
                <a:solidFill>
                  <a:srgbClr val="808080"/>
                </a:solidFill>
                <a:latin typeface="Courier New" panose="02070309020205020404" pitchFamily="49" charset="0"/>
                <a:cs typeface="Courier New" panose="02070309020205020404" pitchFamily="49" charset="0"/>
              </a:rPr>
            </a:br>
            <a:br>
              <a:rPr lang="ru-RU" altLang="ru-RU" sz="1100" i="1" dirty="0">
                <a:solidFill>
                  <a:srgbClr val="80808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try</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Field</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nameField</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userClass.getDeclaredField</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name</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i="1" u="sng" dirty="0" err="1">
                <a:solidFill>
                  <a:srgbClr val="000000"/>
                </a:solidFill>
                <a:latin typeface="Courier New" panose="02070309020205020404" pitchFamily="49" charset="0"/>
                <a:cs typeface="Courier New" panose="02070309020205020404" pitchFamily="49" charset="0"/>
              </a:rPr>
              <a:t>nameField.setAccessible</a:t>
            </a:r>
            <a:r>
              <a:rPr lang="ru-RU" altLang="ru-RU" sz="1100" i="1" u="sng" dirty="0">
                <a:solidFill>
                  <a:srgbClr val="000000"/>
                </a:solidFill>
                <a:latin typeface="Courier New" panose="02070309020205020404" pitchFamily="49" charset="0"/>
                <a:cs typeface="Courier New" panose="02070309020205020404" pitchFamily="49" charset="0"/>
              </a:rPr>
              <a:t>(</a:t>
            </a:r>
            <a:r>
              <a:rPr lang="ru-RU" altLang="ru-RU" sz="1100" b="1" i="1" u="sng" dirty="0" err="1">
                <a:solidFill>
                  <a:srgbClr val="000080"/>
                </a:solidFill>
                <a:latin typeface="Courier New" panose="02070309020205020404" pitchFamily="49" charset="0"/>
                <a:cs typeface="Courier New" panose="02070309020205020404" pitchFamily="49" charset="0"/>
              </a:rPr>
              <a:t>true</a:t>
            </a:r>
            <a:r>
              <a:rPr lang="ru-RU" altLang="ru-RU" sz="1100" i="1" u="sng"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nameField.set</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Roberto</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(user.</a:t>
            </a:r>
            <a:r>
              <a:rPr lang="ru-RU" altLang="ru-RU" sz="1100" b="1" dirty="0">
                <a:solidFill>
                  <a:srgbClr val="660E7A"/>
                </a:solidFill>
                <a:latin typeface="Courier New" panose="02070309020205020404" pitchFamily="49" charset="0"/>
                <a:cs typeface="Courier New" panose="02070309020205020404" pitchFamily="49" charset="0"/>
              </a:rPr>
              <a:t>name</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Roberto</a:t>
            </a:r>
            <a:br>
              <a:rPr lang="ru-RU" altLang="ru-RU" sz="1100" i="1" dirty="0">
                <a:solidFill>
                  <a:srgbClr val="80808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catch</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NoSuchFieldException</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IllegalAccessException</a:t>
            </a:r>
            <a:r>
              <a:rPr lang="ru-RU" altLang="ru-RU" sz="1100" dirty="0">
                <a:solidFill>
                  <a:srgbClr val="000000"/>
                </a:solidFill>
                <a:latin typeface="Courier New" panose="02070309020205020404" pitchFamily="49" charset="0"/>
                <a:cs typeface="Courier New" panose="02070309020205020404" pitchFamily="49" charset="0"/>
              </a:rPr>
              <a:t> e) {</a:t>
            </a:r>
            <a:br>
              <a:rPr lang="ru-RU" altLang="ru-RU" sz="1100" dirty="0">
                <a:solidFill>
                  <a:srgbClr val="000000"/>
                </a:solidFill>
                <a:latin typeface="Courier New" panose="02070309020205020404" pitchFamily="49" charset="0"/>
                <a:cs typeface="Courier New" panose="02070309020205020404" pitchFamily="49" charset="0"/>
              </a:rPr>
            </a:br>
            <a:r>
              <a:rPr lang="en-US"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Error</a:t>
            </a:r>
            <a:r>
              <a:rPr lang="en-US" altLang="ru-RU" sz="1100" b="1" dirty="0">
                <a:solidFill>
                  <a:srgbClr val="008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en-US" altLang="ru-RU" sz="1100" dirty="0">
                <a:latin typeface="Courier New" panose="02070309020205020404" pitchFamily="49" charset="0"/>
                <a:cs typeface="Courier New" panose="02070309020205020404" pitchFamily="49" charset="0"/>
              </a:rPr>
              <a:t>, </a:t>
            </a:r>
            <a:r>
              <a:rPr lang="en-US" altLang="ru-RU" sz="1100" dirty="0" err="1">
                <a:latin typeface="Courier New" panose="02070309020205020404" pitchFamily="49" charset="0"/>
                <a:cs typeface="Courier New" panose="02070309020205020404" pitchFamily="49" charset="0"/>
              </a:rPr>
              <a:t>e.getMessage</a:t>
            </a:r>
            <a:r>
              <a:rPr lang="en-US" altLang="ru-RU" sz="1100" dirty="0">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ru-RU" altLang="ru-RU" sz="1100" dirty="0">
              <a:latin typeface="Arial" panose="020B0604020202020204" pitchFamily="34"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3364501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Invisible method invocation</a:t>
            </a:r>
            <a:endParaRPr lang="ru-RU" sz="2400" dirty="0"/>
          </a:p>
        </p:txBody>
      </p:sp>
      <p:sp>
        <p:nvSpPr>
          <p:cNvPr id="3" name="Объект 2"/>
          <p:cNvSpPr>
            <a:spLocks noGrp="1"/>
          </p:cNvSpPr>
          <p:nvPr>
            <p:ph type="body" idx="1"/>
          </p:nvPr>
        </p:nvSpPr>
        <p:spPr/>
        <p:txBody>
          <a:bodyPr/>
          <a:lstStyle/>
          <a:p>
            <a:pPr marL="0" lvl="0" indent="0" eaLnBrk="0" fontAlgn="base" hangingPunct="0">
              <a:lnSpc>
                <a:spcPct val="150000"/>
              </a:lnSpc>
              <a:spcBef>
                <a:spcPct val="0"/>
              </a:spcBef>
              <a:spcAft>
                <a:spcPct val="0"/>
              </a:spcAft>
              <a:buClrTx/>
              <a:buSzTx/>
              <a:buNone/>
            </a:pP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&lt;</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&gt; </a:t>
            </a:r>
            <a:r>
              <a:rPr lang="ru-RU" altLang="ru-RU" sz="1100" dirty="0" err="1">
                <a:solidFill>
                  <a:srgbClr val="000000"/>
                </a:solidFill>
                <a:latin typeface="Courier New" panose="02070309020205020404" pitchFamily="49" charset="0"/>
                <a:cs typeface="Courier New" panose="02070309020205020404" pitchFamily="49" charset="0"/>
              </a:rPr>
              <a:t>userClass</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b="1" dirty="0" err="1">
                <a:solidFill>
                  <a:srgbClr val="000080"/>
                </a:solidFill>
                <a:latin typeface="Courier New" panose="02070309020205020404" pitchFamily="49" charset="0"/>
                <a:cs typeface="Courier New" panose="02070309020205020404" pitchFamily="49" charset="0"/>
              </a:rPr>
              <a:t>new</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a:solidFill>
                  <a:srgbClr val="0000FF"/>
                </a:solidFill>
                <a:latin typeface="Courier New" panose="02070309020205020404" pitchFamily="49" charset="0"/>
                <a:cs typeface="Courier New" panose="02070309020205020404" pitchFamily="49" charset="0"/>
              </a:rPr>
              <a:t>1</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John</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0000FF"/>
                </a:solidFill>
                <a:latin typeface="Courier New" panose="02070309020205020404" pitchFamily="49" charset="0"/>
                <a:cs typeface="Courier New" panose="02070309020205020404" pitchFamily="49" charset="0"/>
              </a:rPr>
              <a:t>20</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"UTF"</a:t>
            </a:r>
            <a:r>
              <a:rPr lang="ru-RU" altLang="ru-RU" sz="1100" dirty="0">
                <a:solidFill>
                  <a:srgbClr val="000000"/>
                </a:solidFill>
                <a:latin typeface="Courier New" panose="02070309020205020404" pitchFamily="49" charset="0"/>
                <a:cs typeface="Courier New" panose="02070309020205020404" pitchFamily="49" charset="0"/>
              </a:rPr>
              <a:t>);</a:t>
            </a:r>
            <a:endParaRPr lang="en-US" altLang="ru-RU" sz="1100" dirty="0">
              <a:solidFill>
                <a:srgbClr val="000000"/>
              </a:solidFill>
              <a:latin typeface="Courier New" panose="02070309020205020404" pitchFamily="49" charset="0"/>
              <a:cs typeface="Courier New" panose="02070309020205020404" pitchFamily="49" charset="0"/>
            </a:endParaRPr>
          </a:p>
          <a:p>
            <a:pPr marL="0" lvl="0" indent="0" eaLnBrk="0" fontAlgn="base" hangingPunct="0">
              <a:lnSpc>
                <a:spcPct val="150000"/>
              </a:lnSpc>
              <a:spcBef>
                <a:spcPct val="0"/>
              </a:spcBef>
              <a:spcAft>
                <a:spcPct val="0"/>
              </a:spcAft>
              <a:buNone/>
            </a:pP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(user.</a:t>
            </a:r>
            <a:r>
              <a:rPr lang="ru-RU" altLang="ru-RU" sz="1100" b="1" dirty="0">
                <a:solidFill>
                  <a:srgbClr val="660E7A"/>
                </a:solidFill>
                <a:latin typeface="Courier New" panose="02070309020205020404" pitchFamily="49" charset="0"/>
                <a:cs typeface="Courier New" panose="02070309020205020404" pitchFamily="49" charset="0"/>
              </a:rPr>
              <a:t>name</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i="1" dirty="0">
                <a:solidFill>
                  <a:srgbClr val="808080"/>
                </a:solidFill>
                <a:latin typeface="Courier New" panose="02070309020205020404" pitchFamily="49" charset="0"/>
                <a:cs typeface="Courier New" panose="02070309020205020404" pitchFamily="49" charset="0"/>
              </a:rPr>
              <a:t>// </a:t>
            </a:r>
            <a:r>
              <a:rPr lang="en-US" altLang="ru-RU" sz="1100" i="1" dirty="0">
                <a:solidFill>
                  <a:srgbClr val="808080"/>
                </a:solidFill>
                <a:latin typeface="Courier New" panose="02070309020205020404" pitchFamily="49" charset="0"/>
                <a:cs typeface="Courier New" panose="02070309020205020404" pitchFamily="49" charset="0"/>
              </a:rPr>
              <a:t>John</a:t>
            </a:r>
            <a:br>
              <a:rPr lang="ru-RU" altLang="ru-RU" sz="1100" i="1" dirty="0">
                <a:solidFill>
                  <a:srgbClr val="808080"/>
                </a:solidFill>
                <a:latin typeface="Courier New" panose="02070309020205020404" pitchFamily="49" charset="0"/>
                <a:cs typeface="Courier New" panose="02070309020205020404" pitchFamily="49" charset="0"/>
              </a:rPr>
            </a:br>
            <a:br>
              <a:rPr lang="ru-RU" altLang="ru-RU" sz="1100" i="1" dirty="0">
                <a:solidFill>
                  <a:srgbClr val="80808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try</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en-US"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s</a:t>
            </a:r>
            <a:r>
              <a:rPr lang="ru-RU" altLang="ru-RU" sz="1100" dirty="0" err="1">
                <a:solidFill>
                  <a:srgbClr val="000000"/>
                </a:solidFill>
                <a:latin typeface="Courier New" panose="02070309020205020404" pitchFamily="49" charset="0"/>
                <a:cs typeface="Courier New" panose="02070309020205020404" pitchFamily="49" charset="0"/>
              </a:rPr>
              <a:t>etter</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userClass.getDeclaredMethod</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setName</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String.</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i="1" u="sng" dirty="0">
                <a:solidFill>
                  <a:srgbClr val="000000"/>
                </a:solidFill>
                <a:latin typeface="Courier New" panose="02070309020205020404" pitchFamily="49" charset="0"/>
                <a:cs typeface="Courier New" panose="02070309020205020404" pitchFamily="49" charset="0"/>
              </a:rPr>
              <a:t>  </a:t>
            </a:r>
            <a:r>
              <a:rPr lang="ru-RU" altLang="ru-RU" sz="1100" i="1" u="sng" dirty="0" err="1">
                <a:solidFill>
                  <a:srgbClr val="000000"/>
                </a:solidFill>
                <a:latin typeface="Courier New" panose="02070309020205020404" pitchFamily="49" charset="0"/>
                <a:cs typeface="Courier New" panose="02070309020205020404" pitchFamily="49" charset="0"/>
              </a:rPr>
              <a:t>nameSetter.setAccessible</a:t>
            </a:r>
            <a:r>
              <a:rPr lang="ru-RU" altLang="ru-RU" sz="1100" i="1" u="sng" dirty="0">
                <a:solidFill>
                  <a:srgbClr val="000000"/>
                </a:solidFill>
                <a:latin typeface="Courier New" panose="02070309020205020404" pitchFamily="49" charset="0"/>
                <a:cs typeface="Courier New" panose="02070309020205020404" pitchFamily="49" charset="0"/>
              </a:rPr>
              <a:t>(</a:t>
            </a:r>
            <a:r>
              <a:rPr lang="ru-RU" altLang="ru-RU" sz="1100" b="1" i="1" u="sng" dirty="0" err="1">
                <a:solidFill>
                  <a:srgbClr val="000080"/>
                </a:solidFill>
                <a:latin typeface="Courier New" panose="02070309020205020404" pitchFamily="49" charset="0"/>
                <a:cs typeface="Courier New" panose="02070309020205020404" pitchFamily="49" charset="0"/>
              </a:rPr>
              <a:t>true</a:t>
            </a:r>
            <a:r>
              <a:rPr lang="ru-RU" altLang="ru-RU" sz="1100" i="1" u="sng" dirty="0">
                <a:solidFill>
                  <a:srgbClr val="000000"/>
                </a:solidFill>
                <a:latin typeface="Courier New" panose="02070309020205020404" pitchFamily="49" charset="0"/>
                <a:cs typeface="Courier New" panose="02070309020205020404" pitchFamily="49" charset="0"/>
              </a:rPr>
              <a:t>);</a:t>
            </a:r>
            <a:br>
              <a:rPr lang="ru-RU" altLang="ru-RU" sz="1100" i="1" u="sng"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nameSetter.invoke</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Roberto</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(user.</a:t>
            </a:r>
            <a:r>
              <a:rPr lang="ru-RU" altLang="ru-RU" sz="1100" b="1" dirty="0">
                <a:solidFill>
                  <a:srgbClr val="660E7A"/>
                </a:solidFill>
                <a:latin typeface="Courier New" panose="02070309020205020404" pitchFamily="49" charset="0"/>
                <a:cs typeface="Courier New" panose="02070309020205020404" pitchFamily="49" charset="0"/>
              </a:rPr>
              <a:t>name</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Roberto</a:t>
            </a:r>
            <a:br>
              <a:rPr lang="ru-RU" altLang="ru-RU" sz="1100" i="1" dirty="0">
                <a:solidFill>
                  <a:srgbClr val="80808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catch</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NoSuchMethodException</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IllegalAccessException</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InvocationTargetException</a:t>
            </a:r>
            <a:r>
              <a:rPr lang="ru-RU" altLang="ru-RU" sz="1100" dirty="0">
                <a:solidFill>
                  <a:srgbClr val="000000"/>
                </a:solidFill>
                <a:latin typeface="Courier New" panose="02070309020205020404" pitchFamily="49" charset="0"/>
                <a:cs typeface="Courier New" panose="02070309020205020404" pitchFamily="49" charset="0"/>
              </a:rPr>
              <a:t> e)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Error</a:t>
            </a:r>
            <a:r>
              <a:rPr lang="en-US" altLang="ru-RU" sz="1100" b="1" dirty="0">
                <a:solidFill>
                  <a:srgbClr val="008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en-US" altLang="ru-RU" sz="1100" dirty="0">
                <a:latin typeface="Courier New" panose="02070309020205020404" pitchFamily="49" charset="0"/>
                <a:cs typeface="Courier New" panose="02070309020205020404" pitchFamily="49" charset="0"/>
              </a:rPr>
              <a:t>, </a:t>
            </a:r>
            <a:r>
              <a:rPr lang="en-US" altLang="ru-RU" sz="1100" dirty="0" err="1">
                <a:latin typeface="Courier New" panose="02070309020205020404" pitchFamily="49" charset="0"/>
                <a:cs typeface="Courier New" panose="02070309020205020404" pitchFamily="49" charset="0"/>
              </a:rPr>
              <a:t>e.getMessage</a:t>
            </a:r>
            <a:r>
              <a:rPr lang="en-US" altLang="ru-RU" sz="1100" dirty="0">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ru-RU" altLang="ru-RU" sz="1100" dirty="0">
              <a:solidFill>
                <a:schemeClr val="tx1"/>
              </a:solidFill>
              <a:latin typeface="Arial" panose="020B0604020202020204" pitchFamily="34"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1169690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Annotations</a:t>
            </a:r>
            <a:endParaRPr lang="ru-RU" sz="2400" dirty="0"/>
          </a:p>
        </p:txBody>
      </p:sp>
      <p:sp>
        <p:nvSpPr>
          <p:cNvPr id="3" name="Объект 2"/>
          <p:cNvSpPr>
            <a:spLocks noGrp="1"/>
          </p:cNvSpPr>
          <p:nvPr>
            <p:ph type="body" idx="1"/>
          </p:nvPr>
        </p:nvSpPr>
        <p:spPr/>
        <p:txBody>
          <a:bodyPr/>
          <a:lstStyle/>
          <a:p>
            <a:pPr indent="0">
              <a:lnSpc>
                <a:spcPct val="150000"/>
              </a:lnSpc>
              <a:spcBef>
                <a:spcPts val="0"/>
              </a:spcBef>
              <a:buClr>
                <a:schemeClr val="dk1"/>
              </a:buClr>
              <a:buSzPct val="78571"/>
              <a:buNone/>
            </a:pPr>
            <a:r>
              <a:rPr lang="en-US" sz="2000" dirty="0">
                <a:solidFill>
                  <a:schemeClr val="accent4">
                    <a:lumMod val="75000"/>
                  </a:schemeClr>
                </a:solidFill>
                <a:latin typeface="Courier New" panose="02070309020205020404" pitchFamily="49" charset="0"/>
                <a:cs typeface="Courier New" panose="02070309020205020404" pitchFamily="49" charset="0"/>
              </a:rPr>
              <a:t>@Deprecated</a:t>
            </a:r>
          </a:p>
          <a:p>
            <a:pPr indent="0">
              <a:lnSpc>
                <a:spcPct val="150000"/>
              </a:lnSpc>
              <a:spcBef>
                <a:spcPts val="0"/>
              </a:spcBef>
              <a:buClr>
                <a:schemeClr val="dk1"/>
              </a:buClr>
              <a:buSzPct val="78571"/>
              <a:buNone/>
            </a:pPr>
            <a:r>
              <a:rPr lang="en-US" sz="2000" dirty="0">
                <a:solidFill>
                  <a:schemeClr val="accent4">
                    <a:lumMod val="75000"/>
                  </a:schemeClr>
                </a:solidFill>
                <a:latin typeface="Courier New" panose="02070309020205020404" pitchFamily="49" charset="0"/>
                <a:cs typeface="Courier New" panose="02070309020205020404" pitchFamily="49" charset="0"/>
              </a:rPr>
              <a:t>@Override</a:t>
            </a:r>
          </a:p>
          <a:p>
            <a:pPr indent="0">
              <a:lnSpc>
                <a:spcPct val="150000"/>
              </a:lnSpc>
              <a:spcBef>
                <a:spcPts val="0"/>
              </a:spcBef>
              <a:buClr>
                <a:schemeClr val="dk1"/>
              </a:buClr>
              <a:buSzPct val="78571"/>
              <a:buNone/>
            </a:pP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SuppressWarnings</a:t>
            </a:r>
            <a:endParaRPr lang="en-US" sz="2000" dirty="0">
              <a:solidFill>
                <a:schemeClr val="accent4">
                  <a:lumMod val="75000"/>
                </a:schemeClr>
              </a:solidFill>
              <a:latin typeface="Courier New" panose="02070309020205020404" pitchFamily="49" charset="0"/>
              <a:cs typeface="Courier New" panose="02070309020205020404" pitchFamily="49" charset="0"/>
            </a:endParaRPr>
          </a:p>
          <a:p>
            <a:pPr indent="0">
              <a:lnSpc>
                <a:spcPct val="150000"/>
              </a:lnSpc>
              <a:spcBef>
                <a:spcPts val="0"/>
              </a:spcBef>
              <a:buClr>
                <a:schemeClr val="dk1"/>
              </a:buClr>
              <a:buSzPct val="78571"/>
              <a:buNone/>
            </a:pP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FunctionalInterface</a:t>
            </a:r>
            <a:endParaRPr lang="en-US" sz="2000" dirty="0">
              <a:solidFill>
                <a:schemeClr val="accent4">
                  <a:lumMod val="75000"/>
                </a:schemeClr>
              </a:solidFill>
              <a:latin typeface="Courier New" panose="02070309020205020404" pitchFamily="49" charset="0"/>
              <a:cs typeface="Courier New" panose="02070309020205020404" pitchFamily="49" charset="0"/>
            </a:endParaRPr>
          </a:p>
          <a:p>
            <a:pPr indent="0">
              <a:lnSpc>
                <a:spcPct val="150000"/>
              </a:lnSpc>
              <a:spcBef>
                <a:spcPts val="0"/>
              </a:spcBef>
              <a:buClr>
                <a:schemeClr val="dk1"/>
              </a:buClr>
              <a:buSzPct val="78571"/>
              <a:buNone/>
            </a:pPr>
            <a:r>
              <a:rPr lang="ru-RU" altLang="ru-RU" sz="2000" dirty="0">
                <a:solidFill>
                  <a:schemeClr val="accent4">
                    <a:lumMod val="75000"/>
                  </a:schemeClr>
                </a:solidFill>
                <a:latin typeface="Courier New" panose="02070309020205020404" pitchFamily="49" charset="0"/>
                <a:cs typeface="Courier New" panose="02070309020205020404" pitchFamily="49" charset="0"/>
              </a:rPr>
              <a:t>@</a:t>
            </a:r>
            <a:r>
              <a:rPr lang="ru-RU" altLang="ru-RU" sz="2000" dirty="0" err="1">
                <a:solidFill>
                  <a:schemeClr val="accent4">
                    <a:lumMod val="75000"/>
                  </a:schemeClr>
                </a:solidFill>
                <a:latin typeface="Courier New" panose="02070309020205020404" pitchFamily="49" charset="0"/>
                <a:cs typeface="Courier New" panose="02070309020205020404" pitchFamily="49" charset="0"/>
              </a:rPr>
              <a:t>NonNull</a:t>
            </a:r>
            <a:endParaRPr lang="en-US" altLang="ru-RU" sz="2000" dirty="0">
              <a:solidFill>
                <a:schemeClr val="accent4">
                  <a:lumMod val="75000"/>
                </a:schemeClr>
              </a:solidFill>
              <a:latin typeface="Courier New" panose="02070309020205020404" pitchFamily="49" charset="0"/>
              <a:cs typeface="Courier New" panose="02070309020205020404" pitchFamily="49" charset="0"/>
            </a:endParaRPr>
          </a:p>
          <a:p>
            <a:pPr indent="0">
              <a:lnSpc>
                <a:spcPct val="150000"/>
              </a:lnSpc>
              <a:spcBef>
                <a:spcPts val="0"/>
              </a:spcBef>
              <a:buClr>
                <a:schemeClr val="dk1"/>
              </a:buClr>
              <a:buSzPct val="78571"/>
              <a:buNone/>
            </a:pPr>
            <a:r>
              <a:rPr lang="en-US" altLang="ru-RU" sz="2000" dirty="0">
                <a:solidFill>
                  <a:schemeClr val="accent4">
                    <a:lumMod val="75000"/>
                  </a:schemeClr>
                </a:solidFill>
                <a:latin typeface="Courier New" panose="02070309020205020404" pitchFamily="49" charset="0"/>
                <a:cs typeface="Courier New" panose="02070309020205020404" pitchFamily="49" charset="0"/>
              </a:rPr>
              <a:t>…</a:t>
            </a:r>
            <a:endParaRPr lang="ru-RU" altLang="ru-RU" sz="2000" dirty="0">
              <a:solidFill>
                <a:schemeClr val="accent4">
                  <a:lumMod val="75000"/>
                </a:schemeClr>
              </a:solidFill>
              <a:latin typeface="Courier New" panose="02070309020205020404" pitchFamily="49" charset="0"/>
              <a:cs typeface="Courier New" panose="02070309020205020404" pitchFamily="49"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1040695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Annotations. </a:t>
            </a:r>
            <a:r>
              <a:rPr lang="en-US" sz="2400" dirty="0" err="1"/>
              <a:t>RetentionPolicy</a:t>
            </a:r>
            <a:endParaRPr lang="ru-RU" sz="24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graphicFrame>
        <p:nvGraphicFramePr>
          <p:cNvPr id="3" name="Table 3">
            <a:extLst>
              <a:ext uri="{FF2B5EF4-FFF2-40B4-BE49-F238E27FC236}">
                <a16:creationId xmlns:a16="http://schemas.microsoft.com/office/drawing/2014/main" id="{9FBA46B6-A1C5-9143-A29C-EB9EB0CC762A}"/>
              </a:ext>
            </a:extLst>
          </p:cNvPr>
          <p:cNvGraphicFramePr>
            <a:graphicFrameLocks noGrp="1"/>
          </p:cNvGraphicFramePr>
          <p:nvPr>
            <p:extLst>
              <p:ext uri="{D42A27DB-BD31-4B8C-83A1-F6EECF244321}">
                <p14:modId xmlns:p14="http://schemas.microsoft.com/office/powerpoint/2010/main" val="3064426954"/>
              </p:ext>
            </p:extLst>
          </p:nvPr>
        </p:nvGraphicFramePr>
        <p:xfrm>
          <a:off x="1524000" y="1579632"/>
          <a:ext cx="6096000" cy="3205480"/>
        </p:xfrm>
        <a:graphic>
          <a:graphicData uri="http://schemas.openxmlformats.org/drawingml/2006/table">
            <a:tbl>
              <a:tblPr firstRow="1" bandRow="1">
                <a:tableStyleId>{69012ECD-51FC-41F1-AA8D-1B2483CD663E}</a:tableStyleId>
              </a:tblPr>
              <a:tblGrid>
                <a:gridCol w="3048000">
                  <a:extLst>
                    <a:ext uri="{9D8B030D-6E8A-4147-A177-3AD203B41FA5}">
                      <a16:colId xmlns:a16="http://schemas.microsoft.com/office/drawing/2014/main" val="876954801"/>
                    </a:ext>
                  </a:extLst>
                </a:gridCol>
                <a:gridCol w="3048000">
                  <a:extLst>
                    <a:ext uri="{9D8B030D-6E8A-4147-A177-3AD203B41FA5}">
                      <a16:colId xmlns:a16="http://schemas.microsoft.com/office/drawing/2014/main" val="3016745715"/>
                    </a:ext>
                  </a:extLst>
                </a:gridCol>
              </a:tblGrid>
              <a:tr h="370840">
                <a:tc>
                  <a:txBody>
                    <a:bodyPr/>
                    <a:lstStyle/>
                    <a:p>
                      <a:pPr algn="ctr"/>
                      <a:r>
                        <a:rPr lang="en-UA" dirty="0"/>
                        <a:t>Retention Policy</a:t>
                      </a:r>
                    </a:p>
                  </a:txBody>
                  <a:tcPr/>
                </a:tc>
                <a:tc>
                  <a:txBody>
                    <a:bodyPr/>
                    <a:lstStyle/>
                    <a:p>
                      <a:pPr algn="ctr"/>
                      <a:r>
                        <a:rPr lang="en-UA" dirty="0"/>
                        <a:t>Description</a:t>
                      </a:r>
                    </a:p>
                  </a:txBody>
                  <a:tcPr/>
                </a:tc>
                <a:extLst>
                  <a:ext uri="{0D108BD9-81ED-4DB2-BD59-A6C34878D82A}">
                    <a16:rowId xmlns:a16="http://schemas.microsoft.com/office/drawing/2014/main" val="1852038456"/>
                  </a:ext>
                </a:extLst>
              </a:tr>
              <a:tr h="370840">
                <a:tc>
                  <a:txBody>
                    <a:bodyPr/>
                    <a:lstStyle/>
                    <a:p>
                      <a:r>
                        <a:rPr lang="en-GB" dirty="0" err="1"/>
                        <a:t>RetentionPolicy.RUNTIME</a:t>
                      </a:r>
                      <a:endParaRPr lang="en-UA" dirty="0"/>
                    </a:p>
                  </a:txBody>
                  <a:tcPr/>
                </a:tc>
                <a:tc>
                  <a:txBody>
                    <a:bodyPr/>
                    <a:lstStyle/>
                    <a:p>
                      <a:r>
                        <a:rPr lang="en-GB" sz="1400" b="0" u="none" strike="noStrike" cap="none" dirty="0">
                          <a:solidFill>
                            <a:schemeClr val="tx1"/>
                          </a:solidFill>
                          <a:effectLst/>
                          <a:sym typeface="Arial"/>
                        </a:rPr>
                        <a:t>Signals to the Java compiler and JVM that the annotation should be available via reflection at runtime</a:t>
                      </a:r>
                      <a:endParaRPr lang="en-UA" dirty="0"/>
                    </a:p>
                  </a:txBody>
                  <a:tcPr/>
                </a:tc>
                <a:extLst>
                  <a:ext uri="{0D108BD9-81ED-4DB2-BD59-A6C34878D82A}">
                    <a16:rowId xmlns:a16="http://schemas.microsoft.com/office/drawing/2014/main" val="3289255888"/>
                  </a:ext>
                </a:extLst>
              </a:tr>
              <a:tr h="370840">
                <a:tc>
                  <a:txBody>
                    <a:bodyPr/>
                    <a:lstStyle/>
                    <a:p>
                      <a:r>
                        <a:rPr lang="en-GB" dirty="0" err="1"/>
                        <a:t>RetentionPolicy.CLASS</a:t>
                      </a:r>
                      <a:endParaRPr lang="en-UA" dirty="0"/>
                    </a:p>
                  </a:txBody>
                  <a:tcPr/>
                </a:tc>
                <a:tc>
                  <a:txBody>
                    <a:bodyPr/>
                    <a:lstStyle/>
                    <a:p>
                      <a:r>
                        <a:rPr lang="en-GB" sz="1400" b="0" u="none" strike="noStrike" cap="none" dirty="0">
                          <a:solidFill>
                            <a:schemeClr val="tx1"/>
                          </a:solidFill>
                          <a:effectLst/>
                          <a:sym typeface="Arial"/>
                        </a:rPr>
                        <a:t>Annotation is stored in the .class file, but not available at runtime. This is the default retention policy</a:t>
                      </a:r>
                      <a:endParaRPr lang="en-UA" dirty="0"/>
                    </a:p>
                  </a:txBody>
                  <a:tcPr/>
                </a:tc>
                <a:extLst>
                  <a:ext uri="{0D108BD9-81ED-4DB2-BD59-A6C34878D82A}">
                    <a16:rowId xmlns:a16="http://schemas.microsoft.com/office/drawing/2014/main" val="462903677"/>
                  </a:ext>
                </a:extLst>
              </a:tr>
              <a:tr h="370840">
                <a:tc>
                  <a:txBody>
                    <a:bodyPr/>
                    <a:lstStyle/>
                    <a:p>
                      <a:r>
                        <a:rPr lang="en-GB" dirty="0" err="1"/>
                        <a:t>RetentionPolicy.SOURCE</a:t>
                      </a:r>
                      <a:endParaRPr lang="en-UA" dirty="0"/>
                    </a:p>
                  </a:txBody>
                  <a:tcPr/>
                </a:tc>
                <a:tc>
                  <a:txBody>
                    <a:bodyPr/>
                    <a:lstStyle/>
                    <a:p>
                      <a:r>
                        <a:rPr lang="en-GB" sz="1400" b="0" u="none" strike="noStrike" cap="none" dirty="0">
                          <a:solidFill>
                            <a:schemeClr val="tx1"/>
                          </a:solidFill>
                          <a:effectLst/>
                          <a:sym typeface="Arial"/>
                        </a:rPr>
                        <a:t>Annotation is only available in the source code, and not in the .class files and not a runtime. If you create your own annotations for use with build tools that scan the code, you can use this retention policy.</a:t>
                      </a:r>
                      <a:endParaRPr lang="en-UA" dirty="0"/>
                    </a:p>
                  </a:txBody>
                  <a:tcPr/>
                </a:tc>
                <a:extLst>
                  <a:ext uri="{0D108BD9-81ED-4DB2-BD59-A6C34878D82A}">
                    <a16:rowId xmlns:a16="http://schemas.microsoft.com/office/drawing/2014/main" val="2529870421"/>
                  </a:ext>
                </a:extLst>
              </a:tr>
            </a:tbl>
          </a:graphicData>
        </a:graphic>
      </p:graphicFrame>
    </p:spTree>
    <p:extLst>
      <p:ext uri="{BB962C8B-B14F-4D97-AF65-F5344CB8AC3E}">
        <p14:creationId xmlns:p14="http://schemas.microsoft.com/office/powerpoint/2010/main" val="3477580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Annotations. </a:t>
            </a:r>
            <a:r>
              <a:rPr lang="en-US" sz="2400" dirty="0" err="1"/>
              <a:t>ElementType</a:t>
            </a:r>
            <a:endParaRPr lang="ru-RU" sz="2400" dirty="0"/>
          </a:p>
        </p:txBody>
      </p:sp>
      <p:pic>
        <p:nvPicPr>
          <p:cNvPr id="4" name="Рисунок 3">
            <a:extLst>
              <a:ext uri="{FF2B5EF4-FFF2-40B4-BE49-F238E27FC236}">
                <a16:creationId xmlns:a16="http://schemas.microsoft.com/office/drawing/2014/main" id="{7FB4B47B-06CF-4C01-AF82-ADEC31011E82}"/>
              </a:ext>
            </a:extLst>
          </p:cNvPr>
          <p:cNvPicPr>
            <a:picLocks noChangeAspect="1"/>
          </p:cNvPicPr>
          <p:nvPr/>
        </p:nvPicPr>
        <p:blipFill>
          <a:blip r:embed="rId2"/>
          <a:stretch>
            <a:fillRect/>
          </a:stretch>
        </p:blipFill>
        <p:spPr>
          <a:xfrm>
            <a:off x="1487156" y="1215788"/>
            <a:ext cx="6169687" cy="3637895"/>
          </a:xfrm>
          <a:prstGeom prst="rect">
            <a:avLst/>
          </a:prstGeom>
        </p:spPr>
      </p:pic>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1169260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Annotations</a:t>
            </a:r>
            <a:endParaRPr lang="ru-RU" sz="2400" dirty="0"/>
          </a:p>
        </p:txBody>
      </p:sp>
      <p:sp>
        <p:nvSpPr>
          <p:cNvPr id="3" name="Объект 2"/>
          <p:cNvSpPr>
            <a:spLocks noGrp="1"/>
          </p:cNvSpPr>
          <p:nvPr>
            <p:ph type="body" idx="1"/>
          </p:nvPr>
        </p:nvSpPr>
        <p:spPr/>
        <p:txBody>
          <a:bodyPr/>
          <a:lstStyle/>
          <a:p>
            <a:pPr marL="114300" indent="0">
              <a:buNone/>
            </a:pPr>
            <a:endParaRPr lang="en-US" altLang="ru-RU" sz="1100" dirty="0">
              <a:solidFill>
                <a:srgbClr val="808000"/>
              </a:solidFill>
              <a:latin typeface="Courier New" panose="02070309020205020404" pitchFamily="49" charset="0"/>
              <a:cs typeface="Courier New" panose="02070309020205020404" pitchFamily="49" charset="0"/>
            </a:endParaRPr>
          </a:p>
          <a:p>
            <a:pPr marL="114300" indent="0">
              <a:buNone/>
            </a:pPr>
            <a:endParaRPr lang="en-US" altLang="ru-RU" sz="1100" dirty="0">
              <a:solidFill>
                <a:srgbClr val="808000"/>
              </a:solidFill>
              <a:latin typeface="Courier New" panose="02070309020205020404" pitchFamily="49" charset="0"/>
              <a:cs typeface="Courier New" panose="02070309020205020404" pitchFamily="49" charset="0"/>
            </a:endParaRPr>
          </a:p>
          <a:p>
            <a:pPr marL="114300" indent="0">
              <a:buNone/>
            </a:pPr>
            <a:endParaRPr lang="en-US" altLang="ru-RU" sz="1100" dirty="0">
              <a:solidFill>
                <a:srgbClr val="808000"/>
              </a:solidFill>
              <a:latin typeface="Courier New" panose="02070309020205020404" pitchFamily="49" charset="0"/>
              <a:cs typeface="Courier New" panose="02070309020205020404" pitchFamily="49" charset="0"/>
            </a:endParaRPr>
          </a:p>
          <a:p>
            <a:pPr marL="114300" indent="0">
              <a:buNone/>
            </a:pPr>
            <a:r>
              <a:rPr lang="ru-RU" altLang="ru-RU" sz="1100" dirty="0">
                <a:solidFill>
                  <a:srgbClr val="808000"/>
                </a:solidFill>
                <a:latin typeface="Courier New" panose="02070309020205020404" pitchFamily="49" charset="0"/>
                <a:cs typeface="Courier New" panose="02070309020205020404" pitchFamily="49" charset="0"/>
              </a:rPr>
              <a:t>@</a:t>
            </a:r>
            <a:r>
              <a:rPr lang="ru-RU" altLang="ru-RU" sz="1100" dirty="0" err="1">
                <a:solidFill>
                  <a:srgbClr val="808000"/>
                </a:solidFill>
                <a:latin typeface="Courier New" panose="02070309020205020404" pitchFamily="49" charset="0"/>
                <a:cs typeface="Courier New" panose="02070309020205020404" pitchFamily="49" charset="0"/>
              </a:rPr>
              <a:t>Target</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value</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ElementType.</a:t>
            </a:r>
            <a:r>
              <a:rPr lang="ru-RU" altLang="ru-RU" sz="1100" b="1" i="1" dirty="0" err="1">
                <a:solidFill>
                  <a:srgbClr val="660E7A"/>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808000"/>
                </a:solidFill>
                <a:latin typeface="Courier New" panose="02070309020205020404" pitchFamily="49" charset="0"/>
                <a:cs typeface="Courier New" panose="02070309020205020404" pitchFamily="49" charset="0"/>
              </a:rPr>
              <a:t>@</a:t>
            </a:r>
            <a:r>
              <a:rPr lang="ru-RU" altLang="ru-RU" sz="1100" dirty="0" err="1">
                <a:solidFill>
                  <a:srgbClr val="808000"/>
                </a:solidFill>
                <a:latin typeface="Courier New" panose="02070309020205020404" pitchFamily="49" charset="0"/>
                <a:cs typeface="Courier New" panose="02070309020205020404" pitchFamily="49" charset="0"/>
              </a:rPr>
              <a:t>Retention</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value</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RetentionPolicy.</a:t>
            </a:r>
            <a:r>
              <a:rPr lang="ru-RU" altLang="ru-RU" sz="1100" b="1" i="1" dirty="0" err="1">
                <a:solidFill>
                  <a:srgbClr val="660E7A"/>
                </a:solidFill>
                <a:latin typeface="Courier New" panose="02070309020205020404" pitchFamily="49" charset="0"/>
                <a:cs typeface="Courier New" panose="02070309020205020404" pitchFamily="49" charset="0"/>
              </a:rPr>
              <a:t>RUNTIME</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public</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err="1">
                <a:solidFill>
                  <a:srgbClr val="000080"/>
                </a:solidFill>
                <a:latin typeface="Courier New" panose="02070309020205020404" pitchFamily="49" charset="0"/>
                <a:cs typeface="Courier New" panose="02070309020205020404" pitchFamily="49" charset="0"/>
              </a:rPr>
              <a:t>interface</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err="1">
                <a:solidFill>
                  <a:srgbClr val="808000"/>
                </a:solidFill>
                <a:latin typeface="Courier New" panose="02070309020205020404" pitchFamily="49" charset="0"/>
                <a:cs typeface="Courier New" panose="02070309020205020404" pitchFamily="49" charset="0"/>
              </a:rPr>
              <a:t>Version</a:t>
            </a:r>
            <a:r>
              <a:rPr lang="ru-RU" altLang="ru-RU" sz="1100" dirty="0">
                <a:solidFill>
                  <a:srgbClr val="80800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int</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min</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int</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max</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String</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description</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default</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en-US" sz="1100" b="1"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1534641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Annotations</a:t>
            </a:r>
            <a:endParaRPr lang="ru-RU" sz="2400" dirty="0"/>
          </a:p>
        </p:txBody>
      </p:sp>
      <p:sp>
        <p:nvSpPr>
          <p:cNvPr id="3" name="Объект 2"/>
          <p:cNvSpPr>
            <a:spLocks noGrp="1"/>
          </p:cNvSpPr>
          <p:nvPr>
            <p:ph type="body" idx="1"/>
          </p:nvPr>
        </p:nvSpPr>
        <p:spPr/>
        <p:txBody>
          <a:bodyPr/>
          <a:lstStyle/>
          <a:p>
            <a:pPr marL="69850" lvl="0" indent="0" eaLnBrk="0" fontAlgn="base" hangingPunct="0">
              <a:lnSpc>
                <a:spcPct val="150000"/>
              </a:lnSpc>
              <a:spcBef>
                <a:spcPct val="0"/>
              </a:spcBef>
              <a:spcAft>
                <a:spcPct val="0"/>
              </a:spcAft>
              <a:buNone/>
            </a:pP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ApiClass</a:t>
            </a:r>
            <a:r>
              <a:rPr lang="ru-RU" altLang="ru-RU" sz="1100" dirty="0">
                <a:solidFill>
                  <a:srgbClr val="000000"/>
                </a:solidFill>
                <a:latin typeface="Courier New" panose="02070309020205020404" pitchFamily="49" charset="0"/>
                <a:cs typeface="Courier New" panose="02070309020205020404" pitchFamily="49" charset="0"/>
              </a:rPr>
              <a:t>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808000"/>
                </a:solidFill>
                <a:latin typeface="Courier New" panose="02070309020205020404" pitchFamily="49" charset="0"/>
                <a:cs typeface="Courier New" panose="02070309020205020404" pitchFamily="49" charset="0"/>
              </a:rPr>
              <a:t>@</a:t>
            </a:r>
            <a:r>
              <a:rPr lang="ru-RU" altLang="ru-RU" sz="1100" dirty="0" err="1">
                <a:solidFill>
                  <a:srgbClr val="808000"/>
                </a:solidFill>
                <a:latin typeface="Courier New" panose="02070309020205020404" pitchFamily="49" charset="0"/>
                <a:cs typeface="Courier New" panose="02070309020205020404" pitchFamily="49" charset="0"/>
              </a:rPr>
              <a:t>Version</a:t>
            </a:r>
            <a:r>
              <a:rPr lang="en-US" altLang="ru-RU" sz="1100" dirty="0">
                <a:solidFill>
                  <a:srgbClr val="808000"/>
                </a:solidFill>
                <a:latin typeface="Courier New" panose="02070309020205020404" pitchFamily="49" charset="0"/>
                <a:cs typeface="Courier New" panose="02070309020205020404" pitchFamily="49" charset="0"/>
              </a:rPr>
              <a:t> </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required</a:t>
            </a:r>
            <a:r>
              <a:rPr lang="en-US"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attributes</a:t>
            </a:r>
            <a:r>
              <a:rPr lang="ru-RU" altLang="ru-RU" sz="1100" i="1" dirty="0">
                <a:solidFill>
                  <a:srgbClr val="808080"/>
                </a:solidFill>
                <a:latin typeface="Courier New" panose="02070309020205020404" pitchFamily="49" charset="0"/>
                <a:cs typeface="Courier New" panose="02070309020205020404" pitchFamily="49" charset="0"/>
              </a:rPr>
              <a:t> </a:t>
            </a:r>
            <a:r>
              <a:rPr lang="en-US" altLang="ru-RU" sz="1100" i="1" dirty="0">
                <a:solidFill>
                  <a:srgbClr val="808080"/>
                </a:solidFill>
                <a:latin typeface="Courier New" panose="02070309020205020404" pitchFamily="49" charset="0"/>
                <a:cs typeface="Courier New" panose="02070309020205020404" pitchFamily="49" charset="0"/>
              </a:rPr>
              <a:t>are missed</a:t>
            </a:r>
            <a:br>
              <a:rPr lang="ru-RU" altLang="ru-RU" sz="1100" i="1" dirty="0">
                <a:solidFill>
                  <a:srgbClr val="808080"/>
                </a:solidFill>
                <a:latin typeface="Courier New" panose="02070309020205020404" pitchFamily="49" charset="0"/>
                <a:cs typeface="Courier New" panose="02070309020205020404" pitchFamily="49" charset="0"/>
              </a:rPr>
            </a:b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void</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api0(){}</a:t>
            </a:r>
            <a:endParaRPr lang="en-US" altLang="ru-RU" sz="1100" dirty="0">
              <a:solidFill>
                <a:srgbClr val="000000"/>
              </a:solidFill>
              <a:latin typeface="Courier New" panose="02070309020205020404" pitchFamily="49" charset="0"/>
              <a:cs typeface="Courier New" panose="02070309020205020404" pitchFamily="49" charset="0"/>
            </a:endParaRPr>
          </a:p>
          <a:p>
            <a:pPr marL="69850" lvl="0" indent="0" eaLnBrk="0" fontAlgn="base" hangingPunct="0">
              <a:lnSpc>
                <a:spcPct val="150000"/>
              </a:lnSpc>
              <a:spcBef>
                <a:spcPct val="0"/>
              </a:spcBef>
              <a:spcAft>
                <a:spcPct val="0"/>
              </a:spcAft>
              <a:buNone/>
            </a:pPr>
            <a:r>
              <a:rPr lang="en-US"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808000"/>
                </a:solidFill>
                <a:latin typeface="Courier New" panose="02070309020205020404" pitchFamily="49" charset="0"/>
                <a:cs typeface="Courier New" panose="02070309020205020404" pitchFamily="49" charset="0"/>
              </a:rPr>
              <a:t>@</a:t>
            </a:r>
            <a:r>
              <a:rPr lang="en-US" altLang="ru-RU" sz="1100" dirty="0">
                <a:solidFill>
                  <a:srgbClr val="808000"/>
                </a:solidFill>
                <a:latin typeface="Courier New" panose="02070309020205020404" pitchFamily="49" charset="0"/>
                <a:cs typeface="Courier New" panose="02070309020205020404" pitchFamily="49" charset="0"/>
              </a:rPr>
              <a:t>Deprecated</a:t>
            </a:r>
            <a:r>
              <a:rPr lang="ru-RU" altLang="ru-RU" sz="1100" dirty="0">
                <a:solidFill>
                  <a:srgbClr val="000000"/>
                </a:solidFill>
                <a:latin typeface="Courier New" panose="02070309020205020404" pitchFamily="49" charset="0"/>
                <a:cs typeface="Courier New" panose="02070309020205020404" pitchFamily="49" charset="0"/>
              </a:rPr>
              <a:t>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808000"/>
                </a:solidFill>
                <a:latin typeface="Courier New" panose="02070309020205020404" pitchFamily="49" charset="0"/>
                <a:cs typeface="Courier New" panose="02070309020205020404" pitchFamily="49" charset="0"/>
              </a:rPr>
              <a:t>@</a:t>
            </a:r>
            <a:r>
              <a:rPr lang="ru-RU" altLang="ru-RU" sz="1100" dirty="0" err="1">
                <a:solidFill>
                  <a:srgbClr val="808000"/>
                </a:solidFill>
                <a:latin typeface="Courier New" panose="02070309020205020404" pitchFamily="49" charset="0"/>
                <a:cs typeface="Courier New" panose="02070309020205020404" pitchFamily="49" charset="0"/>
              </a:rPr>
              <a:t>Version</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min</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a:solidFill>
                  <a:srgbClr val="0000FF"/>
                </a:solidFill>
                <a:latin typeface="Courier New" panose="02070309020205020404" pitchFamily="49" charset="0"/>
                <a:cs typeface="Courier New" panose="02070309020205020404" pitchFamily="49" charset="0"/>
              </a:rPr>
              <a:t>1</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max</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a:solidFill>
                  <a:srgbClr val="0000FF"/>
                </a:solidFill>
                <a:latin typeface="Courier New" panose="02070309020205020404" pitchFamily="49" charset="0"/>
                <a:cs typeface="Courier New" panose="02070309020205020404" pitchFamily="49" charset="0"/>
              </a:rPr>
              <a:t>2</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void</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api1(){}</a:t>
            </a:r>
            <a:endParaRPr lang="en-US" altLang="ru-RU" sz="1100" dirty="0">
              <a:solidFill>
                <a:srgbClr val="000000"/>
              </a:solidFill>
              <a:latin typeface="Courier New" panose="02070309020205020404" pitchFamily="49" charset="0"/>
              <a:cs typeface="Courier New" panose="02070309020205020404" pitchFamily="49" charset="0"/>
            </a:endParaRPr>
          </a:p>
          <a:p>
            <a:pPr marL="69850" lvl="0" indent="0" eaLnBrk="0" fontAlgn="base" hangingPunct="0">
              <a:lnSpc>
                <a:spcPct val="150000"/>
              </a:lnSpc>
              <a:spcBef>
                <a:spcPct val="0"/>
              </a:spcBef>
              <a:spcAft>
                <a:spcPct val="0"/>
              </a:spcAft>
              <a:buNone/>
            </a:pP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808000"/>
                </a:solidFill>
                <a:latin typeface="Courier New" panose="02070309020205020404" pitchFamily="49" charset="0"/>
                <a:cs typeface="Courier New" panose="02070309020205020404" pitchFamily="49" charset="0"/>
              </a:rPr>
              <a:t>@</a:t>
            </a:r>
            <a:r>
              <a:rPr lang="ru-RU" altLang="ru-RU" sz="1100" dirty="0" err="1">
                <a:solidFill>
                  <a:srgbClr val="808000"/>
                </a:solidFill>
                <a:latin typeface="Courier New" panose="02070309020205020404" pitchFamily="49" charset="0"/>
                <a:cs typeface="Courier New" panose="02070309020205020404" pitchFamily="49" charset="0"/>
              </a:rPr>
              <a:t>Version</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min</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a:solidFill>
                  <a:srgbClr val="0000FF"/>
                </a:solidFill>
                <a:latin typeface="Courier New" panose="02070309020205020404" pitchFamily="49" charset="0"/>
                <a:cs typeface="Courier New" panose="02070309020205020404" pitchFamily="49" charset="0"/>
              </a:rPr>
              <a:t>2</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max</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a:solidFill>
                  <a:srgbClr val="0000FF"/>
                </a:solidFill>
                <a:latin typeface="Courier New" panose="02070309020205020404" pitchFamily="49" charset="0"/>
                <a:cs typeface="Courier New" panose="02070309020205020404" pitchFamily="49" charset="0"/>
              </a:rPr>
              <a:t>3</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description</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b="1" dirty="0">
                <a:solidFill>
                  <a:srgbClr val="008000"/>
                </a:solidFill>
                <a:latin typeface="Courier New" panose="02070309020205020404" pitchFamily="49" charset="0"/>
                <a:cs typeface="Courier New" panose="02070309020205020404" pitchFamily="49" charset="0"/>
              </a:rPr>
              <a:t>“</a:t>
            </a:r>
            <a:r>
              <a:rPr lang="en-US" altLang="ru-RU" sz="1100" b="1" dirty="0">
                <a:solidFill>
                  <a:srgbClr val="008000"/>
                </a:solidFill>
                <a:latin typeface="Courier New" panose="02070309020205020404" pitchFamily="49" charset="0"/>
                <a:cs typeface="Courier New" panose="02070309020205020404" pitchFamily="49" charset="0"/>
              </a:rPr>
              <a:t>Some description</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void</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api2(){}</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808000"/>
                </a:solidFill>
                <a:latin typeface="Courier New" panose="02070309020205020404" pitchFamily="49" charset="0"/>
                <a:cs typeface="Courier New" panose="02070309020205020404" pitchFamily="49" charset="0"/>
              </a:rPr>
              <a:t>@</a:t>
            </a:r>
            <a:r>
              <a:rPr lang="ru-RU" altLang="ru-RU" sz="1100" dirty="0" err="1">
                <a:solidFill>
                  <a:srgbClr val="808000"/>
                </a:solidFill>
                <a:latin typeface="Courier New" panose="02070309020205020404" pitchFamily="49" charset="0"/>
                <a:cs typeface="Courier New" panose="02070309020205020404" pitchFamily="49" charset="0"/>
              </a:rPr>
              <a:t>Version</a:t>
            </a:r>
            <a:r>
              <a:rPr lang="en-US" altLang="ru-RU" sz="1100" dirty="0">
                <a:solidFill>
                  <a:srgbClr val="808000"/>
                </a:solidFill>
                <a:latin typeface="Courier New" panose="02070309020205020404" pitchFamily="49" charset="0"/>
                <a:cs typeface="Courier New" panose="02070309020205020404" pitchFamily="49" charset="0"/>
              </a:rPr>
              <a:t> </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wrong</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target</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element</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type</a:t>
            </a:r>
            <a:r>
              <a:rPr lang="ru-RU" altLang="ru-RU" sz="1100" i="1" dirty="0">
                <a:solidFill>
                  <a:srgbClr val="808080"/>
                </a:solidFill>
                <a:latin typeface="Courier New" panose="02070309020205020404" pitchFamily="49" charset="0"/>
                <a:cs typeface="Courier New" panose="02070309020205020404" pitchFamily="49" charset="0"/>
              </a:rPr>
              <a:t> </a:t>
            </a:r>
            <a:br>
              <a:rPr lang="ru-RU" altLang="ru-RU" sz="1100" i="1" dirty="0">
                <a:solidFill>
                  <a:srgbClr val="80808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ApiClass2 {}</a:t>
            </a:r>
            <a:endParaRPr lang="ru-RU" altLang="ru-RU" sz="1100" dirty="0">
              <a:latin typeface="Arial" panose="020B0604020202020204" pitchFamily="34"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436767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JVM Structure</a:t>
            </a:r>
            <a:endParaRPr lang="ru-RU" sz="24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6" name="Загнутый угол 4">
            <a:extLst>
              <a:ext uri="{FF2B5EF4-FFF2-40B4-BE49-F238E27FC236}">
                <a16:creationId xmlns:a16="http://schemas.microsoft.com/office/drawing/2014/main" id="{DD609DC6-7A05-4500-B966-4867E2B8DBFC}"/>
              </a:ext>
            </a:extLst>
          </p:cNvPr>
          <p:cNvSpPr/>
          <p:nvPr/>
        </p:nvSpPr>
        <p:spPr>
          <a:xfrm>
            <a:off x="3389575" y="1169734"/>
            <a:ext cx="801782" cy="389523"/>
          </a:xfrm>
          <a:prstGeom prst="foldedCorne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*.class</a:t>
            </a:r>
            <a:endParaRPr lang="uk-UA" dirty="0"/>
          </a:p>
        </p:txBody>
      </p:sp>
      <p:sp>
        <p:nvSpPr>
          <p:cNvPr id="7" name="Скругленный прямоугольник 5">
            <a:extLst>
              <a:ext uri="{FF2B5EF4-FFF2-40B4-BE49-F238E27FC236}">
                <a16:creationId xmlns:a16="http://schemas.microsoft.com/office/drawing/2014/main" id="{574764F4-A356-4620-AF37-8C1754F9F26E}"/>
              </a:ext>
            </a:extLst>
          </p:cNvPr>
          <p:cNvSpPr/>
          <p:nvPr/>
        </p:nvSpPr>
        <p:spPr>
          <a:xfrm>
            <a:off x="5131196" y="1163092"/>
            <a:ext cx="1757129" cy="388133"/>
          </a:xfrm>
          <a:prstGeom prst="round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CLASS LOADER</a:t>
            </a:r>
            <a:endParaRPr lang="uk-UA" b="1" dirty="0"/>
          </a:p>
        </p:txBody>
      </p:sp>
      <p:sp>
        <p:nvSpPr>
          <p:cNvPr id="8" name="Скругленный прямоугольник 7">
            <a:extLst>
              <a:ext uri="{FF2B5EF4-FFF2-40B4-BE49-F238E27FC236}">
                <a16:creationId xmlns:a16="http://schemas.microsoft.com/office/drawing/2014/main" id="{BEBB2E03-FA7D-4907-B08D-88DC822FA98E}"/>
              </a:ext>
            </a:extLst>
          </p:cNvPr>
          <p:cNvSpPr/>
          <p:nvPr/>
        </p:nvSpPr>
        <p:spPr>
          <a:xfrm>
            <a:off x="747925" y="1842688"/>
            <a:ext cx="6140400" cy="1638182"/>
          </a:xfrm>
          <a:prstGeom prst="roundRect">
            <a:avLst>
              <a:gd name="adj" fmla="val 5814"/>
            </a:avLst>
          </a:prstGeom>
          <a:effectLst/>
        </p:spPr>
        <p:style>
          <a:lnRef idx="1">
            <a:schemeClr val="accent5"/>
          </a:lnRef>
          <a:fillRef idx="2">
            <a:schemeClr val="accent5"/>
          </a:fillRef>
          <a:effectRef idx="1">
            <a:schemeClr val="accent5"/>
          </a:effectRef>
          <a:fontRef idx="minor">
            <a:schemeClr val="dk1"/>
          </a:fontRef>
        </p:style>
        <p:txBody>
          <a:bodyPr rtlCol="0" anchor="t" anchorCtr="0"/>
          <a:lstStyle/>
          <a:p>
            <a:r>
              <a:rPr lang="en-US" dirty="0"/>
              <a:t>Runtime Data Area</a:t>
            </a:r>
            <a:endParaRPr lang="uk-UA" dirty="0"/>
          </a:p>
        </p:txBody>
      </p:sp>
      <p:sp>
        <p:nvSpPr>
          <p:cNvPr id="9" name="Прямоугольник 6">
            <a:extLst>
              <a:ext uri="{FF2B5EF4-FFF2-40B4-BE49-F238E27FC236}">
                <a16:creationId xmlns:a16="http://schemas.microsoft.com/office/drawing/2014/main" id="{A4681849-04DC-42C3-9AC9-8D2F6B6F6C72}"/>
              </a:ext>
            </a:extLst>
          </p:cNvPr>
          <p:cNvSpPr/>
          <p:nvPr/>
        </p:nvSpPr>
        <p:spPr>
          <a:xfrm>
            <a:off x="936028" y="2145180"/>
            <a:ext cx="1475131" cy="1033198"/>
          </a:xfrm>
          <a:prstGeom prst="rect">
            <a:avLst/>
          </a:prstGeom>
        </p:spPr>
        <p:style>
          <a:lnRef idx="3">
            <a:schemeClr val="lt1"/>
          </a:lnRef>
          <a:fillRef idx="1">
            <a:schemeClr val="accent3"/>
          </a:fillRef>
          <a:effectRef idx="1">
            <a:schemeClr val="accent3"/>
          </a:effectRef>
          <a:fontRef idx="minor">
            <a:schemeClr val="lt1"/>
          </a:fontRef>
        </p:style>
        <p:txBody>
          <a:bodyPr rtlCol="0" anchor="t" anchorCtr="0"/>
          <a:lstStyle/>
          <a:p>
            <a:r>
              <a:rPr lang="en-US" dirty="0"/>
              <a:t>Heap Memory</a:t>
            </a:r>
            <a:endParaRPr lang="uk-UA" dirty="0"/>
          </a:p>
        </p:txBody>
      </p:sp>
      <p:sp>
        <p:nvSpPr>
          <p:cNvPr id="10" name="Прямоугольник 9">
            <a:extLst>
              <a:ext uri="{FF2B5EF4-FFF2-40B4-BE49-F238E27FC236}">
                <a16:creationId xmlns:a16="http://schemas.microsoft.com/office/drawing/2014/main" id="{F12E6C33-ECE6-4F10-A0B4-7A637626790E}"/>
              </a:ext>
            </a:extLst>
          </p:cNvPr>
          <p:cNvSpPr/>
          <p:nvPr/>
        </p:nvSpPr>
        <p:spPr>
          <a:xfrm>
            <a:off x="3021383" y="2141164"/>
            <a:ext cx="3548657" cy="1033198"/>
          </a:xfrm>
          <a:prstGeom prst="rect">
            <a:avLst/>
          </a:prstGeom>
        </p:spPr>
        <p:style>
          <a:lnRef idx="3">
            <a:schemeClr val="lt1"/>
          </a:lnRef>
          <a:fillRef idx="1">
            <a:schemeClr val="accent2"/>
          </a:fillRef>
          <a:effectRef idx="1">
            <a:schemeClr val="accent2"/>
          </a:effectRef>
          <a:fontRef idx="minor">
            <a:schemeClr val="lt1"/>
          </a:fontRef>
        </p:style>
        <p:txBody>
          <a:bodyPr rtlCol="0" anchor="t" anchorCtr="0"/>
          <a:lstStyle/>
          <a:p>
            <a:r>
              <a:rPr lang="en-US" dirty="0"/>
              <a:t>Non-heap Memory</a:t>
            </a:r>
            <a:endParaRPr lang="uk-UA" dirty="0"/>
          </a:p>
        </p:txBody>
      </p:sp>
      <p:sp>
        <p:nvSpPr>
          <p:cNvPr id="11" name="Скругленный прямоугольник 11">
            <a:extLst>
              <a:ext uri="{FF2B5EF4-FFF2-40B4-BE49-F238E27FC236}">
                <a16:creationId xmlns:a16="http://schemas.microsoft.com/office/drawing/2014/main" id="{2ED7CDED-5337-41BF-B84C-82C155F4BC4D}"/>
              </a:ext>
            </a:extLst>
          </p:cNvPr>
          <p:cNvSpPr/>
          <p:nvPr/>
        </p:nvSpPr>
        <p:spPr>
          <a:xfrm>
            <a:off x="3218252" y="2554571"/>
            <a:ext cx="1144428" cy="3363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Java Stack</a:t>
            </a:r>
            <a:endParaRPr lang="uk-UA" dirty="0"/>
          </a:p>
        </p:txBody>
      </p:sp>
      <p:sp>
        <p:nvSpPr>
          <p:cNvPr id="12" name="Скругленный прямоугольник 12">
            <a:extLst>
              <a:ext uri="{FF2B5EF4-FFF2-40B4-BE49-F238E27FC236}">
                <a16:creationId xmlns:a16="http://schemas.microsoft.com/office/drawing/2014/main" id="{CCDA49CC-53CF-45DC-9883-FA88BD194B49}"/>
              </a:ext>
            </a:extLst>
          </p:cNvPr>
          <p:cNvSpPr/>
          <p:nvPr/>
        </p:nvSpPr>
        <p:spPr>
          <a:xfrm>
            <a:off x="4572000" y="2554571"/>
            <a:ext cx="1892311" cy="31918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Native method stack</a:t>
            </a:r>
            <a:endParaRPr lang="uk-UA" dirty="0"/>
          </a:p>
        </p:txBody>
      </p:sp>
      <p:sp>
        <p:nvSpPr>
          <p:cNvPr id="13" name="10-конечная звезда 8">
            <a:extLst>
              <a:ext uri="{FF2B5EF4-FFF2-40B4-BE49-F238E27FC236}">
                <a16:creationId xmlns:a16="http://schemas.microsoft.com/office/drawing/2014/main" id="{13A5B4A8-203C-43C7-8475-A4391B3D1BDF}"/>
              </a:ext>
            </a:extLst>
          </p:cNvPr>
          <p:cNvSpPr/>
          <p:nvPr/>
        </p:nvSpPr>
        <p:spPr>
          <a:xfrm>
            <a:off x="1922230" y="2657763"/>
            <a:ext cx="648072" cy="688128"/>
          </a:xfrm>
          <a:prstGeom prst="star10">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GC</a:t>
            </a:r>
            <a:endParaRPr lang="uk-UA" dirty="0"/>
          </a:p>
        </p:txBody>
      </p:sp>
      <p:sp>
        <p:nvSpPr>
          <p:cNvPr id="14" name="Скругленный прямоугольник 15">
            <a:extLst>
              <a:ext uri="{FF2B5EF4-FFF2-40B4-BE49-F238E27FC236}">
                <a16:creationId xmlns:a16="http://schemas.microsoft.com/office/drawing/2014/main" id="{CC2BCB4A-D20A-4FED-83AD-46A93790EA72}"/>
              </a:ext>
            </a:extLst>
          </p:cNvPr>
          <p:cNvSpPr/>
          <p:nvPr/>
        </p:nvSpPr>
        <p:spPr>
          <a:xfrm>
            <a:off x="747925" y="3779346"/>
            <a:ext cx="1663234" cy="79208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Execution Engine</a:t>
            </a:r>
            <a:endParaRPr lang="uk-UA" dirty="0"/>
          </a:p>
        </p:txBody>
      </p:sp>
      <p:sp>
        <p:nvSpPr>
          <p:cNvPr id="17" name="Скругленный прямоугольник 17">
            <a:extLst>
              <a:ext uri="{FF2B5EF4-FFF2-40B4-BE49-F238E27FC236}">
                <a16:creationId xmlns:a16="http://schemas.microsoft.com/office/drawing/2014/main" id="{47B8B5AE-3D7E-47B3-82AD-690AC1DB4AE9}"/>
              </a:ext>
            </a:extLst>
          </p:cNvPr>
          <p:cNvSpPr/>
          <p:nvPr/>
        </p:nvSpPr>
        <p:spPr>
          <a:xfrm>
            <a:off x="3174640" y="3779346"/>
            <a:ext cx="1567749" cy="7920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Native Interface</a:t>
            </a:r>
            <a:endParaRPr lang="uk-UA" dirty="0"/>
          </a:p>
        </p:txBody>
      </p:sp>
      <p:sp>
        <p:nvSpPr>
          <p:cNvPr id="18" name="Загнутый угол 18">
            <a:extLst>
              <a:ext uri="{FF2B5EF4-FFF2-40B4-BE49-F238E27FC236}">
                <a16:creationId xmlns:a16="http://schemas.microsoft.com/office/drawing/2014/main" id="{84627458-048D-4448-AC2C-0B19690B646E}"/>
              </a:ext>
            </a:extLst>
          </p:cNvPr>
          <p:cNvSpPr/>
          <p:nvPr/>
        </p:nvSpPr>
        <p:spPr>
          <a:xfrm>
            <a:off x="5505870" y="3779346"/>
            <a:ext cx="1382455" cy="792088"/>
          </a:xfrm>
          <a:prstGeom prst="foldedCorne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Native Libs</a:t>
            </a:r>
          </a:p>
          <a:p>
            <a:pPr algn="ctr"/>
            <a:r>
              <a:rPr lang="en-US" dirty="0"/>
              <a:t>*.</a:t>
            </a:r>
            <a:r>
              <a:rPr lang="en-US" dirty="0" err="1"/>
              <a:t>dll</a:t>
            </a:r>
            <a:endParaRPr lang="uk-UA" dirty="0"/>
          </a:p>
        </p:txBody>
      </p:sp>
      <p:sp>
        <p:nvSpPr>
          <p:cNvPr id="19" name="Стрілка: вправо 18">
            <a:extLst>
              <a:ext uri="{FF2B5EF4-FFF2-40B4-BE49-F238E27FC236}">
                <a16:creationId xmlns:a16="http://schemas.microsoft.com/office/drawing/2014/main" id="{F69C1112-F83E-4CEF-8904-692D79FAD288}"/>
              </a:ext>
            </a:extLst>
          </p:cNvPr>
          <p:cNvSpPr/>
          <p:nvPr/>
        </p:nvSpPr>
        <p:spPr>
          <a:xfrm>
            <a:off x="4191357" y="1288473"/>
            <a:ext cx="939839" cy="129969"/>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Стрілка: униз 19">
            <a:extLst>
              <a:ext uri="{FF2B5EF4-FFF2-40B4-BE49-F238E27FC236}">
                <a16:creationId xmlns:a16="http://schemas.microsoft.com/office/drawing/2014/main" id="{E1E939CE-D709-4BC7-9646-EBDA91566847}"/>
              </a:ext>
            </a:extLst>
          </p:cNvPr>
          <p:cNvSpPr/>
          <p:nvPr/>
        </p:nvSpPr>
        <p:spPr>
          <a:xfrm>
            <a:off x="5955727" y="1559257"/>
            <a:ext cx="133346" cy="275399"/>
          </a:xfrm>
          <a:prstGeom prst="down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Стрілка: угору-вниз 20">
            <a:extLst>
              <a:ext uri="{FF2B5EF4-FFF2-40B4-BE49-F238E27FC236}">
                <a16:creationId xmlns:a16="http://schemas.microsoft.com/office/drawing/2014/main" id="{EB1608C1-C520-405B-8080-060079D64627}"/>
              </a:ext>
            </a:extLst>
          </p:cNvPr>
          <p:cNvSpPr/>
          <p:nvPr/>
        </p:nvSpPr>
        <p:spPr>
          <a:xfrm>
            <a:off x="1531608" y="3488902"/>
            <a:ext cx="95867" cy="290444"/>
          </a:xfrm>
          <a:prstGeom prst="upDown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Стрілка: угору-вниз 21">
            <a:extLst>
              <a:ext uri="{FF2B5EF4-FFF2-40B4-BE49-F238E27FC236}">
                <a16:creationId xmlns:a16="http://schemas.microsoft.com/office/drawing/2014/main" id="{CAA64D9B-9517-4747-98A8-6855268E3ADF}"/>
              </a:ext>
            </a:extLst>
          </p:cNvPr>
          <p:cNvSpPr/>
          <p:nvPr/>
        </p:nvSpPr>
        <p:spPr>
          <a:xfrm>
            <a:off x="3910580" y="3488902"/>
            <a:ext cx="95867" cy="290444"/>
          </a:xfrm>
          <a:prstGeom prst="upDown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Стрілка: вправо 22">
            <a:extLst>
              <a:ext uri="{FF2B5EF4-FFF2-40B4-BE49-F238E27FC236}">
                <a16:creationId xmlns:a16="http://schemas.microsoft.com/office/drawing/2014/main" id="{BBD2216E-2B49-43AD-9EBE-A38A7C0478A0}"/>
              </a:ext>
            </a:extLst>
          </p:cNvPr>
          <p:cNvSpPr/>
          <p:nvPr/>
        </p:nvSpPr>
        <p:spPr>
          <a:xfrm>
            <a:off x="2411159" y="4102620"/>
            <a:ext cx="763481" cy="138513"/>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Стрілка: вправо 23">
            <a:extLst>
              <a:ext uri="{FF2B5EF4-FFF2-40B4-BE49-F238E27FC236}">
                <a16:creationId xmlns:a16="http://schemas.microsoft.com/office/drawing/2014/main" id="{FCCA1593-9961-4215-84EF-2906452870C7}"/>
              </a:ext>
            </a:extLst>
          </p:cNvPr>
          <p:cNvSpPr/>
          <p:nvPr/>
        </p:nvSpPr>
        <p:spPr>
          <a:xfrm>
            <a:off x="4742389" y="4102619"/>
            <a:ext cx="763481" cy="138513"/>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8462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Class annotations usage</a:t>
            </a:r>
            <a:endParaRPr lang="ru-RU" sz="24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pic>
        <p:nvPicPr>
          <p:cNvPr id="5" name="Рисунок 4">
            <a:extLst>
              <a:ext uri="{FF2B5EF4-FFF2-40B4-BE49-F238E27FC236}">
                <a16:creationId xmlns:a16="http://schemas.microsoft.com/office/drawing/2014/main" id="{A3681155-E206-4CA5-852B-F1394797144D}"/>
              </a:ext>
            </a:extLst>
          </p:cNvPr>
          <p:cNvPicPr>
            <a:picLocks noChangeAspect="1"/>
          </p:cNvPicPr>
          <p:nvPr/>
        </p:nvPicPr>
        <p:blipFill>
          <a:blip r:embed="rId2"/>
          <a:stretch>
            <a:fillRect/>
          </a:stretch>
        </p:blipFill>
        <p:spPr>
          <a:xfrm>
            <a:off x="1261580" y="1990739"/>
            <a:ext cx="5726840" cy="2706194"/>
          </a:xfrm>
          <a:prstGeom prst="rect">
            <a:avLst/>
          </a:prstGeom>
        </p:spPr>
      </p:pic>
    </p:spTree>
    <p:extLst>
      <p:ext uri="{BB962C8B-B14F-4D97-AF65-F5344CB8AC3E}">
        <p14:creationId xmlns:p14="http://schemas.microsoft.com/office/powerpoint/2010/main" val="4107344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Method annotations usage</a:t>
            </a:r>
            <a:endParaRPr lang="ru-RU" sz="24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pic>
        <p:nvPicPr>
          <p:cNvPr id="5" name="Рисунок 4">
            <a:extLst>
              <a:ext uri="{FF2B5EF4-FFF2-40B4-BE49-F238E27FC236}">
                <a16:creationId xmlns:a16="http://schemas.microsoft.com/office/drawing/2014/main" id="{8670A5FC-9C84-4C19-A67D-BA8366F9B8A7}"/>
              </a:ext>
            </a:extLst>
          </p:cNvPr>
          <p:cNvPicPr>
            <a:picLocks noChangeAspect="1"/>
          </p:cNvPicPr>
          <p:nvPr/>
        </p:nvPicPr>
        <p:blipFill>
          <a:blip r:embed="rId2"/>
          <a:stretch>
            <a:fillRect/>
          </a:stretch>
        </p:blipFill>
        <p:spPr>
          <a:xfrm>
            <a:off x="1261580" y="1857335"/>
            <a:ext cx="5726840" cy="2839598"/>
          </a:xfrm>
          <a:prstGeom prst="rect">
            <a:avLst/>
          </a:prstGeom>
        </p:spPr>
      </p:pic>
    </p:spTree>
    <p:extLst>
      <p:ext uri="{BB962C8B-B14F-4D97-AF65-F5344CB8AC3E}">
        <p14:creationId xmlns:p14="http://schemas.microsoft.com/office/powerpoint/2010/main" val="38193737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3700" y="358388"/>
            <a:ext cx="6462600" cy="857400"/>
          </a:xfrm>
        </p:spPr>
        <p:txBody>
          <a:bodyPr/>
          <a:lstStyle/>
          <a:p>
            <a:r>
              <a:rPr lang="en-US" dirty="0"/>
              <a:t>Homework. </a:t>
            </a:r>
            <a:r>
              <a:rPr lang="en-US" dirty="0" err="1"/>
              <a:t>HackerRank</a:t>
            </a:r>
            <a:endParaRPr lang="ru-RU" dirty="0"/>
          </a:p>
        </p:txBody>
      </p:sp>
      <p:sp>
        <p:nvSpPr>
          <p:cNvPr id="5" name="Місце для тексту 4">
            <a:extLst>
              <a:ext uri="{FF2B5EF4-FFF2-40B4-BE49-F238E27FC236}">
                <a16:creationId xmlns:a16="http://schemas.microsoft.com/office/drawing/2014/main" id="{9D72D2AD-9CD4-4F1E-B739-FC83B5BCFB12}"/>
              </a:ext>
            </a:extLst>
          </p:cNvPr>
          <p:cNvSpPr>
            <a:spLocks noGrp="1"/>
          </p:cNvSpPr>
          <p:nvPr>
            <p:ph type="body" idx="1"/>
          </p:nvPr>
        </p:nvSpPr>
        <p:spPr>
          <a:xfrm>
            <a:off x="893763" y="1373188"/>
            <a:ext cx="7869710" cy="3552825"/>
          </a:xfrm>
        </p:spPr>
        <p:txBody>
          <a:bodyPr/>
          <a:lstStyle/>
          <a:p>
            <a:r>
              <a:rPr lang="en-US" dirty="0">
                <a:hlinkClick r:id="rId2"/>
              </a:rPr>
              <a:t>https://www.hackerrank.com/challenges/java-reflection-attributes/problem</a:t>
            </a:r>
            <a:endParaRPr lang="en-US" dirty="0"/>
          </a:p>
          <a:p>
            <a:r>
              <a:rPr lang="en-US" dirty="0">
                <a:hlinkClick r:id="rId3"/>
              </a:rPr>
              <a:t>https://www.hackerrank.com/challenges/java-annotations/problem</a:t>
            </a:r>
            <a:endParaRPr lang="en-US" dirty="0"/>
          </a:p>
          <a:p>
            <a:pPr lvl="1"/>
            <a:endParaRPr lang="en-US" dirty="0"/>
          </a:p>
        </p:txBody>
      </p:sp>
      <p:sp>
        <p:nvSpPr>
          <p:cNvPr id="3" name="Місце для номера слайда 2">
            <a:extLst>
              <a:ext uri="{FF2B5EF4-FFF2-40B4-BE49-F238E27FC236}">
                <a16:creationId xmlns:a16="http://schemas.microsoft.com/office/drawing/2014/main" id="{D91C941C-8D5E-44F3-841B-50F010603663}"/>
              </a:ext>
            </a:extLst>
          </p:cNvPr>
          <p:cNvSpPr>
            <a:spLocks noGrp="1"/>
          </p:cNvSpPr>
          <p:nvPr>
            <p:ph type="sldNum" idx="12"/>
          </p:nvPr>
        </p:nvSpPr>
        <p:spPr>
          <a:xfrm>
            <a:off x="8480575" y="4696933"/>
            <a:ext cx="548700" cy="313500"/>
          </a:xfrm>
        </p:spPr>
        <p:txBody>
          <a:bodyPr/>
          <a:lstStyle/>
          <a:p>
            <a:pPr lvl="0"/>
            <a:fld id="{00000000-1234-1234-1234-123412341234}" type="slidenum">
              <a:rPr lang="en" smtClean="0"/>
              <a:pPr lvl="0"/>
              <a:t>32</a:t>
            </a:fld>
            <a:endParaRPr lang="en"/>
          </a:p>
        </p:txBody>
      </p:sp>
      <p:sp>
        <p:nvSpPr>
          <p:cNvPr id="4" name="Rectangle 1"/>
          <p:cNvSpPr>
            <a:spLocks noChangeArrowheads="1"/>
          </p:cNvSpPr>
          <p:nvPr/>
        </p:nvSpPr>
        <p:spPr bwMode="auto">
          <a:xfrm>
            <a:off x="1" y="32951"/>
            <a:ext cx="13856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buClrTx/>
            </a:pPr>
            <a:endParaRPr lang="ru-RU" altLang="ru-RU" sz="1350" dirty="0">
              <a:solidFill>
                <a:schemeClr val="tx1"/>
              </a:solidFill>
              <a:latin typeface="Arial" panose="020B0604020202020204" pitchFamily="34" charset="0"/>
            </a:endParaRPr>
          </a:p>
        </p:txBody>
      </p:sp>
    </p:spTree>
    <p:extLst>
      <p:ext uri="{BB962C8B-B14F-4D97-AF65-F5344CB8AC3E}">
        <p14:creationId xmlns:p14="http://schemas.microsoft.com/office/powerpoint/2010/main" val="1222869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3700" y="358388"/>
            <a:ext cx="6462600" cy="857400"/>
          </a:xfrm>
        </p:spPr>
        <p:txBody>
          <a:bodyPr/>
          <a:lstStyle/>
          <a:p>
            <a:r>
              <a:rPr lang="en-US" dirty="0"/>
              <a:t>Homework. Students Registry</a:t>
            </a:r>
            <a:endParaRPr lang="ru-RU" dirty="0"/>
          </a:p>
        </p:txBody>
      </p:sp>
      <p:sp>
        <p:nvSpPr>
          <p:cNvPr id="5" name="Місце для тексту 4">
            <a:extLst>
              <a:ext uri="{FF2B5EF4-FFF2-40B4-BE49-F238E27FC236}">
                <a16:creationId xmlns:a16="http://schemas.microsoft.com/office/drawing/2014/main" id="{9D72D2AD-9CD4-4F1E-B739-FC83B5BCFB12}"/>
              </a:ext>
            </a:extLst>
          </p:cNvPr>
          <p:cNvSpPr>
            <a:spLocks noGrp="1"/>
          </p:cNvSpPr>
          <p:nvPr>
            <p:ph type="body" idx="1"/>
          </p:nvPr>
        </p:nvSpPr>
        <p:spPr>
          <a:xfrm>
            <a:off x="893763" y="1373188"/>
            <a:ext cx="7869710" cy="3552825"/>
          </a:xfrm>
        </p:spPr>
        <p:txBody>
          <a:bodyPr/>
          <a:lstStyle/>
          <a:p>
            <a:pPr marL="571500" indent="-457200">
              <a:buFont typeface="+mj-lt"/>
              <a:buAutoNum type="arabicPeriod"/>
            </a:pPr>
            <a:r>
              <a:rPr lang="en-US" dirty="0"/>
              <a:t>Add annotation @Dependency</a:t>
            </a:r>
          </a:p>
          <a:p>
            <a:pPr marL="571500" indent="-457200">
              <a:buFont typeface="+mj-lt"/>
              <a:buAutoNum type="arabicPeriod"/>
            </a:pPr>
            <a:r>
              <a:rPr lang="en-US" dirty="0"/>
              <a:t>Mark "dependency" classes with a @Dependency annotation</a:t>
            </a:r>
          </a:p>
          <a:p>
            <a:pPr marL="571500" indent="-457200">
              <a:buFont typeface="+mj-lt"/>
              <a:buAutoNum type="arabicPeriod"/>
            </a:pPr>
            <a:r>
              <a:rPr lang="en-US" dirty="0"/>
              <a:t>Find all Dependency classes</a:t>
            </a:r>
            <a:r>
              <a:rPr lang="en-US" dirty="0">
                <a:solidFill>
                  <a:schemeClr val="accent4"/>
                </a:solidFill>
              </a:rPr>
              <a:t>*</a:t>
            </a:r>
          </a:p>
          <a:p>
            <a:pPr marL="571500" indent="-457200">
              <a:buFont typeface="+mj-lt"/>
              <a:buAutoNum type="arabicPeriod"/>
            </a:pPr>
            <a:r>
              <a:rPr lang="en-US" dirty="0"/>
              <a:t>Create an instance of </a:t>
            </a:r>
            <a:r>
              <a:rPr lang="en-US" dirty="0" err="1"/>
              <a:t>StudentsRegistry</a:t>
            </a:r>
            <a:r>
              <a:rPr lang="en-US" dirty="0"/>
              <a:t> class by injecting “dependency” objects using Java Reflection API</a:t>
            </a:r>
          </a:p>
          <a:p>
            <a:endParaRPr lang="en-US" dirty="0"/>
          </a:p>
        </p:txBody>
      </p:sp>
      <p:sp>
        <p:nvSpPr>
          <p:cNvPr id="3" name="Місце для номера слайда 2">
            <a:extLst>
              <a:ext uri="{FF2B5EF4-FFF2-40B4-BE49-F238E27FC236}">
                <a16:creationId xmlns:a16="http://schemas.microsoft.com/office/drawing/2014/main" id="{D91C941C-8D5E-44F3-841B-50F010603663}"/>
              </a:ext>
            </a:extLst>
          </p:cNvPr>
          <p:cNvSpPr>
            <a:spLocks noGrp="1"/>
          </p:cNvSpPr>
          <p:nvPr>
            <p:ph type="sldNum" idx="12"/>
          </p:nvPr>
        </p:nvSpPr>
        <p:spPr>
          <a:xfrm>
            <a:off x="8480575" y="4696933"/>
            <a:ext cx="548700" cy="313500"/>
          </a:xfrm>
        </p:spPr>
        <p:txBody>
          <a:bodyPr/>
          <a:lstStyle/>
          <a:p>
            <a:pPr lvl="0"/>
            <a:fld id="{00000000-1234-1234-1234-123412341234}" type="slidenum">
              <a:rPr lang="en" smtClean="0"/>
              <a:pPr lvl="0"/>
              <a:t>33</a:t>
            </a:fld>
            <a:endParaRPr lang="en"/>
          </a:p>
        </p:txBody>
      </p:sp>
      <p:sp>
        <p:nvSpPr>
          <p:cNvPr id="4" name="Rectangle 1"/>
          <p:cNvSpPr>
            <a:spLocks noChangeArrowheads="1"/>
          </p:cNvSpPr>
          <p:nvPr/>
        </p:nvSpPr>
        <p:spPr bwMode="auto">
          <a:xfrm>
            <a:off x="1" y="32951"/>
            <a:ext cx="13856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buClrTx/>
            </a:pPr>
            <a:endParaRPr lang="ru-RU" altLang="ru-RU" sz="1350" dirty="0">
              <a:solidFill>
                <a:schemeClr val="tx1"/>
              </a:solidFill>
              <a:latin typeface="Arial" panose="020B0604020202020204" pitchFamily="34" charset="0"/>
            </a:endParaRPr>
          </a:p>
        </p:txBody>
      </p:sp>
    </p:spTree>
    <p:extLst>
      <p:ext uri="{BB962C8B-B14F-4D97-AF65-F5344CB8AC3E}">
        <p14:creationId xmlns:p14="http://schemas.microsoft.com/office/powerpoint/2010/main" val="3483788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3700" y="358388"/>
            <a:ext cx="6462600" cy="857400"/>
          </a:xfrm>
        </p:spPr>
        <p:txBody>
          <a:bodyPr/>
          <a:lstStyle/>
          <a:p>
            <a:r>
              <a:rPr lang="en-US" dirty="0"/>
              <a:t>Homework. Contract</a:t>
            </a:r>
            <a:endParaRPr lang="ru-RU" dirty="0"/>
          </a:p>
        </p:txBody>
      </p:sp>
      <p:pic>
        <p:nvPicPr>
          <p:cNvPr id="6" name="Picture 5">
            <a:extLst>
              <a:ext uri="{FF2B5EF4-FFF2-40B4-BE49-F238E27FC236}">
                <a16:creationId xmlns:a16="http://schemas.microsoft.com/office/drawing/2014/main" id="{0A2307ED-9142-1149-9FF1-45ED6DCF68D7}"/>
              </a:ext>
            </a:extLst>
          </p:cNvPr>
          <p:cNvPicPr>
            <a:picLocks noChangeAspect="1"/>
          </p:cNvPicPr>
          <p:nvPr/>
        </p:nvPicPr>
        <p:blipFill>
          <a:blip r:embed="rId2"/>
          <a:stretch>
            <a:fillRect/>
          </a:stretch>
        </p:blipFill>
        <p:spPr>
          <a:xfrm>
            <a:off x="893700" y="1517898"/>
            <a:ext cx="6645019" cy="2686285"/>
          </a:xfrm>
          <a:prstGeom prst="rect">
            <a:avLst/>
          </a:prstGeom>
        </p:spPr>
      </p:pic>
      <p:sp>
        <p:nvSpPr>
          <p:cNvPr id="3" name="Місце для номера слайда 2">
            <a:extLst>
              <a:ext uri="{FF2B5EF4-FFF2-40B4-BE49-F238E27FC236}">
                <a16:creationId xmlns:a16="http://schemas.microsoft.com/office/drawing/2014/main" id="{D91C941C-8D5E-44F3-841B-50F010603663}"/>
              </a:ext>
            </a:extLst>
          </p:cNvPr>
          <p:cNvSpPr>
            <a:spLocks noGrp="1"/>
          </p:cNvSpPr>
          <p:nvPr>
            <p:ph type="sldNum" idx="12"/>
          </p:nvPr>
        </p:nvSpPr>
        <p:spPr>
          <a:xfrm>
            <a:off x="8480575" y="4696933"/>
            <a:ext cx="548700" cy="313500"/>
          </a:xfrm>
        </p:spPr>
        <p:txBody>
          <a:bodyPr/>
          <a:lstStyle/>
          <a:p>
            <a:pPr lvl="0"/>
            <a:fld id="{00000000-1234-1234-1234-123412341234}" type="slidenum">
              <a:rPr lang="en" smtClean="0"/>
              <a:pPr lvl="0"/>
              <a:t>34</a:t>
            </a:fld>
            <a:endParaRPr lang="en"/>
          </a:p>
        </p:txBody>
      </p:sp>
      <p:sp>
        <p:nvSpPr>
          <p:cNvPr id="4" name="Rectangle 1"/>
          <p:cNvSpPr>
            <a:spLocks noChangeArrowheads="1"/>
          </p:cNvSpPr>
          <p:nvPr/>
        </p:nvSpPr>
        <p:spPr bwMode="auto">
          <a:xfrm>
            <a:off x="1" y="32951"/>
            <a:ext cx="13856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buClrTx/>
            </a:pPr>
            <a:endParaRPr lang="ru-RU" altLang="ru-RU" sz="1350" dirty="0">
              <a:solidFill>
                <a:schemeClr val="tx1"/>
              </a:solidFill>
              <a:latin typeface="Arial" panose="020B0604020202020204" pitchFamily="34" charset="0"/>
            </a:endParaRPr>
          </a:p>
        </p:txBody>
      </p:sp>
    </p:spTree>
    <p:extLst>
      <p:ext uri="{BB962C8B-B14F-4D97-AF65-F5344CB8AC3E}">
        <p14:creationId xmlns:p14="http://schemas.microsoft.com/office/powerpoint/2010/main" val="1093842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3700" y="358388"/>
            <a:ext cx="2377694" cy="857400"/>
          </a:xfrm>
        </p:spPr>
        <p:txBody>
          <a:bodyPr/>
          <a:lstStyle/>
          <a:p>
            <a:r>
              <a:rPr lang="en-US" dirty="0"/>
              <a:t>Homework. </a:t>
            </a:r>
            <a:br>
              <a:rPr lang="en-US" dirty="0"/>
            </a:br>
            <a:r>
              <a:rPr lang="en-US" dirty="0"/>
              <a:t>Unit Tests</a:t>
            </a:r>
            <a:endParaRPr lang="ru-RU" dirty="0"/>
          </a:p>
        </p:txBody>
      </p:sp>
      <p:sp>
        <p:nvSpPr>
          <p:cNvPr id="3" name="Місце для номера слайда 2">
            <a:extLst>
              <a:ext uri="{FF2B5EF4-FFF2-40B4-BE49-F238E27FC236}">
                <a16:creationId xmlns:a16="http://schemas.microsoft.com/office/drawing/2014/main" id="{D91C941C-8D5E-44F3-841B-50F010603663}"/>
              </a:ext>
            </a:extLst>
          </p:cNvPr>
          <p:cNvSpPr>
            <a:spLocks noGrp="1"/>
          </p:cNvSpPr>
          <p:nvPr>
            <p:ph type="sldNum" idx="12"/>
          </p:nvPr>
        </p:nvSpPr>
        <p:spPr>
          <a:xfrm>
            <a:off x="8480575" y="4696933"/>
            <a:ext cx="548700" cy="313500"/>
          </a:xfrm>
        </p:spPr>
        <p:txBody>
          <a:bodyPr/>
          <a:lstStyle/>
          <a:p>
            <a:pPr lvl="0"/>
            <a:fld id="{00000000-1234-1234-1234-123412341234}" type="slidenum">
              <a:rPr lang="en" smtClean="0"/>
              <a:pPr lvl="0"/>
              <a:t>35</a:t>
            </a:fld>
            <a:endParaRPr lang="en"/>
          </a:p>
        </p:txBody>
      </p:sp>
      <p:sp>
        <p:nvSpPr>
          <p:cNvPr id="4" name="Rectangle 1"/>
          <p:cNvSpPr>
            <a:spLocks noChangeArrowheads="1"/>
          </p:cNvSpPr>
          <p:nvPr/>
        </p:nvSpPr>
        <p:spPr bwMode="auto">
          <a:xfrm>
            <a:off x="1" y="32951"/>
            <a:ext cx="13856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buClrTx/>
            </a:pPr>
            <a:endParaRPr lang="ru-RU" altLang="ru-RU" sz="1350" dirty="0">
              <a:solidFill>
                <a:schemeClr val="tx1"/>
              </a:solidFill>
              <a:latin typeface="Arial" panose="020B0604020202020204" pitchFamily="34" charset="0"/>
            </a:endParaRPr>
          </a:p>
        </p:txBody>
      </p:sp>
      <p:pic>
        <p:nvPicPr>
          <p:cNvPr id="5" name="Picture 4">
            <a:extLst>
              <a:ext uri="{FF2B5EF4-FFF2-40B4-BE49-F238E27FC236}">
                <a16:creationId xmlns:a16="http://schemas.microsoft.com/office/drawing/2014/main" id="{962FEFC2-294B-5842-90C0-D14E7189EC81}"/>
              </a:ext>
            </a:extLst>
          </p:cNvPr>
          <p:cNvPicPr>
            <a:picLocks noChangeAspect="1"/>
          </p:cNvPicPr>
          <p:nvPr/>
        </p:nvPicPr>
        <p:blipFill>
          <a:blip r:embed="rId2"/>
          <a:stretch>
            <a:fillRect/>
          </a:stretch>
        </p:blipFill>
        <p:spPr>
          <a:xfrm>
            <a:off x="3930700" y="154975"/>
            <a:ext cx="3544603" cy="4833550"/>
          </a:xfrm>
          <a:prstGeom prst="rect">
            <a:avLst/>
          </a:prstGeom>
        </p:spPr>
      </p:pic>
    </p:spTree>
    <p:extLst>
      <p:ext uri="{BB962C8B-B14F-4D97-AF65-F5344CB8AC3E}">
        <p14:creationId xmlns:p14="http://schemas.microsoft.com/office/powerpoint/2010/main" val="26444404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70C1-289F-3A4A-A8B7-0CC07080604E}"/>
              </a:ext>
            </a:extLst>
          </p:cNvPr>
          <p:cNvSpPr>
            <a:spLocks noGrp="1"/>
          </p:cNvSpPr>
          <p:nvPr>
            <p:ph type="title"/>
          </p:nvPr>
        </p:nvSpPr>
        <p:spPr/>
        <p:txBody>
          <a:bodyPr/>
          <a:lstStyle/>
          <a:p>
            <a:r>
              <a:rPr lang="en-US" sz="2400" dirty="0"/>
              <a:t>Links</a:t>
            </a:r>
            <a:endParaRPr lang="en-US" dirty="0"/>
          </a:p>
        </p:txBody>
      </p:sp>
      <p:sp>
        <p:nvSpPr>
          <p:cNvPr id="3" name="Text Placeholder 2">
            <a:extLst>
              <a:ext uri="{FF2B5EF4-FFF2-40B4-BE49-F238E27FC236}">
                <a16:creationId xmlns:a16="http://schemas.microsoft.com/office/drawing/2014/main" id="{FE67BCFF-D5B1-524A-8DA7-C18C2AE8C56F}"/>
              </a:ext>
            </a:extLst>
          </p:cNvPr>
          <p:cNvSpPr>
            <a:spLocks noGrp="1"/>
          </p:cNvSpPr>
          <p:nvPr>
            <p:ph type="body" idx="1"/>
          </p:nvPr>
        </p:nvSpPr>
        <p:spPr/>
        <p:txBody>
          <a:bodyPr/>
          <a:lstStyle/>
          <a:p>
            <a:pPr>
              <a:tabLst>
                <a:tab pos="517525" algn="l"/>
              </a:tabLst>
            </a:pPr>
            <a:r>
              <a:rPr lang="en-US" sz="2000" dirty="0">
                <a:latin typeface="Lato" panose="020F0502020204030203" pitchFamily="34" charset="0"/>
                <a:cs typeface="Lato" panose="020F0502020204030203" pitchFamily="34" charset="0"/>
                <a:hlinkClick r:id="rId2"/>
              </a:rPr>
              <a:t>Reflection API</a:t>
            </a:r>
            <a:endParaRPr lang="en-US" sz="2000" dirty="0">
              <a:latin typeface="Lato" panose="020F0502020204030203" pitchFamily="34" charset="0"/>
              <a:cs typeface="Lato" panose="020F0502020204030203" pitchFamily="34" charset="0"/>
            </a:endParaRPr>
          </a:p>
          <a:p>
            <a:pPr>
              <a:tabLst>
                <a:tab pos="517525" algn="l"/>
              </a:tabLst>
            </a:pPr>
            <a:r>
              <a:rPr lang="en-US" sz="2000" dirty="0">
                <a:latin typeface="Lato" panose="020F0502020204030203" pitchFamily="34" charset="0"/>
                <a:cs typeface="Lato" panose="020F0502020204030203" pitchFamily="34" charset="0"/>
                <a:hlinkClick r:id="rId3"/>
              </a:rPr>
              <a:t>Using java reflection</a:t>
            </a:r>
            <a:endParaRPr lang="en-US" sz="2000" dirty="0">
              <a:latin typeface="Lato" panose="020F0502020204030203" pitchFamily="34" charset="0"/>
              <a:cs typeface="Lato" panose="020F0502020204030203" pitchFamily="34" charset="0"/>
            </a:endParaRPr>
          </a:p>
          <a:p>
            <a:pPr>
              <a:tabLst>
                <a:tab pos="517525" algn="l"/>
              </a:tabLst>
            </a:pPr>
            <a:r>
              <a:rPr lang="en-US" sz="2000" dirty="0">
                <a:latin typeface="Lato" panose="020F0502020204030203" pitchFamily="34" charset="0"/>
                <a:cs typeface="Lato" panose="020F0502020204030203" pitchFamily="34" charset="0"/>
                <a:hlinkClick r:id="rId4"/>
              </a:rPr>
              <a:t>Annotations</a:t>
            </a:r>
            <a:endParaRPr lang="en-US" sz="2000" dirty="0">
              <a:latin typeface="Lato" panose="020F0502020204030203" pitchFamily="34" charset="0"/>
              <a:cs typeface="Lato" panose="020F0502020204030203" pitchFamily="34" charset="0"/>
            </a:endParaRPr>
          </a:p>
          <a:p>
            <a:pPr>
              <a:tabLst>
                <a:tab pos="517525" algn="l"/>
              </a:tabLst>
            </a:pPr>
            <a:r>
              <a:rPr lang="en-US" sz="2000" dirty="0">
                <a:latin typeface="Lato" panose="020F0502020204030203" pitchFamily="34" charset="0"/>
                <a:cs typeface="Lato" panose="020F0502020204030203" pitchFamily="34" charset="0"/>
                <a:hlinkClick r:id="rId5"/>
              </a:rPr>
              <a:t>Memory model</a:t>
            </a:r>
            <a:endParaRPr lang="en-US" sz="2000" dirty="0">
              <a:latin typeface="Lato" panose="020F0502020204030203" pitchFamily="34" charset="0"/>
              <a:cs typeface="Lato" panose="020F0502020204030203" pitchFamily="34" charset="0"/>
            </a:endParaRPr>
          </a:p>
          <a:p>
            <a:pPr>
              <a:tabLst>
                <a:tab pos="517525" algn="l"/>
              </a:tabLst>
            </a:pPr>
            <a:r>
              <a:rPr lang="en-US" sz="2000" dirty="0">
                <a:latin typeface="Lato" panose="020F0502020204030203" pitchFamily="34" charset="0"/>
                <a:cs typeface="Lato" panose="020F0502020204030203" pitchFamily="34" charset="0"/>
                <a:hlinkClick r:id="rId6"/>
              </a:rPr>
              <a:t>Java </a:t>
            </a:r>
            <a:r>
              <a:rPr lang="en-US" sz="2000" dirty="0" err="1">
                <a:latin typeface="Lato" panose="020F0502020204030203" pitchFamily="34" charset="0"/>
                <a:cs typeface="Lato" panose="020F0502020204030203" pitchFamily="34" charset="0"/>
                <a:hlinkClick r:id="rId6"/>
              </a:rPr>
              <a:t>classloaders</a:t>
            </a:r>
            <a:endParaRPr lang="en-US" sz="2000" dirty="0">
              <a:latin typeface="Lato" panose="020F0502020204030203" pitchFamily="34" charset="0"/>
              <a:cs typeface="Lato" panose="020F0502020204030203" pitchFamily="34" charset="0"/>
            </a:endParaRPr>
          </a:p>
        </p:txBody>
      </p:sp>
      <p:sp>
        <p:nvSpPr>
          <p:cNvPr id="5" name="Місце для номера слайда 4">
            <a:extLst>
              <a:ext uri="{FF2B5EF4-FFF2-40B4-BE49-F238E27FC236}">
                <a16:creationId xmlns:a16="http://schemas.microsoft.com/office/drawing/2014/main" id="{5AA603E9-CDBF-4B32-8641-02399BECC9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Tree>
    <p:extLst>
      <p:ext uri="{BB962C8B-B14F-4D97-AF65-F5344CB8AC3E}">
        <p14:creationId xmlns:p14="http://schemas.microsoft.com/office/powerpoint/2010/main" val="34717872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txBox="1">
            <a:spLocks noGrp="1"/>
          </p:cNvSpPr>
          <p:nvPr>
            <p:ph type="ctrTitle" idx="4294967295"/>
          </p:nvPr>
        </p:nvSpPr>
        <p:spPr>
          <a:xfrm>
            <a:off x="0" y="725488"/>
            <a:ext cx="5561013" cy="1160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2"/>
                </a:solidFill>
              </a:rPr>
              <a:t>Thanks!</a:t>
            </a:r>
            <a:endParaRPr sz="6000" dirty="0">
              <a:solidFill>
                <a:schemeClr val="accent2"/>
              </a:solidFill>
            </a:endParaRPr>
          </a:p>
        </p:txBody>
      </p:sp>
      <p:sp>
        <p:nvSpPr>
          <p:cNvPr id="335" name="Google Shape;335;p34"/>
          <p:cNvSpPr txBox="1">
            <a:spLocks noGrp="1"/>
          </p:cNvSpPr>
          <p:nvPr>
            <p:ph type="subTitle" idx="4294967295"/>
          </p:nvPr>
        </p:nvSpPr>
        <p:spPr>
          <a:xfrm>
            <a:off x="0" y="1754188"/>
            <a:ext cx="5561013" cy="7842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4800" b="1" dirty="0">
                <a:solidFill>
                  <a:schemeClr val="lt1"/>
                </a:solidFill>
              </a:rPr>
              <a:t>Any Q</a:t>
            </a:r>
            <a:r>
              <a:rPr lang="en" sz="4800" b="1" dirty="0">
                <a:solidFill>
                  <a:schemeClr val="lt1"/>
                </a:solidFill>
              </a:rPr>
              <a:t>uestions?</a:t>
            </a:r>
            <a:endParaRPr sz="4800" b="1" dirty="0">
              <a:solidFill>
                <a:schemeClr val="lt1"/>
              </a:solidFill>
            </a:endParaRPr>
          </a:p>
        </p:txBody>
      </p:sp>
      <p:sp>
        <p:nvSpPr>
          <p:cNvPr id="336" name="Google Shape;336;p34"/>
          <p:cNvSpPr txBox="1">
            <a:spLocks noGrp="1"/>
          </p:cNvSpPr>
          <p:nvPr>
            <p:ph type="body" idx="4294967295"/>
          </p:nvPr>
        </p:nvSpPr>
        <p:spPr>
          <a:xfrm>
            <a:off x="0" y="2759075"/>
            <a:ext cx="5561013" cy="199548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solidFill>
                  <a:schemeClr val="lt1"/>
                </a:solidFill>
              </a:rPr>
              <a:t>Or fi</a:t>
            </a:r>
            <a:r>
              <a:rPr lang="en" sz="2400" dirty="0">
                <a:solidFill>
                  <a:schemeClr val="lt1"/>
                </a:solidFill>
              </a:rPr>
              <a:t>nd us in Slack:</a:t>
            </a:r>
            <a:endParaRPr sz="2400" dirty="0">
              <a:solidFill>
                <a:schemeClr val="lt1"/>
              </a:solidFill>
            </a:endParaRPr>
          </a:p>
          <a:p>
            <a:pPr marL="0" lvl="0" indent="0" algn="l" rtl="0">
              <a:spcBef>
                <a:spcPts val="600"/>
              </a:spcBef>
              <a:spcAft>
                <a:spcPts val="0"/>
              </a:spcAft>
              <a:buNone/>
            </a:pPr>
            <a:r>
              <a:rPr lang="en" sz="2400" dirty="0">
                <a:solidFill>
                  <a:schemeClr val="lt1"/>
                </a:solidFill>
              </a:rPr>
              <a:t>	@Yaroslav Brahinets</a:t>
            </a:r>
          </a:p>
          <a:p>
            <a:pPr marL="0" indent="0">
              <a:buNone/>
            </a:pPr>
            <a:r>
              <a:rPr lang="en-US" dirty="0">
                <a:solidFill>
                  <a:schemeClr val="lt1"/>
                </a:solidFill>
              </a:rPr>
              <a:t>	@Vasya Rudas</a:t>
            </a:r>
            <a:endParaRPr sz="2400" dirty="0">
              <a:solidFill>
                <a:schemeClr val="lt1"/>
              </a:solidFill>
            </a:endParaRPr>
          </a:p>
        </p:txBody>
      </p:sp>
      <p:sp>
        <p:nvSpPr>
          <p:cNvPr id="2" name="Місце для номера слайда 1">
            <a:extLst>
              <a:ext uri="{FF2B5EF4-FFF2-40B4-BE49-F238E27FC236}">
                <a16:creationId xmlns:a16="http://schemas.microsoft.com/office/drawing/2014/main" id="{3FCD66A8-B3E6-4848-9AEF-AB62FD9EFA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Tree>
    <p:extLst>
      <p:ext uri="{BB962C8B-B14F-4D97-AF65-F5344CB8AC3E}">
        <p14:creationId xmlns:p14="http://schemas.microsoft.com/office/powerpoint/2010/main" val="2535870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JVM Structure. Java Heap</a:t>
            </a:r>
            <a:endParaRPr lang="ru-RU" sz="2400" dirty="0"/>
          </a:p>
        </p:txBody>
      </p:sp>
      <p:sp>
        <p:nvSpPr>
          <p:cNvPr id="3" name="Объект 2"/>
          <p:cNvSpPr>
            <a:spLocks noGrp="1"/>
          </p:cNvSpPr>
          <p:nvPr>
            <p:ph type="body" idx="1"/>
          </p:nvPr>
        </p:nvSpPr>
        <p:spPr/>
        <p:txBody>
          <a:bodyPr/>
          <a:lstStyle/>
          <a:p>
            <a:r>
              <a:rPr lang="en-US" sz="2000" dirty="0"/>
              <a:t>Java Heap space is used by java runtime to allocate memory to Objects and JRE classes. Whenever we create any object, it’s always created in the Heap space.</a:t>
            </a:r>
          </a:p>
          <a:p>
            <a:r>
              <a:rPr lang="en-US" sz="2000" dirty="0"/>
              <a:t>Garbage Collection runs on the heap memory to free the memory used by objects that doesn’t have any reference. Any object created in the heap space has global access and can be referenced from anywhere of the application.</a:t>
            </a: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53900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JVM Structure. Java Stack</a:t>
            </a:r>
            <a:endParaRPr lang="ru-RU" sz="2400" dirty="0"/>
          </a:p>
        </p:txBody>
      </p:sp>
      <p:sp>
        <p:nvSpPr>
          <p:cNvPr id="3" name="Объект 2"/>
          <p:cNvSpPr>
            <a:spLocks noGrp="1"/>
          </p:cNvSpPr>
          <p:nvPr>
            <p:ph type="body" idx="1"/>
          </p:nvPr>
        </p:nvSpPr>
        <p:spPr/>
        <p:txBody>
          <a:bodyPr/>
          <a:lstStyle/>
          <a:p>
            <a:r>
              <a:rPr lang="en-US" sz="1600" dirty="0"/>
              <a:t>Java Stack memory is used for execution of a thread. They contain method specific values that are short-lived and references to other objects in the heap that are getting referred from the method.</a:t>
            </a:r>
          </a:p>
          <a:p>
            <a:r>
              <a:rPr lang="en-US" sz="1600" dirty="0"/>
              <a:t>Stack memory is always referenced in LIFO (Last-In-First-Out) order. Whenever a method is invoked, a new block is created in the stack memory for the method to hold local primitive values and reference to other objects in the method.</a:t>
            </a:r>
          </a:p>
          <a:p>
            <a:r>
              <a:rPr lang="en-US" sz="1600" dirty="0"/>
              <a:t>As soon as method ends, the block becomes unused and become available for next method.</a:t>
            </a:r>
          </a:p>
          <a:p>
            <a:r>
              <a:rPr lang="en-US" sz="1600" dirty="0"/>
              <a:t>Stack memory size is very less compared to Heap memory.</a:t>
            </a: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030125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JVM Structure. Java Heap/Stack</a:t>
            </a:r>
            <a:endParaRPr lang="ru-RU" sz="2400" dirty="0"/>
          </a:p>
        </p:txBody>
      </p:sp>
      <p:sp>
        <p:nvSpPr>
          <p:cNvPr id="3" name="Объект 2"/>
          <p:cNvSpPr>
            <a:spLocks noGrp="1"/>
          </p:cNvSpPr>
          <p:nvPr>
            <p:ph type="body" idx="1"/>
          </p:nvPr>
        </p:nvSpPr>
        <p:spPr/>
        <p:txBody>
          <a:bodyPr/>
          <a:lstStyle/>
          <a:p>
            <a:r>
              <a:rPr lang="en-US" sz="2000" dirty="0"/>
              <a:t>We can use -</a:t>
            </a:r>
            <a:r>
              <a:rPr lang="en-US" sz="2000" dirty="0" err="1"/>
              <a:t>Xms</a:t>
            </a:r>
            <a:r>
              <a:rPr lang="en-US" sz="2000" dirty="0"/>
              <a:t> and -</a:t>
            </a:r>
            <a:r>
              <a:rPr lang="en-US" sz="2000" dirty="0" err="1"/>
              <a:t>Xmx</a:t>
            </a:r>
            <a:r>
              <a:rPr lang="en-US" sz="2000" dirty="0"/>
              <a:t> JVM option to define the startup size and maximum size of heap memory. We can use -</a:t>
            </a:r>
            <a:r>
              <a:rPr lang="en-US" sz="2000" dirty="0" err="1"/>
              <a:t>Xss</a:t>
            </a:r>
            <a:r>
              <a:rPr lang="en-US" sz="2000" dirty="0"/>
              <a:t> to define the stack memory size.</a:t>
            </a:r>
          </a:p>
          <a:p>
            <a:r>
              <a:rPr lang="en-US" sz="2000" dirty="0"/>
              <a:t>When stack memory is full, Java runtime throws </a:t>
            </a:r>
            <a:r>
              <a:rPr lang="en-US" sz="2000" dirty="0" err="1"/>
              <a:t>java.lang.StackOverFlowError</a:t>
            </a:r>
            <a:r>
              <a:rPr lang="en-US" sz="2000" dirty="0"/>
              <a:t> whereas if heap memory is full, it throws </a:t>
            </a:r>
            <a:r>
              <a:rPr lang="en-US" sz="2000" dirty="0" err="1"/>
              <a:t>java.lang.OutOfMemoryError</a:t>
            </a:r>
            <a:r>
              <a:rPr lang="en-US" sz="2000" dirty="0"/>
              <a:t>: Java Heap Space error.</a:t>
            </a:r>
          </a:p>
          <a:p>
            <a:endParaRPr lang="en-US" sz="20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843760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777E4-9FD3-E14C-B664-CA1DFD61ADEB}"/>
              </a:ext>
            </a:extLst>
          </p:cNvPr>
          <p:cNvSpPr>
            <a:spLocks noGrp="1"/>
          </p:cNvSpPr>
          <p:nvPr>
            <p:ph type="title"/>
          </p:nvPr>
        </p:nvSpPr>
        <p:spPr/>
        <p:txBody>
          <a:bodyPr/>
          <a:lstStyle/>
          <a:p>
            <a:r>
              <a:rPr lang="en-UA" dirty="0"/>
              <a:t>Errors Examples</a:t>
            </a:r>
          </a:p>
        </p:txBody>
      </p:sp>
      <p:sp>
        <p:nvSpPr>
          <p:cNvPr id="3" name="Text Placeholder 2">
            <a:extLst>
              <a:ext uri="{FF2B5EF4-FFF2-40B4-BE49-F238E27FC236}">
                <a16:creationId xmlns:a16="http://schemas.microsoft.com/office/drawing/2014/main" id="{F1F97D6A-8482-AA42-B289-D942064DC0A6}"/>
              </a:ext>
            </a:extLst>
          </p:cNvPr>
          <p:cNvSpPr>
            <a:spLocks noGrp="1"/>
          </p:cNvSpPr>
          <p:nvPr>
            <p:ph type="body" idx="1"/>
          </p:nvPr>
        </p:nvSpPr>
        <p:spPr>
          <a:xfrm>
            <a:off x="893699" y="1373588"/>
            <a:ext cx="8079915" cy="3552300"/>
          </a:xfrm>
        </p:spPr>
        <p:txBody>
          <a:bodyPr/>
          <a:lstStyle/>
          <a:p>
            <a:pPr marL="114300" indent="0">
              <a:buNone/>
            </a:pPr>
            <a:r>
              <a:rPr lang="en-GB" dirty="0"/>
              <a:t>M</a:t>
            </a:r>
            <a:r>
              <a:rPr lang="en-UA" dirty="0"/>
              <a:t>ore at:</a:t>
            </a:r>
          </a:p>
          <a:p>
            <a:r>
              <a:rPr lang="en-GB" dirty="0">
                <a:hlinkClick r:id="rId2"/>
              </a:rPr>
              <a:t>https://www.geeksforgeeks.org/understanding-outofmemoryerror-exception-java/</a:t>
            </a:r>
            <a:endParaRPr lang="en-GB" dirty="0"/>
          </a:p>
          <a:p>
            <a:r>
              <a:rPr lang="en-GB" dirty="0">
                <a:hlinkClick r:id="rId3"/>
              </a:rPr>
              <a:t>https://www.baeldung.com/java-stack-overflow-error</a:t>
            </a:r>
            <a:endParaRPr lang="en-GB" dirty="0"/>
          </a:p>
          <a:p>
            <a:endParaRPr lang="en-GB" dirty="0"/>
          </a:p>
          <a:p>
            <a:endParaRPr lang="en-UA" dirty="0"/>
          </a:p>
        </p:txBody>
      </p:sp>
      <p:sp>
        <p:nvSpPr>
          <p:cNvPr id="4" name="Slide Number Placeholder 3">
            <a:extLst>
              <a:ext uri="{FF2B5EF4-FFF2-40B4-BE49-F238E27FC236}">
                <a16:creationId xmlns:a16="http://schemas.microsoft.com/office/drawing/2014/main" id="{3E0056E3-AC2E-8647-A369-9A08A8ABF1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622489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err="1"/>
              <a:t>ClassLoader</a:t>
            </a:r>
            <a:endParaRPr lang="ru-RU" sz="2400" dirty="0"/>
          </a:p>
        </p:txBody>
      </p:sp>
      <p:sp>
        <p:nvSpPr>
          <p:cNvPr id="3" name="Объект 2"/>
          <p:cNvSpPr>
            <a:spLocks noGrp="1"/>
          </p:cNvSpPr>
          <p:nvPr>
            <p:ph type="body" idx="1"/>
          </p:nvPr>
        </p:nvSpPr>
        <p:spPr/>
        <p:txBody>
          <a:bodyPr/>
          <a:lstStyle/>
          <a:p>
            <a:r>
              <a:rPr lang="en-US" sz="2000" dirty="0"/>
              <a:t>Class loaders are responsible for loading Java classes during runtime dynamically to the JVM</a:t>
            </a:r>
          </a:p>
          <a:p>
            <a:r>
              <a:rPr lang="en-US" sz="2000" dirty="0"/>
              <a:t>It is possible to implement your own Class loader</a:t>
            </a:r>
          </a:p>
          <a:p>
            <a:r>
              <a:rPr lang="en-US" sz="2000" dirty="0"/>
              <a:t>Almost all Java-based containers such servlet containers implement custom </a:t>
            </a:r>
            <a:r>
              <a:rPr lang="en-US" sz="2000" dirty="0" err="1"/>
              <a:t>ClassLoaders</a:t>
            </a:r>
            <a:r>
              <a:rPr lang="en-US" sz="2000" dirty="0"/>
              <a:t> to support features like hot deployment and runtime platform extensibility</a:t>
            </a:r>
          </a:p>
          <a:p>
            <a:endParaRPr lang="en-US" sz="2000" dirty="0"/>
          </a:p>
          <a:p>
            <a:endParaRPr lang="en-US" sz="20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689880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err="1"/>
              <a:t>ClassLoader</a:t>
            </a:r>
            <a:endParaRPr lang="ru-RU" sz="2400" dirty="0"/>
          </a:p>
        </p:txBody>
      </p:sp>
      <p:sp>
        <p:nvSpPr>
          <p:cNvPr id="3" name="Объект 2"/>
          <p:cNvSpPr>
            <a:spLocks noGrp="1"/>
          </p:cNvSpPr>
          <p:nvPr>
            <p:ph type="body" idx="1"/>
          </p:nvPr>
        </p:nvSpPr>
        <p:spPr/>
        <p:txBody>
          <a:bodyPr/>
          <a:lstStyle/>
          <a:p>
            <a:pPr marL="114300" indent="0">
              <a:buNone/>
            </a:pPr>
            <a:r>
              <a:rPr lang="en-US" sz="1800" dirty="0"/>
              <a:t>There are two types of built-in </a:t>
            </a:r>
            <a:r>
              <a:rPr lang="en-US" sz="1800" dirty="0" err="1"/>
              <a:t>ClassLoader</a:t>
            </a:r>
            <a:r>
              <a:rPr lang="en-US" sz="1800" dirty="0"/>
              <a:t> in Java:</a:t>
            </a:r>
          </a:p>
          <a:p>
            <a:r>
              <a:rPr lang="en-US" sz="1800" b="1" dirty="0"/>
              <a:t>Bootstrap Class Loader</a:t>
            </a:r>
            <a:r>
              <a:rPr lang="en-US" sz="1800" dirty="0"/>
              <a:t> – It loads JDK internal classes, typically loads </a:t>
            </a:r>
            <a:r>
              <a:rPr lang="en-US" sz="1800" b="1" dirty="0"/>
              <a:t>rt.jar </a:t>
            </a:r>
            <a:r>
              <a:rPr lang="en-US" sz="1800" dirty="0"/>
              <a:t>and other core classes for example </a:t>
            </a:r>
            <a:r>
              <a:rPr lang="en-US" sz="1800" b="1" dirty="0"/>
              <a:t>java.lang.*</a:t>
            </a:r>
            <a:r>
              <a:rPr lang="en-US" sz="1800" dirty="0"/>
              <a:t> package classes</a:t>
            </a:r>
          </a:p>
          <a:p>
            <a:r>
              <a:rPr lang="en-US" sz="1800" b="1" dirty="0"/>
              <a:t>System Class Loader</a:t>
            </a:r>
            <a:r>
              <a:rPr lang="en-US" sz="1800" dirty="0"/>
              <a:t> – It loads classes from the current </a:t>
            </a:r>
            <a:r>
              <a:rPr lang="en-US" sz="1800" dirty="0" err="1"/>
              <a:t>classpath</a:t>
            </a:r>
            <a:r>
              <a:rPr lang="en-US" sz="1800" dirty="0"/>
              <a:t> that can be set while invoking a program using </a:t>
            </a:r>
            <a:r>
              <a:rPr lang="en-US" sz="1800" b="1" i="1" dirty="0"/>
              <a:t>–cp </a:t>
            </a:r>
            <a:r>
              <a:rPr lang="en-US" sz="1800" dirty="0"/>
              <a:t>or </a:t>
            </a:r>
            <a:r>
              <a:rPr lang="en-US" sz="1800" b="1" i="1" dirty="0"/>
              <a:t>–</a:t>
            </a:r>
            <a:r>
              <a:rPr lang="en-US" sz="1800" b="1" i="1" dirty="0" err="1"/>
              <a:t>classpath</a:t>
            </a:r>
            <a:r>
              <a:rPr lang="en-US" sz="1800" b="1" i="1" dirty="0"/>
              <a:t> </a:t>
            </a:r>
            <a:r>
              <a:rPr lang="en-US" sz="1800" dirty="0"/>
              <a:t>command line options.</a:t>
            </a: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376359946"/>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FFFFFF"/>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1497</TotalTime>
  <Words>1748</Words>
  <Application>Microsoft Macintosh PowerPoint</Application>
  <PresentationFormat>On-screen Show (16:9)</PresentationFormat>
  <Paragraphs>206</Paragraphs>
  <Slides>37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Raleway</vt:lpstr>
      <vt:lpstr>Arial</vt:lpstr>
      <vt:lpstr>Courier New</vt:lpstr>
      <vt:lpstr>Lato</vt:lpstr>
      <vt:lpstr>Antonio template</vt:lpstr>
      <vt:lpstr>Lesson 10 – Reflection API, Annotations</vt:lpstr>
      <vt:lpstr>Lesson goals</vt:lpstr>
      <vt:lpstr>JVM Structure</vt:lpstr>
      <vt:lpstr>JVM Structure. Java Heap</vt:lpstr>
      <vt:lpstr>JVM Structure. Java Stack</vt:lpstr>
      <vt:lpstr>JVM Structure. Java Heap/Stack</vt:lpstr>
      <vt:lpstr>Errors Examples</vt:lpstr>
      <vt:lpstr>ClassLoader</vt:lpstr>
      <vt:lpstr>ClassLoader</vt:lpstr>
      <vt:lpstr>ClassLoader</vt:lpstr>
      <vt:lpstr>ClassLoader</vt:lpstr>
      <vt:lpstr>Native Methods</vt:lpstr>
      <vt:lpstr>Reflection API</vt:lpstr>
      <vt:lpstr>Reflection API</vt:lpstr>
      <vt:lpstr>java.lang.Class</vt:lpstr>
      <vt:lpstr>Class obtaining</vt:lpstr>
      <vt:lpstr>Class instantiation</vt:lpstr>
      <vt:lpstr>Class instantiation</vt:lpstr>
      <vt:lpstr>Declared fields</vt:lpstr>
      <vt:lpstr>Fields</vt:lpstr>
      <vt:lpstr>Declared methods</vt:lpstr>
      <vt:lpstr>Methods</vt:lpstr>
      <vt:lpstr>Invisible field update</vt:lpstr>
      <vt:lpstr>Invisible method invocation</vt:lpstr>
      <vt:lpstr>Annotations</vt:lpstr>
      <vt:lpstr>Annotations. RetentionPolicy</vt:lpstr>
      <vt:lpstr>Annotations. ElementType</vt:lpstr>
      <vt:lpstr>Annotations</vt:lpstr>
      <vt:lpstr>Annotations</vt:lpstr>
      <vt:lpstr>Class annotations usage</vt:lpstr>
      <vt:lpstr>Method annotations usage</vt:lpstr>
      <vt:lpstr>Homework. HackerRank</vt:lpstr>
      <vt:lpstr>Homework. Students Registry</vt:lpstr>
      <vt:lpstr>Homework. Contract</vt:lpstr>
      <vt:lpstr>Homework.  Unit Tests</vt:lpstr>
      <vt:lpstr>Links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 – Built-In Classes</dc:title>
  <cp:lastModifiedBy>Vasya Rudas</cp:lastModifiedBy>
  <cp:revision>150</cp:revision>
  <dcterms:modified xsi:type="dcterms:W3CDTF">2020-12-21T00:11:25Z</dcterms:modified>
</cp:coreProperties>
</file>