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55F2720-9F0A-4CCF-94FB-CC34006AB306}">
  <a:tblStyle styleId="{555F2720-9F0A-4CCF-94FB-CC34006AB30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slide" Target="slides/slide42.xml"/><Relationship Id="rId25" Type="http://schemas.openxmlformats.org/officeDocument/2006/relationships/slide" Target="slides/slide19.xml"/><Relationship Id="rId47" Type="http://schemas.openxmlformats.org/officeDocument/2006/relationships/slide" Target="slides/slide41.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8c9856197_1_1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8c9856197_1_1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8c9856197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8c9856197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8c9856197_1_1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8c9856197_1_1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8c9856197_1_1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8c9856197_1_1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8c9856197_1_1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8c9856197_1_1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8c9856197_1_1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8c9856197_1_1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8c9856197_1_1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8c9856197_1_1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8c9856197_1_1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8c9856197_1_1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8c9856197_1_1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8c9856197_1_1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8c9856197_1_1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8c9856197_1_1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8c985619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8c985619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8c9856197_1_1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8c9856197_1_1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8c9856197_1_1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8c9856197_1_1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8c9856197_1_1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b8c9856197_1_1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8c9856197_1_1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8c9856197_1_1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8c9856197_1_1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8c9856197_1_1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8e61c37b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8e61c37b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8e61c37b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b8e61c37b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8e61c37b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b8e61c37b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8e61c37b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8e61c37b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8c9856197_1_1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8c9856197_1_1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8c9856197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8c9856197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8e61c37b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b8e61c37b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8e61c37b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8e61c37b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8e61c37b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8e61c37b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b8e61c37b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b8e61c37b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b8e61c37b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b8e61c37b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b8e61c37b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b8e61c37b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b8e61c37b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b8e61c37b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b8c9856197_1_1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b8c9856197_1_1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b8e61c37b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b8e61c37b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b8e61c37b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b8e61c37b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8c9856197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8c9856197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98a7390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b98a7390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98a7390d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b98a7390d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b8e61c37bc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b8e61c37bc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8c9856197_1_10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8c9856197_1_10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8c9856197_1_10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8c9856197_1_10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8c9856197_1_1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8c9856197_1_1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8c9856197_1_1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8c9856197_1_1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8c9856197_1_1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8c9856197_1_1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ithub.com/vrudas/spring-framework-examples/tree/main/example-00-hello" TargetMode="Externa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github.com/vrudas/spring-framework-examples/tree/main/example-01-bean-factory" TargetMode="Externa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github.com/vrudas/spring-framework-examples/tree/main/example-02-bean-definition" TargetMode="Externa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github.com/vrudas/spring-framework-examples/tree/main/example-03-bean-scope" TargetMode="Externa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github.com/vrudas/spring-framework-examples/tree/main/example-04-bean-lifecycle"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github.com/vrudas/spring-framework-examples/tree/main/example-05-dependency-injection" TargetMode="Externa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github.com/vrudas/spring-framework-examples/tree/main/example-06-annotation-config" TargetMode="Externa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github.com/vrudas/spring-framework-examples/tree/main/example-07-java-config"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pring.io/projects" TargetMode="Externa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github.com/vrudas/spring-framework-examples/tree/main/example-08-properties" TargetMode="Externa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spring.io/spring-framework/docs/current/spring-framework-reference/core.html" TargetMode="External"/><Relationship Id="rId4" Type="http://schemas.openxmlformats.org/officeDocument/2006/relationships/hyperlink" Target="https://docs.spring.io/spring-framework/docs/current/spring-framework-reference/testing.html" TargetMode="External"/><Relationship Id="rId9" Type="http://schemas.openxmlformats.org/officeDocument/2006/relationships/hyperlink" Target="https://docs.spring.io/spring-framework/docs/current/spring-framework-reference/languages.html" TargetMode="External"/><Relationship Id="rId5" Type="http://schemas.openxmlformats.org/officeDocument/2006/relationships/hyperlink" Target="https://docs.spring.io/spring-framework/docs/current/spring-framework-reference/data-access.html" TargetMode="External"/><Relationship Id="rId6" Type="http://schemas.openxmlformats.org/officeDocument/2006/relationships/hyperlink" Target="https://docs.spring.io/spring/docs/current/spring-framework-reference/web.html" TargetMode="External"/><Relationship Id="rId7" Type="http://schemas.openxmlformats.org/officeDocument/2006/relationships/hyperlink" Target="https://docs.spring.io/spring/docs/current/spring-framework-reference/web-reactive.html" TargetMode="External"/><Relationship Id="rId8" Type="http://schemas.openxmlformats.org/officeDocument/2006/relationships/hyperlink" Target="https://docs.spring.io/spring-framework/docs/current/spring-framework-reference/integration.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Spring Framework</a:t>
            </a:r>
            <a:endParaRPr/>
          </a:p>
        </p:txBody>
      </p:sp>
      <p:pic>
        <p:nvPicPr>
          <p:cNvPr id="55" name="Google Shape;55;p13"/>
          <p:cNvPicPr preferRelativeResize="0"/>
          <p:nvPr/>
        </p:nvPicPr>
        <p:blipFill>
          <a:blip r:embed="rId3">
            <a:alphaModFix/>
          </a:blip>
          <a:stretch>
            <a:fillRect/>
          </a:stretch>
        </p:blipFill>
        <p:spPr>
          <a:xfrm>
            <a:off x="6256163" y="1563400"/>
            <a:ext cx="1544225" cy="1544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Spring AOP</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Spring' </a:t>
            </a:r>
            <a:r>
              <a:rPr lang="ru">
                <a:solidFill>
                  <a:srgbClr val="4A86E8"/>
                </a:solidFill>
              </a:rPr>
              <a:t>AOP</a:t>
            </a:r>
            <a:r>
              <a:rPr lang="ru"/>
              <a:t> module provides an AOP Alliance-compliant aspect-oriented programming implementation allowing you to define, for example, method-interceptors and pointcuts to cleanly decouple code that implements functionality that should be separated. </a:t>
            </a:r>
            <a:endParaRPr/>
          </a:p>
          <a:p>
            <a:pPr indent="-342900" lvl="0" marL="457200" rtl="0" algn="l">
              <a:spcBef>
                <a:spcPts val="0"/>
              </a:spcBef>
              <a:spcAft>
                <a:spcPts val="0"/>
              </a:spcAft>
              <a:buSzPts val="1800"/>
              <a:buChar char="●"/>
            </a:pPr>
            <a:r>
              <a:rPr lang="ru"/>
              <a:t>The separate </a:t>
            </a:r>
            <a:r>
              <a:rPr lang="ru">
                <a:solidFill>
                  <a:srgbClr val="4A86E8"/>
                </a:solidFill>
              </a:rPr>
              <a:t>Aspects</a:t>
            </a:r>
            <a:r>
              <a:rPr lang="ru"/>
              <a:t> module provides integration with AspectJ.</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Example - Hello World</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1200"/>
              </a:spcAft>
              <a:buNone/>
            </a:pPr>
            <a:r>
              <a:rPr lang="ru" u="sng">
                <a:solidFill>
                  <a:schemeClr val="hlink"/>
                </a:solidFill>
                <a:hlinkClick r:id="rId3"/>
              </a:rPr>
              <a:t>https://github.com/vrudas/spring-framework-examples/tree/main/example-00-hello</a:t>
            </a:r>
            <a:endParaRPr/>
          </a:p>
        </p:txBody>
      </p:sp>
      <p:pic>
        <p:nvPicPr>
          <p:cNvPr id="117" name="Google Shape;117;p23"/>
          <p:cNvPicPr preferRelativeResize="0"/>
          <p:nvPr/>
        </p:nvPicPr>
        <p:blipFill>
          <a:blip r:embed="rId4">
            <a:alphaModFix/>
          </a:blip>
          <a:stretch>
            <a:fillRect/>
          </a:stretch>
        </p:blipFill>
        <p:spPr>
          <a:xfrm>
            <a:off x="3323350" y="1152475"/>
            <a:ext cx="2497299" cy="24972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Inversion of Control - The Problem?</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ru" sz="12800"/>
              <a:t>🤔</a:t>
            </a:r>
            <a:endParaRPr sz="12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Inversion of Control - The Problem?</a:t>
            </a:r>
            <a:endParaRPr/>
          </a:p>
        </p:txBody>
      </p:sp>
      <p:pic>
        <p:nvPicPr>
          <p:cNvPr id="129" name="Google Shape;129;p25"/>
          <p:cNvPicPr preferRelativeResize="0"/>
          <p:nvPr/>
        </p:nvPicPr>
        <p:blipFill>
          <a:blip r:embed="rId3">
            <a:alphaModFix/>
          </a:blip>
          <a:stretch>
            <a:fillRect/>
          </a:stretch>
        </p:blipFill>
        <p:spPr>
          <a:xfrm>
            <a:off x="912338" y="1017725"/>
            <a:ext cx="7319332" cy="38209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Inversion of Control </a:t>
            </a:r>
            <a:endParaRPr/>
          </a:p>
        </p:txBody>
      </p:sp>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 name="Google Shape;136;p26"/>
          <p:cNvPicPr preferRelativeResize="0"/>
          <p:nvPr/>
        </p:nvPicPr>
        <p:blipFill>
          <a:blip r:embed="rId3">
            <a:alphaModFix/>
          </a:blip>
          <a:stretch>
            <a:fillRect/>
          </a:stretch>
        </p:blipFill>
        <p:spPr>
          <a:xfrm>
            <a:off x="2200275" y="1162050"/>
            <a:ext cx="4743450" cy="2819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Inversion of Control in Spring</a:t>
            </a:r>
            <a:endParaRPr/>
          </a:p>
        </p:txBody>
      </p:sp>
      <p:sp>
        <p:nvSpPr>
          <p:cNvPr id="142" name="Google Shape;14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ru"/>
              <a:t>The Spring container is at the core of the Spring Framework.</a:t>
            </a:r>
            <a:endParaRPr/>
          </a:p>
          <a:p>
            <a:pPr indent="-342900" lvl="0" marL="457200" rtl="0" algn="l">
              <a:spcBef>
                <a:spcPts val="0"/>
              </a:spcBef>
              <a:spcAft>
                <a:spcPts val="0"/>
              </a:spcAft>
              <a:buSzPts val="1800"/>
              <a:buAutoNum type="arabicPeriod"/>
            </a:pPr>
            <a:r>
              <a:rPr lang="ru"/>
              <a:t>The Spring container uses dependency injection (DI) to manage the components that make up an application.</a:t>
            </a:r>
            <a:endParaRPr/>
          </a:p>
          <a:p>
            <a:pPr indent="-342900" lvl="0" marL="457200" rtl="0" algn="l">
              <a:spcBef>
                <a:spcPts val="0"/>
              </a:spcBef>
              <a:spcAft>
                <a:spcPts val="0"/>
              </a:spcAft>
              <a:buSzPts val="1800"/>
              <a:buAutoNum type="arabicPeriod"/>
            </a:pPr>
            <a:r>
              <a:rPr lang="ru"/>
              <a:t>The container will create the objects, wire them together, configure them, and manage their complete lifecycle from creation till destruction.</a:t>
            </a:r>
            <a:endParaRPr/>
          </a:p>
          <a:p>
            <a:pPr indent="-342900" lvl="0" marL="457200" rtl="0" algn="l">
              <a:spcBef>
                <a:spcPts val="0"/>
              </a:spcBef>
              <a:spcAft>
                <a:spcPts val="0"/>
              </a:spcAft>
              <a:buSzPts val="1800"/>
              <a:buAutoNum type="arabicPeriod"/>
            </a:pPr>
            <a:r>
              <a:rPr lang="ru"/>
              <a:t>The container gets its instructions on what objects to instantiate, configure, and assemble by reading configuration metadata provided. The configuration metadata can be represented either by XML, Java annotations, or Java code.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Dependency Injection Containers</a:t>
            </a:r>
            <a:endParaRPr/>
          </a:p>
        </p:txBody>
      </p:sp>
      <p:sp>
        <p:nvSpPr>
          <p:cNvPr id="148" name="Google Shape;14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Spring </a:t>
            </a:r>
            <a:r>
              <a:rPr lang="ru">
                <a:solidFill>
                  <a:srgbClr val="4A86E8"/>
                </a:solidFill>
              </a:rPr>
              <a:t>BeanFactory</a:t>
            </a:r>
            <a:r>
              <a:rPr lang="ru"/>
              <a:t> Container - this is the simplest container providing basic support for DI. There are a number of implementations of the BeanFactory interface that come supplied straight out-of-the-box with Spring. The most commonly used BeanFactory implementation is the XmlBeanFactory class.</a:t>
            </a:r>
            <a:endParaRPr/>
          </a:p>
          <a:p>
            <a:pPr indent="-342900" lvl="0" marL="457200" rtl="0" algn="l">
              <a:spcBef>
                <a:spcPts val="0"/>
              </a:spcBef>
              <a:spcAft>
                <a:spcPts val="0"/>
              </a:spcAft>
              <a:buSzPts val="1800"/>
              <a:buChar char="●"/>
            </a:pPr>
            <a:r>
              <a:rPr lang="ru"/>
              <a:t>Spring </a:t>
            </a:r>
            <a:r>
              <a:rPr lang="ru">
                <a:solidFill>
                  <a:srgbClr val="4A86E8"/>
                </a:solidFill>
              </a:rPr>
              <a:t>ApplicationContext</a:t>
            </a:r>
            <a:r>
              <a:rPr lang="ru"/>
              <a:t> Container - includes all functionality of the BeanFactory, and adds more enterprise-specific functionality such as the ability to resolve textual messages from a properties file and the ability to publish application events to interested event listeners.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Example - Containers</a:t>
            </a:r>
            <a:endParaRPr/>
          </a:p>
        </p:txBody>
      </p:sp>
      <p:sp>
        <p:nvSpPr>
          <p:cNvPr id="154" name="Google Shape;15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1200"/>
              </a:spcAft>
              <a:buNone/>
            </a:pPr>
            <a:r>
              <a:rPr lang="ru" u="sng">
                <a:solidFill>
                  <a:schemeClr val="hlink"/>
                </a:solidFill>
                <a:hlinkClick r:id="rId3"/>
              </a:rPr>
              <a:t>https://github.com/vrudas/spring-framework-examples/tree/main/example-01-bean-factory</a:t>
            </a:r>
            <a:endParaRPr/>
          </a:p>
        </p:txBody>
      </p:sp>
      <p:pic>
        <p:nvPicPr>
          <p:cNvPr id="155" name="Google Shape;155;p29"/>
          <p:cNvPicPr preferRelativeResize="0"/>
          <p:nvPr/>
        </p:nvPicPr>
        <p:blipFill>
          <a:blip r:embed="rId4">
            <a:alphaModFix/>
          </a:blip>
          <a:stretch>
            <a:fillRect/>
          </a:stretch>
        </p:blipFill>
        <p:spPr>
          <a:xfrm>
            <a:off x="3323350" y="1152475"/>
            <a:ext cx="2497299" cy="24972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What is Bean?</a:t>
            </a:r>
            <a:endParaRPr/>
          </a:p>
        </p:txBody>
      </p:sp>
      <p:pic>
        <p:nvPicPr>
          <p:cNvPr id="161" name="Google Shape;161;p30"/>
          <p:cNvPicPr preferRelativeResize="0"/>
          <p:nvPr/>
        </p:nvPicPr>
        <p:blipFill>
          <a:blip r:embed="rId3">
            <a:alphaModFix/>
          </a:blip>
          <a:stretch>
            <a:fillRect/>
          </a:stretch>
        </p:blipFill>
        <p:spPr>
          <a:xfrm>
            <a:off x="2204800" y="1086700"/>
            <a:ext cx="4886505" cy="3820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Beans</a:t>
            </a:r>
            <a:endParaRPr/>
          </a:p>
        </p:txBody>
      </p:sp>
      <p:sp>
        <p:nvSpPr>
          <p:cNvPr id="167" name="Google Shape;16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The objects that form the backbone of your application and that are managed by the Spring IoC container are called beans.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ru"/>
              <a:t>A bean is an object that is instantiated, assembled, and otherwise managed by a Spring IoC container. These beans are created with the configuration metadata that you supply to the container, for example, in the form of XML </a:t>
            </a:r>
            <a:r>
              <a:rPr lang="ru">
                <a:solidFill>
                  <a:srgbClr val="4A86E8"/>
                </a:solidFill>
              </a:rPr>
              <a:t>&lt;bean/&gt;</a:t>
            </a:r>
            <a:r>
              <a:rPr lang="ru"/>
              <a:t> definitions which you have already seen in previous chapters.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Agenda</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Overview</a:t>
            </a:r>
            <a:endParaRPr/>
          </a:p>
          <a:p>
            <a:pPr indent="-342900" lvl="0" marL="457200" rtl="0" algn="l">
              <a:spcBef>
                <a:spcPts val="0"/>
              </a:spcBef>
              <a:spcAft>
                <a:spcPts val="0"/>
              </a:spcAft>
              <a:buSzPts val="1800"/>
              <a:buChar char="●"/>
            </a:pPr>
            <a:r>
              <a:rPr lang="ru"/>
              <a:t>Spring Platform</a:t>
            </a:r>
            <a:endParaRPr/>
          </a:p>
          <a:p>
            <a:pPr indent="-342900" lvl="0" marL="457200" rtl="0" algn="l">
              <a:spcBef>
                <a:spcPts val="0"/>
              </a:spcBef>
              <a:spcAft>
                <a:spcPts val="0"/>
              </a:spcAft>
              <a:buSzPts val="1800"/>
              <a:buChar char="●"/>
            </a:pPr>
            <a:r>
              <a:rPr lang="ru"/>
              <a:t>Spring Framework</a:t>
            </a:r>
            <a:endParaRPr/>
          </a:p>
          <a:p>
            <a:pPr indent="-342900" lvl="0" marL="457200" rtl="0" algn="l">
              <a:spcBef>
                <a:spcPts val="0"/>
              </a:spcBef>
              <a:spcAft>
                <a:spcPts val="0"/>
              </a:spcAft>
              <a:buSzPts val="1800"/>
              <a:buChar char="●"/>
            </a:pPr>
            <a:r>
              <a:rPr lang="ru"/>
              <a:t>Inversion of Control</a:t>
            </a:r>
            <a:endParaRPr/>
          </a:p>
          <a:p>
            <a:pPr indent="-342900" lvl="0" marL="457200" rtl="0" algn="l">
              <a:spcBef>
                <a:spcPts val="0"/>
              </a:spcBef>
              <a:spcAft>
                <a:spcPts val="0"/>
              </a:spcAft>
              <a:buSzPts val="1800"/>
              <a:buChar char="●"/>
            </a:pPr>
            <a:r>
              <a:rPr lang="ru"/>
              <a:t>Dependency Injection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Beans - Definition</a:t>
            </a:r>
            <a:endParaRPr/>
          </a:p>
        </p:txBody>
      </p:sp>
      <p:sp>
        <p:nvSpPr>
          <p:cNvPr id="173" name="Google Shape;17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The bean definition contains the information called configuration metadata which is needed for the container to know the followings:</a:t>
            </a:r>
            <a:endParaRPr/>
          </a:p>
          <a:p>
            <a:pPr indent="-342900" lvl="0" marL="457200" rtl="0" algn="l">
              <a:spcBef>
                <a:spcPts val="1200"/>
              </a:spcBef>
              <a:spcAft>
                <a:spcPts val="0"/>
              </a:spcAft>
              <a:buSzPts val="1800"/>
              <a:buChar char="●"/>
            </a:pPr>
            <a:r>
              <a:rPr lang="ru"/>
              <a:t>How to create a bean</a:t>
            </a:r>
            <a:endParaRPr/>
          </a:p>
          <a:p>
            <a:pPr indent="-342900" lvl="0" marL="457200" rtl="0" algn="l">
              <a:spcBef>
                <a:spcPts val="0"/>
              </a:spcBef>
              <a:spcAft>
                <a:spcPts val="0"/>
              </a:spcAft>
              <a:buSzPts val="1800"/>
              <a:buChar char="●"/>
            </a:pPr>
            <a:r>
              <a:rPr lang="ru"/>
              <a:t>Bean's lifecycle details</a:t>
            </a:r>
            <a:endParaRPr/>
          </a:p>
          <a:p>
            <a:pPr indent="-342900" lvl="0" marL="457200" rtl="0" algn="l">
              <a:spcBef>
                <a:spcPts val="0"/>
              </a:spcBef>
              <a:spcAft>
                <a:spcPts val="0"/>
              </a:spcAft>
              <a:buSzPts val="1800"/>
              <a:buChar char="●"/>
            </a:pPr>
            <a:r>
              <a:rPr lang="ru"/>
              <a:t>Bean's dependencies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Beans - Definition</a:t>
            </a:r>
            <a:endParaRPr/>
          </a:p>
        </p:txBody>
      </p:sp>
      <p:graphicFrame>
        <p:nvGraphicFramePr>
          <p:cNvPr id="179" name="Google Shape;179;p33"/>
          <p:cNvGraphicFramePr/>
          <p:nvPr/>
        </p:nvGraphicFramePr>
        <p:xfrm>
          <a:off x="280400" y="1017725"/>
          <a:ext cx="3000000" cy="3000000"/>
        </p:xfrm>
        <a:graphic>
          <a:graphicData uri="http://schemas.openxmlformats.org/drawingml/2006/table">
            <a:tbl>
              <a:tblPr>
                <a:noFill/>
                <a:tableStyleId>{555F2720-9F0A-4CCF-94FB-CC34006AB306}</a:tableStyleId>
              </a:tblPr>
              <a:tblGrid>
                <a:gridCol w="1605150"/>
                <a:gridCol w="6978050"/>
              </a:tblGrid>
              <a:tr h="298650">
                <a:tc>
                  <a:txBody>
                    <a:bodyPr/>
                    <a:lstStyle/>
                    <a:p>
                      <a:pPr indent="0" lvl="0" marL="0" rtl="0" algn="l">
                        <a:spcBef>
                          <a:spcPts val="0"/>
                        </a:spcBef>
                        <a:spcAft>
                          <a:spcPts val="0"/>
                        </a:spcAft>
                        <a:buNone/>
                      </a:pPr>
                      <a:r>
                        <a:rPr b="1" lang="ru" sz="1300">
                          <a:solidFill>
                            <a:schemeClr val="lt2"/>
                          </a:solidFill>
                        </a:rPr>
                        <a:t>Property</a:t>
                      </a:r>
                      <a:endParaRPr b="1" sz="1300">
                        <a:solidFill>
                          <a:schemeClr val="lt2"/>
                        </a:solidFill>
                      </a:endParaRPr>
                    </a:p>
                  </a:txBody>
                  <a:tcPr marT="91425" marB="91425" marR="91425" marL="91425"/>
                </a:tc>
                <a:tc>
                  <a:txBody>
                    <a:bodyPr/>
                    <a:lstStyle/>
                    <a:p>
                      <a:pPr indent="0" lvl="0" marL="0" rtl="0" algn="l">
                        <a:spcBef>
                          <a:spcPts val="0"/>
                        </a:spcBef>
                        <a:spcAft>
                          <a:spcPts val="0"/>
                        </a:spcAft>
                        <a:buNone/>
                      </a:pPr>
                      <a:r>
                        <a:rPr b="1" lang="ru" sz="1300">
                          <a:solidFill>
                            <a:schemeClr val="lt2"/>
                          </a:solidFill>
                        </a:rPr>
                        <a:t>Description</a:t>
                      </a:r>
                      <a:endParaRPr b="1" sz="1300">
                        <a:solidFill>
                          <a:schemeClr val="lt2"/>
                        </a:solidFill>
                      </a:endParaRPr>
                    </a:p>
                  </a:txBody>
                  <a:tcPr marT="91425" marB="91425" marR="91425" marL="91425"/>
                </a:tc>
              </a:tr>
              <a:tr h="240250">
                <a:tc>
                  <a:txBody>
                    <a:bodyPr/>
                    <a:lstStyle/>
                    <a:p>
                      <a:pPr indent="0" lvl="0" marL="0" rtl="0" algn="l">
                        <a:spcBef>
                          <a:spcPts val="0"/>
                        </a:spcBef>
                        <a:spcAft>
                          <a:spcPts val="0"/>
                        </a:spcAft>
                        <a:buNone/>
                      </a:pPr>
                      <a:r>
                        <a:rPr lang="ru" sz="1300">
                          <a:solidFill>
                            <a:srgbClr val="4A86E8"/>
                          </a:solidFill>
                        </a:rPr>
                        <a:t>class</a:t>
                      </a:r>
                      <a:endParaRPr sz="1300">
                        <a:solidFill>
                          <a:srgbClr val="4A86E8"/>
                        </a:solidFill>
                      </a:endParaRPr>
                    </a:p>
                  </a:txBody>
                  <a:tcPr marT="91425" marB="91425" marR="91425" marL="91425"/>
                </a:tc>
                <a:tc>
                  <a:txBody>
                    <a:bodyPr/>
                    <a:lstStyle/>
                    <a:p>
                      <a:pPr indent="0" lvl="0" marL="0" rtl="0" algn="l">
                        <a:spcBef>
                          <a:spcPts val="0"/>
                        </a:spcBef>
                        <a:spcAft>
                          <a:spcPts val="0"/>
                        </a:spcAft>
                        <a:buNone/>
                      </a:pPr>
                      <a:r>
                        <a:rPr lang="ru" sz="1300">
                          <a:solidFill>
                            <a:schemeClr val="lt2"/>
                          </a:solidFill>
                        </a:rPr>
                        <a:t>The bean class to be used to create the bean.</a:t>
                      </a:r>
                      <a:endParaRPr sz="1300">
                        <a:solidFill>
                          <a:schemeClr val="lt2"/>
                        </a:solidFill>
                      </a:endParaRPr>
                    </a:p>
                  </a:txBody>
                  <a:tcPr marT="91425" marB="91425" marR="91425" marL="91425"/>
                </a:tc>
              </a:tr>
              <a:tr h="100000">
                <a:tc>
                  <a:txBody>
                    <a:bodyPr/>
                    <a:lstStyle/>
                    <a:p>
                      <a:pPr indent="0" lvl="0" marL="0" rtl="0" algn="l">
                        <a:spcBef>
                          <a:spcPts val="0"/>
                        </a:spcBef>
                        <a:spcAft>
                          <a:spcPts val="0"/>
                        </a:spcAft>
                        <a:buNone/>
                      </a:pPr>
                      <a:r>
                        <a:rPr lang="ru" sz="1300">
                          <a:solidFill>
                            <a:srgbClr val="4A86E8"/>
                          </a:solidFill>
                        </a:rPr>
                        <a:t>name</a:t>
                      </a:r>
                      <a:endParaRPr sz="1300">
                        <a:solidFill>
                          <a:srgbClr val="4A86E8"/>
                        </a:solidFill>
                      </a:endParaRPr>
                    </a:p>
                  </a:txBody>
                  <a:tcPr marT="91425" marB="91425" marR="91425" marL="91425"/>
                </a:tc>
                <a:tc>
                  <a:txBody>
                    <a:bodyPr/>
                    <a:lstStyle/>
                    <a:p>
                      <a:pPr indent="0" lvl="0" marL="0" rtl="0" algn="l">
                        <a:spcBef>
                          <a:spcPts val="0"/>
                        </a:spcBef>
                        <a:spcAft>
                          <a:spcPts val="0"/>
                        </a:spcAft>
                        <a:buNone/>
                      </a:pPr>
                      <a:r>
                        <a:rPr lang="ru" sz="1300">
                          <a:solidFill>
                            <a:schemeClr val="lt2"/>
                          </a:solidFill>
                        </a:rPr>
                        <a:t>The unique bean identifier.</a:t>
                      </a:r>
                      <a:endParaRPr sz="1300">
                        <a:solidFill>
                          <a:schemeClr val="lt2"/>
                        </a:solidFill>
                      </a:endParaRPr>
                    </a:p>
                  </a:txBody>
                  <a:tcPr marT="91425" marB="91425" marR="91425" marL="91425"/>
                </a:tc>
              </a:tr>
              <a:tr h="299800">
                <a:tc>
                  <a:txBody>
                    <a:bodyPr/>
                    <a:lstStyle/>
                    <a:p>
                      <a:pPr indent="0" lvl="0" marL="0" rtl="0" algn="l">
                        <a:spcBef>
                          <a:spcPts val="0"/>
                        </a:spcBef>
                        <a:spcAft>
                          <a:spcPts val="0"/>
                        </a:spcAft>
                        <a:buNone/>
                      </a:pPr>
                      <a:r>
                        <a:rPr lang="ru" sz="1300">
                          <a:solidFill>
                            <a:srgbClr val="4A86E8"/>
                          </a:solidFill>
                        </a:rPr>
                        <a:t>scope</a:t>
                      </a:r>
                      <a:endParaRPr sz="1300">
                        <a:solidFill>
                          <a:srgbClr val="4A86E8"/>
                        </a:solidFill>
                      </a:endParaRPr>
                    </a:p>
                  </a:txBody>
                  <a:tcPr marT="91425" marB="91425" marR="91425" marL="91425"/>
                </a:tc>
                <a:tc>
                  <a:txBody>
                    <a:bodyPr/>
                    <a:lstStyle/>
                    <a:p>
                      <a:pPr indent="0" lvl="0" marL="0" rtl="0" algn="l">
                        <a:spcBef>
                          <a:spcPts val="0"/>
                        </a:spcBef>
                        <a:spcAft>
                          <a:spcPts val="0"/>
                        </a:spcAft>
                        <a:buNone/>
                      </a:pPr>
                      <a:r>
                        <a:rPr lang="ru" sz="1300">
                          <a:solidFill>
                            <a:schemeClr val="lt2"/>
                          </a:solidFill>
                        </a:rPr>
                        <a:t>The scope of the objects created from a particular bean definition.</a:t>
                      </a:r>
                      <a:endParaRPr sz="1300">
                        <a:solidFill>
                          <a:schemeClr val="lt2"/>
                        </a:solidFill>
                      </a:endParaRPr>
                    </a:p>
                  </a:txBody>
                  <a:tcPr marT="91425" marB="91425" marR="91425" marL="91425"/>
                </a:tc>
              </a:tr>
              <a:tr h="479675">
                <a:tc>
                  <a:txBody>
                    <a:bodyPr/>
                    <a:lstStyle/>
                    <a:p>
                      <a:pPr indent="0" lvl="0" marL="0" rtl="0" algn="l">
                        <a:spcBef>
                          <a:spcPts val="0"/>
                        </a:spcBef>
                        <a:spcAft>
                          <a:spcPts val="0"/>
                        </a:spcAft>
                        <a:buNone/>
                      </a:pPr>
                      <a:r>
                        <a:rPr lang="ru" sz="1300">
                          <a:solidFill>
                            <a:srgbClr val="4A86E8"/>
                          </a:solidFill>
                        </a:rPr>
                        <a:t>lazy-initialization mode</a:t>
                      </a:r>
                      <a:endParaRPr sz="1300">
                        <a:solidFill>
                          <a:srgbClr val="4A86E8"/>
                        </a:solidFill>
                      </a:endParaRPr>
                    </a:p>
                  </a:txBody>
                  <a:tcPr marT="91425" marB="91425" marR="91425" marL="91425"/>
                </a:tc>
                <a:tc>
                  <a:txBody>
                    <a:bodyPr/>
                    <a:lstStyle/>
                    <a:p>
                      <a:pPr indent="0" lvl="0" marL="0" rtl="0" algn="l">
                        <a:spcBef>
                          <a:spcPts val="0"/>
                        </a:spcBef>
                        <a:spcAft>
                          <a:spcPts val="0"/>
                        </a:spcAft>
                        <a:buNone/>
                      </a:pPr>
                      <a:r>
                        <a:rPr lang="ru" sz="1300">
                          <a:solidFill>
                            <a:schemeClr val="lt2"/>
                          </a:solidFill>
                        </a:rPr>
                        <a:t>Tells the IoC container to create a bean instance when it is first requested, rather than at startup.</a:t>
                      </a:r>
                      <a:endParaRPr sz="1300">
                        <a:solidFill>
                          <a:schemeClr val="lt2"/>
                        </a:solidFill>
                      </a:endParaRPr>
                    </a:p>
                  </a:txBody>
                  <a:tcPr marT="91425" marB="91425" marR="91425" marL="91425"/>
                </a:tc>
              </a:tr>
              <a:tr h="299800">
                <a:tc>
                  <a:txBody>
                    <a:bodyPr/>
                    <a:lstStyle/>
                    <a:p>
                      <a:pPr indent="0" lvl="0" marL="0" rtl="0" algn="l">
                        <a:spcBef>
                          <a:spcPts val="0"/>
                        </a:spcBef>
                        <a:spcAft>
                          <a:spcPts val="0"/>
                        </a:spcAft>
                        <a:buNone/>
                      </a:pPr>
                      <a:r>
                        <a:rPr lang="ru" sz="1300">
                          <a:solidFill>
                            <a:srgbClr val="4A86E8"/>
                          </a:solidFill>
                        </a:rPr>
                        <a:t>constructor-args</a:t>
                      </a:r>
                      <a:endParaRPr sz="1300">
                        <a:solidFill>
                          <a:srgbClr val="4A86E8"/>
                        </a:solidFill>
                      </a:endParaRPr>
                    </a:p>
                  </a:txBody>
                  <a:tcPr marT="91425" marB="91425" marR="91425" marL="91425"/>
                </a:tc>
                <a:tc>
                  <a:txBody>
                    <a:bodyPr/>
                    <a:lstStyle/>
                    <a:p>
                      <a:pPr indent="0" lvl="0" marL="0" rtl="0" algn="l">
                        <a:spcBef>
                          <a:spcPts val="0"/>
                        </a:spcBef>
                        <a:spcAft>
                          <a:spcPts val="0"/>
                        </a:spcAft>
                        <a:buNone/>
                      </a:pPr>
                      <a:r>
                        <a:rPr lang="ru" sz="1300">
                          <a:solidFill>
                            <a:schemeClr val="lt2"/>
                          </a:solidFill>
                        </a:rPr>
                        <a:t>Used to inject the dependencies into the class through a class constructor</a:t>
                      </a:r>
                      <a:endParaRPr sz="1300">
                        <a:solidFill>
                          <a:schemeClr val="lt2"/>
                        </a:solidFill>
                      </a:endParaRPr>
                    </a:p>
                  </a:txBody>
                  <a:tcPr marT="91425" marB="91425" marR="91425" marL="91425"/>
                </a:tc>
              </a:tr>
              <a:tr h="299800">
                <a:tc>
                  <a:txBody>
                    <a:bodyPr/>
                    <a:lstStyle/>
                    <a:p>
                      <a:pPr indent="0" lvl="0" marL="0" rtl="0" algn="l">
                        <a:spcBef>
                          <a:spcPts val="0"/>
                        </a:spcBef>
                        <a:spcAft>
                          <a:spcPts val="0"/>
                        </a:spcAft>
                        <a:buNone/>
                      </a:pPr>
                      <a:r>
                        <a:rPr lang="ru" sz="1300">
                          <a:solidFill>
                            <a:srgbClr val="4A86E8"/>
                          </a:solidFill>
                        </a:rPr>
                        <a:t>properties</a:t>
                      </a:r>
                      <a:endParaRPr sz="1300">
                        <a:solidFill>
                          <a:srgbClr val="4A86E8"/>
                        </a:solidFill>
                      </a:endParaRPr>
                    </a:p>
                  </a:txBody>
                  <a:tcPr marT="91425" marB="91425" marR="91425" marL="91425"/>
                </a:tc>
                <a:tc>
                  <a:txBody>
                    <a:bodyPr/>
                    <a:lstStyle/>
                    <a:p>
                      <a:pPr indent="0" lvl="0" marL="0" rtl="0" algn="l">
                        <a:spcBef>
                          <a:spcPts val="0"/>
                        </a:spcBef>
                        <a:spcAft>
                          <a:spcPts val="0"/>
                        </a:spcAft>
                        <a:buNone/>
                      </a:pPr>
                      <a:r>
                        <a:rPr lang="ru" sz="1300">
                          <a:solidFill>
                            <a:schemeClr val="lt2"/>
                          </a:solidFill>
                        </a:rPr>
                        <a:t>Used to inject the dependencies into the class through setter methods</a:t>
                      </a:r>
                      <a:endParaRPr sz="1300">
                        <a:solidFill>
                          <a:schemeClr val="lt2"/>
                        </a:solidFill>
                      </a:endParaRPr>
                    </a:p>
                  </a:txBody>
                  <a:tcPr marT="91425" marB="91425" marR="91425" marL="91425"/>
                </a:tc>
              </a:tr>
              <a:tr h="375950">
                <a:tc>
                  <a:txBody>
                    <a:bodyPr/>
                    <a:lstStyle/>
                    <a:p>
                      <a:pPr indent="0" lvl="0" marL="0" rtl="0" algn="l">
                        <a:spcBef>
                          <a:spcPts val="0"/>
                        </a:spcBef>
                        <a:spcAft>
                          <a:spcPts val="0"/>
                        </a:spcAft>
                        <a:buNone/>
                      </a:pPr>
                      <a:r>
                        <a:rPr lang="ru" sz="1300">
                          <a:solidFill>
                            <a:srgbClr val="4A86E8"/>
                          </a:solidFill>
                        </a:rPr>
                        <a:t>initialization method</a:t>
                      </a:r>
                      <a:endParaRPr sz="1300">
                        <a:solidFill>
                          <a:srgbClr val="4A86E8"/>
                        </a:solidFill>
                      </a:endParaRPr>
                    </a:p>
                  </a:txBody>
                  <a:tcPr marT="91425" marB="91425" marR="91425" marL="91425"/>
                </a:tc>
                <a:tc>
                  <a:txBody>
                    <a:bodyPr/>
                    <a:lstStyle/>
                    <a:p>
                      <a:pPr indent="0" lvl="0" marL="0" rtl="0" algn="l">
                        <a:spcBef>
                          <a:spcPts val="0"/>
                        </a:spcBef>
                        <a:spcAft>
                          <a:spcPts val="0"/>
                        </a:spcAft>
                        <a:buNone/>
                      </a:pPr>
                      <a:r>
                        <a:rPr lang="ru" sz="1300">
                          <a:solidFill>
                            <a:schemeClr val="lt2"/>
                          </a:solidFill>
                        </a:rPr>
                        <a:t>A callback to be called just after all necessary properties on the bean have been set by the container.</a:t>
                      </a:r>
                      <a:endParaRPr sz="1300">
                        <a:solidFill>
                          <a:schemeClr val="lt2"/>
                        </a:solidFill>
                      </a:endParaRPr>
                    </a:p>
                  </a:txBody>
                  <a:tcPr marT="91425" marB="91425" marR="91425" marL="91425"/>
                </a:tc>
              </a:tr>
              <a:tr h="299800">
                <a:tc>
                  <a:txBody>
                    <a:bodyPr/>
                    <a:lstStyle/>
                    <a:p>
                      <a:pPr indent="0" lvl="0" marL="0" rtl="0" algn="l">
                        <a:spcBef>
                          <a:spcPts val="0"/>
                        </a:spcBef>
                        <a:spcAft>
                          <a:spcPts val="0"/>
                        </a:spcAft>
                        <a:buNone/>
                      </a:pPr>
                      <a:r>
                        <a:rPr lang="ru" sz="1300">
                          <a:solidFill>
                            <a:srgbClr val="4A86E8"/>
                          </a:solidFill>
                        </a:rPr>
                        <a:t>destruction method</a:t>
                      </a:r>
                      <a:endParaRPr sz="1300">
                        <a:solidFill>
                          <a:srgbClr val="4A86E8"/>
                        </a:solidFill>
                      </a:endParaRPr>
                    </a:p>
                  </a:txBody>
                  <a:tcPr marT="91425" marB="91425" marR="91425" marL="91425"/>
                </a:tc>
                <a:tc>
                  <a:txBody>
                    <a:bodyPr/>
                    <a:lstStyle/>
                    <a:p>
                      <a:pPr indent="0" lvl="0" marL="0" rtl="0" algn="l">
                        <a:spcBef>
                          <a:spcPts val="0"/>
                        </a:spcBef>
                        <a:spcAft>
                          <a:spcPts val="0"/>
                        </a:spcAft>
                        <a:buNone/>
                      </a:pPr>
                      <a:r>
                        <a:rPr lang="ru" sz="1300">
                          <a:solidFill>
                            <a:schemeClr val="lt2"/>
                          </a:solidFill>
                        </a:rPr>
                        <a:t>A callback to be used when the container containing the bean is destroyed.</a:t>
                      </a:r>
                      <a:endParaRPr sz="1300">
                        <a:solidFill>
                          <a:schemeClr val="lt2"/>
                        </a:solidFill>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Example - Bean Definition</a:t>
            </a:r>
            <a:endParaRPr/>
          </a:p>
        </p:txBody>
      </p:sp>
      <p:sp>
        <p:nvSpPr>
          <p:cNvPr id="185" name="Google Shape;18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1200"/>
              </a:spcAft>
              <a:buNone/>
            </a:pPr>
            <a:r>
              <a:rPr lang="ru" u="sng">
                <a:solidFill>
                  <a:schemeClr val="hlink"/>
                </a:solidFill>
                <a:hlinkClick r:id="rId3"/>
              </a:rPr>
              <a:t>https://github.com/vrudas/spring-framework-examples/tree/main/example-02-bean-definition</a:t>
            </a:r>
            <a:endParaRPr/>
          </a:p>
        </p:txBody>
      </p:sp>
      <p:pic>
        <p:nvPicPr>
          <p:cNvPr id="186" name="Google Shape;186;p34"/>
          <p:cNvPicPr preferRelativeResize="0"/>
          <p:nvPr/>
        </p:nvPicPr>
        <p:blipFill>
          <a:blip r:embed="rId4">
            <a:alphaModFix/>
          </a:blip>
          <a:stretch>
            <a:fillRect/>
          </a:stretch>
        </p:blipFill>
        <p:spPr>
          <a:xfrm>
            <a:off x="3323350" y="1152475"/>
            <a:ext cx="2497299" cy="24972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Beans - Scopes</a:t>
            </a:r>
            <a:endParaRPr/>
          </a:p>
        </p:txBody>
      </p:sp>
      <p:graphicFrame>
        <p:nvGraphicFramePr>
          <p:cNvPr id="192" name="Google Shape;192;p35"/>
          <p:cNvGraphicFramePr/>
          <p:nvPr/>
        </p:nvGraphicFramePr>
        <p:xfrm>
          <a:off x="280400" y="1017725"/>
          <a:ext cx="3000000" cy="3000000"/>
        </p:xfrm>
        <a:graphic>
          <a:graphicData uri="http://schemas.openxmlformats.org/drawingml/2006/table">
            <a:tbl>
              <a:tblPr>
                <a:noFill/>
                <a:tableStyleId>{555F2720-9F0A-4CCF-94FB-CC34006AB306}</a:tableStyleId>
              </a:tblPr>
              <a:tblGrid>
                <a:gridCol w="1605150"/>
                <a:gridCol w="6978050"/>
              </a:tblGrid>
              <a:tr h="298650">
                <a:tc>
                  <a:txBody>
                    <a:bodyPr/>
                    <a:lstStyle/>
                    <a:p>
                      <a:pPr indent="0" lvl="0" marL="0" rtl="0" algn="l">
                        <a:spcBef>
                          <a:spcPts val="0"/>
                        </a:spcBef>
                        <a:spcAft>
                          <a:spcPts val="0"/>
                        </a:spcAft>
                        <a:buNone/>
                      </a:pPr>
                      <a:r>
                        <a:rPr b="1" lang="ru" sz="1300">
                          <a:solidFill>
                            <a:schemeClr val="lt2"/>
                          </a:solidFill>
                        </a:rPr>
                        <a:t>Property</a:t>
                      </a:r>
                      <a:endParaRPr b="1" sz="1300">
                        <a:solidFill>
                          <a:schemeClr val="lt2"/>
                        </a:solidFill>
                      </a:endParaRPr>
                    </a:p>
                  </a:txBody>
                  <a:tcPr marT="91425" marB="91425" marR="91425" marL="91425"/>
                </a:tc>
                <a:tc>
                  <a:txBody>
                    <a:bodyPr/>
                    <a:lstStyle/>
                    <a:p>
                      <a:pPr indent="0" lvl="0" marL="0" rtl="0" algn="l">
                        <a:spcBef>
                          <a:spcPts val="0"/>
                        </a:spcBef>
                        <a:spcAft>
                          <a:spcPts val="0"/>
                        </a:spcAft>
                        <a:buNone/>
                      </a:pPr>
                      <a:r>
                        <a:rPr b="1" lang="ru" sz="1300">
                          <a:solidFill>
                            <a:schemeClr val="lt2"/>
                          </a:solidFill>
                        </a:rPr>
                        <a:t>Description</a:t>
                      </a:r>
                      <a:endParaRPr b="1" sz="1300">
                        <a:solidFill>
                          <a:schemeClr val="lt2"/>
                        </a:solidFill>
                      </a:endParaRPr>
                    </a:p>
                  </a:txBody>
                  <a:tcPr marT="91425" marB="91425" marR="91425" marL="91425"/>
                </a:tc>
              </a:tr>
              <a:tr h="240250">
                <a:tc>
                  <a:txBody>
                    <a:bodyPr/>
                    <a:lstStyle/>
                    <a:p>
                      <a:pPr indent="0" lvl="0" marL="0" rtl="0" algn="l">
                        <a:spcBef>
                          <a:spcPts val="0"/>
                        </a:spcBef>
                        <a:spcAft>
                          <a:spcPts val="0"/>
                        </a:spcAft>
                        <a:buNone/>
                      </a:pPr>
                      <a:r>
                        <a:rPr lang="ru">
                          <a:solidFill>
                            <a:srgbClr val="4A86E8"/>
                          </a:solidFill>
                        </a:rPr>
                        <a:t>singleton</a:t>
                      </a:r>
                      <a:endParaRPr>
                        <a:solidFill>
                          <a:srgbClr val="4A86E8"/>
                        </a:solidFill>
                      </a:endParaRPr>
                    </a:p>
                  </a:txBody>
                  <a:tcPr marT="91425" marB="91425" marR="91425" marL="91425"/>
                </a:tc>
                <a:tc>
                  <a:txBody>
                    <a:bodyPr/>
                    <a:lstStyle/>
                    <a:p>
                      <a:pPr indent="0" lvl="0" marL="0" rtl="0" algn="l">
                        <a:spcBef>
                          <a:spcPts val="0"/>
                        </a:spcBef>
                        <a:spcAft>
                          <a:spcPts val="0"/>
                        </a:spcAft>
                        <a:buNone/>
                      </a:pPr>
                      <a:r>
                        <a:rPr lang="ru">
                          <a:solidFill>
                            <a:schemeClr val="lt2"/>
                          </a:solidFill>
                        </a:rPr>
                        <a:t>This scopes the bean definition to a single instance per Spring IoC container (default).</a:t>
                      </a:r>
                      <a:endParaRPr>
                        <a:solidFill>
                          <a:schemeClr val="lt2"/>
                        </a:solidFill>
                      </a:endParaRPr>
                    </a:p>
                  </a:txBody>
                  <a:tcPr marT="91425" marB="91425" marR="91425" marL="91425"/>
                </a:tc>
              </a:tr>
              <a:tr h="100000">
                <a:tc>
                  <a:txBody>
                    <a:bodyPr/>
                    <a:lstStyle/>
                    <a:p>
                      <a:pPr indent="0" lvl="0" marL="0" rtl="0" algn="l">
                        <a:spcBef>
                          <a:spcPts val="0"/>
                        </a:spcBef>
                        <a:spcAft>
                          <a:spcPts val="0"/>
                        </a:spcAft>
                        <a:buNone/>
                      </a:pPr>
                      <a:r>
                        <a:rPr lang="ru">
                          <a:solidFill>
                            <a:srgbClr val="4A86E8"/>
                          </a:solidFill>
                        </a:rPr>
                        <a:t>prototype</a:t>
                      </a:r>
                      <a:endParaRPr>
                        <a:solidFill>
                          <a:srgbClr val="4A86E8"/>
                        </a:solidFill>
                      </a:endParaRPr>
                    </a:p>
                  </a:txBody>
                  <a:tcPr marT="91425" marB="91425" marR="91425" marL="91425"/>
                </a:tc>
                <a:tc>
                  <a:txBody>
                    <a:bodyPr/>
                    <a:lstStyle/>
                    <a:p>
                      <a:pPr indent="0" lvl="0" marL="0" rtl="0" algn="l">
                        <a:spcBef>
                          <a:spcPts val="0"/>
                        </a:spcBef>
                        <a:spcAft>
                          <a:spcPts val="0"/>
                        </a:spcAft>
                        <a:buNone/>
                      </a:pPr>
                      <a:r>
                        <a:rPr lang="ru">
                          <a:solidFill>
                            <a:schemeClr val="lt2"/>
                          </a:solidFill>
                        </a:rPr>
                        <a:t>This scopes a single bean definition to have any number of object instances.</a:t>
                      </a:r>
                      <a:endParaRPr>
                        <a:solidFill>
                          <a:schemeClr val="lt2"/>
                        </a:solidFill>
                      </a:endParaRPr>
                    </a:p>
                  </a:txBody>
                  <a:tcPr marT="91425" marB="91425" marR="91425" marL="91425"/>
                </a:tc>
              </a:tr>
              <a:tr h="299800">
                <a:tc>
                  <a:txBody>
                    <a:bodyPr/>
                    <a:lstStyle/>
                    <a:p>
                      <a:pPr indent="0" lvl="0" marL="0" rtl="0" algn="l">
                        <a:spcBef>
                          <a:spcPts val="0"/>
                        </a:spcBef>
                        <a:spcAft>
                          <a:spcPts val="0"/>
                        </a:spcAft>
                        <a:buNone/>
                      </a:pPr>
                      <a:r>
                        <a:rPr lang="ru">
                          <a:solidFill>
                            <a:srgbClr val="4A86E8"/>
                          </a:solidFill>
                        </a:rPr>
                        <a:t>request</a:t>
                      </a:r>
                      <a:r>
                        <a:rPr lang="ru">
                          <a:solidFill>
                            <a:srgbClr val="FF0000"/>
                          </a:solidFill>
                        </a:rPr>
                        <a:t>*</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ru">
                          <a:solidFill>
                            <a:schemeClr val="lt2"/>
                          </a:solidFill>
                        </a:rPr>
                        <a:t>This scopes a bean definition to an HTTP request.</a:t>
                      </a:r>
                      <a:endParaRPr>
                        <a:solidFill>
                          <a:schemeClr val="lt2"/>
                        </a:solidFill>
                      </a:endParaRPr>
                    </a:p>
                  </a:txBody>
                  <a:tcPr marT="91425" marB="91425" marR="91425" marL="91425"/>
                </a:tc>
              </a:tr>
              <a:tr h="479675">
                <a:tc>
                  <a:txBody>
                    <a:bodyPr/>
                    <a:lstStyle/>
                    <a:p>
                      <a:pPr indent="0" lvl="0" marL="0" rtl="0" algn="l">
                        <a:spcBef>
                          <a:spcPts val="0"/>
                        </a:spcBef>
                        <a:spcAft>
                          <a:spcPts val="0"/>
                        </a:spcAft>
                        <a:buNone/>
                      </a:pPr>
                      <a:r>
                        <a:rPr lang="ru">
                          <a:solidFill>
                            <a:srgbClr val="4A86E8"/>
                          </a:solidFill>
                        </a:rPr>
                        <a:t>session</a:t>
                      </a:r>
                      <a:r>
                        <a:rPr lang="ru">
                          <a:solidFill>
                            <a:srgbClr val="FF0000"/>
                          </a:solidFill>
                        </a:rPr>
                        <a:t>*</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ru">
                          <a:solidFill>
                            <a:schemeClr val="lt2"/>
                          </a:solidFill>
                        </a:rPr>
                        <a:t>This scopes a bean definition to an HTTP session.</a:t>
                      </a:r>
                      <a:endParaRPr>
                        <a:solidFill>
                          <a:schemeClr val="lt2"/>
                        </a:solidFill>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Example - Bean Scope</a:t>
            </a:r>
            <a:endParaRPr/>
          </a:p>
        </p:txBody>
      </p:sp>
      <p:sp>
        <p:nvSpPr>
          <p:cNvPr id="198" name="Google Shape;198;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1200"/>
              </a:spcAft>
              <a:buNone/>
            </a:pPr>
            <a:r>
              <a:rPr lang="ru" u="sng">
                <a:solidFill>
                  <a:schemeClr val="hlink"/>
                </a:solidFill>
                <a:hlinkClick r:id="rId3"/>
              </a:rPr>
              <a:t>https://github.com/vrudas/spring-framework-examples/tree/main/example-03-bean-scope</a:t>
            </a:r>
            <a:endParaRPr/>
          </a:p>
        </p:txBody>
      </p:sp>
      <p:pic>
        <p:nvPicPr>
          <p:cNvPr id="199" name="Google Shape;199;p36"/>
          <p:cNvPicPr preferRelativeResize="0"/>
          <p:nvPr/>
        </p:nvPicPr>
        <p:blipFill>
          <a:blip r:embed="rId4">
            <a:alphaModFix/>
          </a:blip>
          <a:stretch>
            <a:fillRect/>
          </a:stretch>
        </p:blipFill>
        <p:spPr>
          <a:xfrm>
            <a:off x="3323350" y="1152475"/>
            <a:ext cx="2497299" cy="24972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Beans - Lifecycle</a:t>
            </a:r>
            <a:endParaRPr/>
          </a:p>
        </p:txBody>
      </p:sp>
      <p:sp>
        <p:nvSpPr>
          <p:cNvPr id="205" name="Google Shape;205;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ru"/>
              <a:t>The life cycle of a Spring bean is clear to understand.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ru"/>
              <a:t>When a bean is instantiated, it may be required to perform some initialization to get it into a usable state.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ru"/>
              <a:t>When the bean is no longer required and is removed from the container, some cleanup may be required.</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Beans - Lifecycle - Initialization</a:t>
            </a:r>
            <a:endParaRPr/>
          </a:p>
        </p:txBody>
      </p:sp>
      <p:sp>
        <p:nvSpPr>
          <p:cNvPr id="211" name="Google Shape;211;p38"/>
          <p:cNvSpPr txBox="1"/>
          <p:nvPr>
            <p:ph idx="1" type="body"/>
          </p:nvPr>
        </p:nvSpPr>
        <p:spPr>
          <a:xfrm>
            <a:off x="311700" y="1152475"/>
            <a:ext cx="8616300" cy="3416400"/>
          </a:xfrm>
          <a:prstGeom prst="rect">
            <a:avLst/>
          </a:prstGeom>
        </p:spPr>
        <p:txBody>
          <a:bodyPr anchorCtr="0" anchor="t" bIns="91425" lIns="91425" spcFirstLastPara="1" rIns="91425" wrap="square" tIns="91425">
            <a:normAutofit fontScale="70000" lnSpcReduction="10000"/>
          </a:bodyPr>
          <a:lstStyle/>
          <a:p>
            <a:pPr indent="-308610" lvl="0" marL="457200" rtl="0" algn="l">
              <a:spcBef>
                <a:spcPts val="0"/>
              </a:spcBef>
              <a:spcAft>
                <a:spcPts val="0"/>
              </a:spcAft>
              <a:buSzPct val="100000"/>
              <a:buChar char="●"/>
            </a:pPr>
            <a:r>
              <a:rPr lang="ru"/>
              <a:t>The </a:t>
            </a:r>
            <a:r>
              <a:rPr lang="ru">
                <a:solidFill>
                  <a:srgbClr val="4A86E8"/>
                </a:solidFill>
              </a:rPr>
              <a:t>org.springframework.beans.factory.InitializingBean</a:t>
            </a:r>
            <a:r>
              <a:rPr lang="ru"/>
              <a:t> interface specifies a single method: </a:t>
            </a:r>
            <a:endParaRPr/>
          </a:p>
          <a:p>
            <a:pPr indent="0" lvl="0" marL="457200" rtl="0" algn="l">
              <a:spcBef>
                <a:spcPts val="1200"/>
              </a:spcBef>
              <a:spcAft>
                <a:spcPts val="0"/>
              </a:spcAft>
              <a:buNone/>
            </a:pPr>
            <a:r>
              <a:rPr lang="ru">
                <a:solidFill>
                  <a:schemeClr val="accent4"/>
                </a:solidFill>
                <a:latin typeface="Courier New"/>
                <a:ea typeface="Courier New"/>
                <a:cs typeface="Courier New"/>
                <a:sym typeface="Courier New"/>
              </a:rPr>
              <a:t>void afterPropertiesSet() throws Exception;</a:t>
            </a:r>
            <a:endParaRPr sz="514"/>
          </a:p>
          <a:p>
            <a:pPr indent="-308610" lvl="0" marL="457200" rtl="0" algn="l">
              <a:spcBef>
                <a:spcPts val="1200"/>
              </a:spcBef>
              <a:spcAft>
                <a:spcPts val="0"/>
              </a:spcAft>
              <a:buSzPct val="100000"/>
              <a:buChar char="●"/>
            </a:pPr>
            <a:r>
              <a:rPr lang="ru"/>
              <a:t>In the XML-based configuration metadata, you can use the init-method attribute to specify the name of the method that has a void no-argument signature: </a:t>
            </a:r>
            <a:endParaRPr/>
          </a:p>
          <a:p>
            <a:pPr indent="0" lvl="0" marL="457200" rtl="0" algn="l">
              <a:spcBef>
                <a:spcPts val="1200"/>
              </a:spcBef>
              <a:spcAft>
                <a:spcPts val="0"/>
              </a:spcAft>
              <a:buNone/>
            </a:pPr>
            <a:r>
              <a:rPr lang="ru">
                <a:solidFill>
                  <a:schemeClr val="accent4"/>
                </a:solidFill>
                <a:latin typeface="Courier New"/>
                <a:ea typeface="Courier New"/>
                <a:cs typeface="Courier New"/>
                <a:sym typeface="Courier New"/>
              </a:rPr>
              <a:t>&lt;bean id="..." class="..." init-method="init"/&gt;</a:t>
            </a:r>
            <a:endParaRPr/>
          </a:p>
          <a:p>
            <a:pPr indent="-308610" lvl="0" marL="457200" rtl="0" algn="l">
              <a:spcBef>
                <a:spcPts val="1200"/>
              </a:spcBef>
              <a:spcAft>
                <a:spcPts val="0"/>
              </a:spcAft>
              <a:buSzPct val="100000"/>
              <a:buChar char="●"/>
            </a:pPr>
            <a:r>
              <a:rPr lang="ru"/>
              <a:t>Annotate the method with </a:t>
            </a:r>
            <a:r>
              <a:rPr lang="ru">
                <a:solidFill>
                  <a:srgbClr val="4A86E8"/>
                </a:solidFill>
              </a:rPr>
              <a:t>@PostConstruct</a:t>
            </a:r>
            <a:r>
              <a:rPr lang="ru"/>
              <a:t>:</a:t>
            </a:r>
            <a:endParaRPr/>
          </a:p>
          <a:p>
            <a:pPr indent="0" lvl="0" marL="457200" rtl="0" algn="l">
              <a:spcBef>
                <a:spcPts val="1200"/>
              </a:spcBef>
              <a:spcAft>
                <a:spcPts val="0"/>
              </a:spcAft>
              <a:buNone/>
            </a:pPr>
            <a:r>
              <a:rPr lang="ru">
                <a:solidFill>
                  <a:schemeClr val="accent4"/>
                </a:solidFill>
                <a:latin typeface="Courier New"/>
                <a:ea typeface="Courier New"/>
                <a:cs typeface="Courier New"/>
                <a:sym typeface="Courier New"/>
              </a:rPr>
              <a:t>@PostConstruct</a:t>
            </a:r>
            <a:endParaRPr>
              <a:solidFill>
                <a:schemeClr val="accent4"/>
              </a:solidFill>
              <a:latin typeface="Courier New"/>
              <a:ea typeface="Courier New"/>
              <a:cs typeface="Courier New"/>
              <a:sym typeface="Courier New"/>
            </a:endParaRPr>
          </a:p>
          <a:p>
            <a:pPr indent="0" lvl="0" marL="457200" rtl="0" algn="l">
              <a:spcBef>
                <a:spcPts val="1200"/>
              </a:spcBef>
              <a:spcAft>
                <a:spcPts val="0"/>
              </a:spcAft>
              <a:buNone/>
            </a:pPr>
            <a:r>
              <a:rPr lang="ru">
                <a:solidFill>
                  <a:schemeClr val="accent4"/>
                </a:solidFill>
                <a:latin typeface="Courier New"/>
                <a:ea typeface="Courier New"/>
                <a:cs typeface="Courier New"/>
                <a:sym typeface="Courier New"/>
              </a:rPr>
              <a:t>public void init() {</a:t>
            </a:r>
            <a:endParaRPr>
              <a:solidFill>
                <a:schemeClr val="accent4"/>
              </a:solidFill>
              <a:latin typeface="Courier New"/>
              <a:ea typeface="Courier New"/>
              <a:cs typeface="Courier New"/>
              <a:sym typeface="Courier New"/>
            </a:endParaRPr>
          </a:p>
          <a:p>
            <a:pPr indent="0" lvl="0" marL="457200" rtl="0" algn="l">
              <a:spcBef>
                <a:spcPts val="1200"/>
              </a:spcBef>
              <a:spcAft>
                <a:spcPts val="0"/>
              </a:spcAft>
              <a:buNone/>
            </a:pPr>
            <a:r>
              <a:rPr lang="ru">
                <a:solidFill>
                  <a:schemeClr val="accent4"/>
                </a:solidFill>
                <a:latin typeface="Courier New"/>
                <a:ea typeface="Courier New"/>
                <a:cs typeface="Courier New"/>
                <a:sym typeface="Courier New"/>
              </a:rPr>
              <a:t>    ...</a:t>
            </a:r>
            <a:endParaRPr>
              <a:solidFill>
                <a:schemeClr val="accent4"/>
              </a:solidFill>
              <a:latin typeface="Courier New"/>
              <a:ea typeface="Courier New"/>
              <a:cs typeface="Courier New"/>
              <a:sym typeface="Courier New"/>
            </a:endParaRPr>
          </a:p>
          <a:p>
            <a:pPr indent="0" lvl="0" marL="457200" rtl="0" algn="l">
              <a:spcBef>
                <a:spcPts val="1200"/>
              </a:spcBef>
              <a:spcAft>
                <a:spcPts val="1200"/>
              </a:spcAft>
              <a:buNone/>
            </a:pPr>
            <a:r>
              <a:rPr lang="ru">
                <a:solidFill>
                  <a:schemeClr val="accent4"/>
                </a:solidFill>
                <a:latin typeface="Courier New"/>
                <a:ea typeface="Courier New"/>
                <a:cs typeface="Courier New"/>
                <a:sym typeface="Courier New"/>
              </a:rPr>
              <a:t>}</a:t>
            </a:r>
            <a:endParaRPr>
              <a:solidFill>
                <a:schemeClr val="accent4"/>
              </a:solidFill>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Beans - Lifecycle - Destruction</a:t>
            </a:r>
            <a:endParaRPr/>
          </a:p>
        </p:txBody>
      </p:sp>
      <p:sp>
        <p:nvSpPr>
          <p:cNvPr id="217" name="Google Shape;217;p39"/>
          <p:cNvSpPr txBox="1"/>
          <p:nvPr>
            <p:ph idx="1" type="body"/>
          </p:nvPr>
        </p:nvSpPr>
        <p:spPr>
          <a:xfrm>
            <a:off x="311700" y="1152475"/>
            <a:ext cx="8616300" cy="3416400"/>
          </a:xfrm>
          <a:prstGeom prst="rect">
            <a:avLst/>
          </a:prstGeom>
        </p:spPr>
        <p:txBody>
          <a:bodyPr anchorCtr="0" anchor="t" bIns="91425" lIns="91425" spcFirstLastPara="1" rIns="91425" wrap="square" tIns="91425">
            <a:normAutofit fontScale="70000" lnSpcReduction="10000"/>
          </a:bodyPr>
          <a:lstStyle/>
          <a:p>
            <a:pPr indent="-308610" lvl="0" marL="457200" rtl="0" algn="l">
              <a:spcBef>
                <a:spcPts val="0"/>
              </a:spcBef>
              <a:spcAft>
                <a:spcPts val="0"/>
              </a:spcAft>
              <a:buSzPct val="100000"/>
              <a:buChar char="●"/>
            </a:pPr>
            <a:r>
              <a:rPr lang="ru"/>
              <a:t>The </a:t>
            </a:r>
            <a:r>
              <a:rPr lang="ru">
                <a:solidFill>
                  <a:srgbClr val="4A86E8"/>
                </a:solidFill>
              </a:rPr>
              <a:t>org.springframework.beans.factory.DisposableBean</a:t>
            </a:r>
            <a:r>
              <a:rPr lang="ru"/>
              <a:t> interface specifies a single method: </a:t>
            </a:r>
            <a:endParaRPr/>
          </a:p>
          <a:p>
            <a:pPr indent="0" lvl="0" marL="457200" rtl="0" algn="l">
              <a:spcBef>
                <a:spcPts val="1200"/>
              </a:spcBef>
              <a:spcAft>
                <a:spcPts val="0"/>
              </a:spcAft>
              <a:buNone/>
            </a:pPr>
            <a:r>
              <a:rPr lang="ru">
                <a:solidFill>
                  <a:schemeClr val="accent4"/>
                </a:solidFill>
                <a:latin typeface="Courier New"/>
                <a:ea typeface="Courier New"/>
                <a:cs typeface="Courier New"/>
                <a:sym typeface="Courier New"/>
              </a:rPr>
              <a:t>void destroy() throws Exception;</a:t>
            </a:r>
            <a:endParaRPr sz="514"/>
          </a:p>
          <a:p>
            <a:pPr indent="-308610" lvl="0" marL="457200" rtl="0" algn="l">
              <a:spcBef>
                <a:spcPts val="1200"/>
              </a:spcBef>
              <a:spcAft>
                <a:spcPts val="0"/>
              </a:spcAft>
              <a:buSzPct val="100000"/>
              <a:buChar char="●"/>
            </a:pPr>
            <a:r>
              <a:rPr lang="ru"/>
              <a:t>In the XML-based configuration metadata, you can use the init-method attribute to specify the name of the method that has a void no-argument signature: </a:t>
            </a:r>
            <a:endParaRPr/>
          </a:p>
          <a:p>
            <a:pPr indent="0" lvl="0" marL="457200" rtl="0" algn="l">
              <a:spcBef>
                <a:spcPts val="1200"/>
              </a:spcBef>
              <a:spcAft>
                <a:spcPts val="0"/>
              </a:spcAft>
              <a:buNone/>
            </a:pPr>
            <a:r>
              <a:rPr lang="ru">
                <a:solidFill>
                  <a:schemeClr val="accent4"/>
                </a:solidFill>
                <a:latin typeface="Courier New"/>
                <a:ea typeface="Courier New"/>
                <a:cs typeface="Courier New"/>
                <a:sym typeface="Courier New"/>
              </a:rPr>
              <a:t>&lt;bean id="..." class="..." destroy-method="destroy"/&gt;</a:t>
            </a:r>
            <a:endParaRPr/>
          </a:p>
          <a:p>
            <a:pPr indent="-308610" lvl="0" marL="457200" rtl="0" algn="l">
              <a:spcBef>
                <a:spcPts val="1200"/>
              </a:spcBef>
              <a:spcAft>
                <a:spcPts val="0"/>
              </a:spcAft>
              <a:buSzPct val="100000"/>
              <a:buChar char="●"/>
            </a:pPr>
            <a:r>
              <a:rPr lang="ru"/>
              <a:t>Annotate the method with </a:t>
            </a:r>
            <a:r>
              <a:rPr lang="ru">
                <a:solidFill>
                  <a:srgbClr val="4A86E8"/>
                </a:solidFill>
              </a:rPr>
              <a:t>@PreDestroy</a:t>
            </a:r>
            <a:r>
              <a:rPr lang="ru"/>
              <a:t>:</a:t>
            </a:r>
            <a:endParaRPr/>
          </a:p>
          <a:p>
            <a:pPr indent="0" lvl="0" marL="457200" rtl="0" algn="l">
              <a:spcBef>
                <a:spcPts val="1200"/>
              </a:spcBef>
              <a:spcAft>
                <a:spcPts val="0"/>
              </a:spcAft>
              <a:buNone/>
            </a:pPr>
            <a:r>
              <a:rPr lang="ru">
                <a:solidFill>
                  <a:schemeClr val="accent4"/>
                </a:solidFill>
                <a:latin typeface="Courier New"/>
                <a:ea typeface="Courier New"/>
                <a:cs typeface="Courier New"/>
                <a:sym typeface="Courier New"/>
              </a:rPr>
              <a:t>@PreDestroy</a:t>
            </a:r>
            <a:endParaRPr>
              <a:solidFill>
                <a:schemeClr val="accent4"/>
              </a:solidFill>
              <a:latin typeface="Courier New"/>
              <a:ea typeface="Courier New"/>
              <a:cs typeface="Courier New"/>
              <a:sym typeface="Courier New"/>
            </a:endParaRPr>
          </a:p>
          <a:p>
            <a:pPr indent="0" lvl="0" marL="457200" rtl="0" algn="l">
              <a:spcBef>
                <a:spcPts val="1200"/>
              </a:spcBef>
              <a:spcAft>
                <a:spcPts val="0"/>
              </a:spcAft>
              <a:buNone/>
            </a:pPr>
            <a:r>
              <a:rPr lang="ru">
                <a:solidFill>
                  <a:schemeClr val="accent4"/>
                </a:solidFill>
                <a:latin typeface="Courier New"/>
                <a:ea typeface="Courier New"/>
                <a:cs typeface="Courier New"/>
                <a:sym typeface="Courier New"/>
              </a:rPr>
              <a:t>public void destroy() {</a:t>
            </a:r>
            <a:endParaRPr>
              <a:solidFill>
                <a:schemeClr val="accent4"/>
              </a:solidFill>
              <a:latin typeface="Courier New"/>
              <a:ea typeface="Courier New"/>
              <a:cs typeface="Courier New"/>
              <a:sym typeface="Courier New"/>
            </a:endParaRPr>
          </a:p>
          <a:p>
            <a:pPr indent="0" lvl="0" marL="457200" rtl="0" algn="l">
              <a:spcBef>
                <a:spcPts val="1200"/>
              </a:spcBef>
              <a:spcAft>
                <a:spcPts val="0"/>
              </a:spcAft>
              <a:buNone/>
            </a:pPr>
            <a:r>
              <a:rPr lang="ru">
                <a:solidFill>
                  <a:schemeClr val="accent4"/>
                </a:solidFill>
                <a:latin typeface="Courier New"/>
                <a:ea typeface="Courier New"/>
                <a:cs typeface="Courier New"/>
                <a:sym typeface="Courier New"/>
              </a:rPr>
              <a:t>    ...</a:t>
            </a:r>
            <a:endParaRPr>
              <a:solidFill>
                <a:schemeClr val="accent4"/>
              </a:solidFill>
              <a:latin typeface="Courier New"/>
              <a:ea typeface="Courier New"/>
              <a:cs typeface="Courier New"/>
              <a:sym typeface="Courier New"/>
            </a:endParaRPr>
          </a:p>
          <a:p>
            <a:pPr indent="0" lvl="0" marL="457200" rtl="0" algn="l">
              <a:spcBef>
                <a:spcPts val="1200"/>
              </a:spcBef>
              <a:spcAft>
                <a:spcPts val="1200"/>
              </a:spcAft>
              <a:buNone/>
            </a:pPr>
            <a:r>
              <a:rPr lang="ru">
                <a:solidFill>
                  <a:schemeClr val="accent4"/>
                </a:solidFill>
                <a:latin typeface="Courier New"/>
                <a:ea typeface="Courier New"/>
                <a:cs typeface="Courier New"/>
                <a:sym typeface="Courier New"/>
              </a:rPr>
              <a:t>}</a:t>
            </a:r>
            <a:endParaRPr>
              <a:solidFill>
                <a:schemeClr val="accent4"/>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Beans - Multiple Lifecycle Mechanisms</a:t>
            </a:r>
            <a:endParaRPr/>
          </a:p>
        </p:txBody>
      </p:sp>
      <p:sp>
        <p:nvSpPr>
          <p:cNvPr id="223" name="Google Shape;223;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Multiple lifecycle mechanisms configured for the same bean are called in the following order:</a:t>
            </a:r>
            <a:endParaRPr/>
          </a:p>
          <a:p>
            <a:pPr indent="-342900" lvl="0" marL="457200" rtl="0" algn="l">
              <a:spcBef>
                <a:spcPts val="1200"/>
              </a:spcBef>
              <a:spcAft>
                <a:spcPts val="0"/>
              </a:spcAft>
              <a:buSzPts val="1800"/>
              <a:buChar char="●"/>
            </a:pPr>
            <a:r>
              <a:rPr lang="ru"/>
              <a:t>Initialization:</a:t>
            </a:r>
            <a:endParaRPr/>
          </a:p>
          <a:p>
            <a:pPr indent="-317500" lvl="1" marL="914400" rtl="0" algn="l">
              <a:spcBef>
                <a:spcPts val="0"/>
              </a:spcBef>
              <a:spcAft>
                <a:spcPts val="0"/>
              </a:spcAft>
              <a:buSzPts val="1400"/>
              <a:buChar char="○"/>
            </a:pPr>
            <a:r>
              <a:rPr lang="ru"/>
              <a:t>Methods annotated with </a:t>
            </a:r>
            <a:r>
              <a:rPr lang="ru">
                <a:solidFill>
                  <a:srgbClr val="4A86E8"/>
                </a:solidFill>
              </a:rPr>
              <a:t>@PostConstruct</a:t>
            </a:r>
            <a:endParaRPr>
              <a:solidFill>
                <a:srgbClr val="4A86E8"/>
              </a:solidFill>
            </a:endParaRPr>
          </a:p>
          <a:p>
            <a:pPr indent="-317500" lvl="1" marL="914400" rtl="0" algn="l">
              <a:spcBef>
                <a:spcPts val="0"/>
              </a:spcBef>
              <a:spcAft>
                <a:spcPts val="0"/>
              </a:spcAft>
              <a:buSzPts val="1400"/>
              <a:buChar char="○"/>
            </a:pPr>
            <a:r>
              <a:rPr lang="ru">
                <a:solidFill>
                  <a:srgbClr val="4A86E8"/>
                </a:solidFill>
              </a:rPr>
              <a:t>afterPropertiesSet()</a:t>
            </a:r>
            <a:r>
              <a:rPr lang="ru"/>
              <a:t> as defined by the </a:t>
            </a:r>
            <a:r>
              <a:rPr lang="ru">
                <a:solidFill>
                  <a:srgbClr val="4A86E8"/>
                </a:solidFill>
              </a:rPr>
              <a:t>InitializingBean</a:t>
            </a:r>
            <a:r>
              <a:rPr lang="ru"/>
              <a:t> callback interface</a:t>
            </a:r>
            <a:endParaRPr/>
          </a:p>
          <a:p>
            <a:pPr indent="-317500" lvl="1" marL="914400" rtl="0" algn="l">
              <a:spcBef>
                <a:spcPts val="0"/>
              </a:spcBef>
              <a:spcAft>
                <a:spcPts val="0"/>
              </a:spcAft>
              <a:buSzPts val="1400"/>
              <a:buChar char="○"/>
            </a:pPr>
            <a:r>
              <a:rPr lang="ru"/>
              <a:t>A custom configured </a:t>
            </a:r>
            <a:r>
              <a:rPr lang="ru">
                <a:solidFill>
                  <a:srgbClr val="4A86E8"/>
                </a:solidFill>
              </a:rPr>
              <a:t>init()</a:t>
            </a:r>
            <a:r>
              <a:rPr lang="ru"/>
              <a:t> method</a:t>
            </a:r>
            <a:endParaRPr/>
          </a:p>
          <a:p>
            <a:pPr indent="-342900" lvl="0" marL="457200" rtl="0" algn="l">
              <a:spcBef>
                <a:spcPts val="0"/>
              </a:spcBef>
              <a:spcAft>
                <a:spcPts val="0"/>
              </a:spcAft>
              <a:buSzPts val="1800"/>
              <a:buChar char="●"/>
            </a:pPr>
            <a:r>
              <a:rPr lang="ru"/>
              <a:t>Destruction:</a:t>
            </a:r>
            <a:endParaRPr/>
          </a:p>
          <a:p>
            <a:pPr indent="-317500" lvl="1" marL="914400" rtl="0" algn="l">
              <a:spcBef>
                <a:spcPts val="0"/>
              </a:spcBef>
              <a:spcAft>
                <a:spcPts val="0"/>
              </a:spcAft>
              <a:buSzPts val="1400"/>
              <a:buChar char="○"/>
            </a:pPr>
            <a:r>
              <a:rPr lang="ru"/>
              <a:t>Methods annotated with </a:t>
            </a:r>
            <a:r>
              <a:rPr lang="ru">
                <a:solidFill>
                  <a:srgbClr val="4A86E8"/>
                </a:solidFill>
              </a:rPr>
              <a:t>@PreDestroy</a:t>
            </a:r>
            <a:endParaRPr>
              <a:solidFill>
                <a:srgbClr val="4A86E8"/>
              </a:solidFill>
            </a:endParaRPr>
          </a:p>
          <a:p>
            <a:pPr indent="-317500" lvl="1" marL="914400" rtl="0" algn="l">
              <a:spcBef>
                <a:spcPts val="0"/>
              </a:spcBef>
              <a:spcAft>
                <a:spcPts val="0"/>
              </a:spcAft>
              <a:buSzPts val="1400"/>
              <a:buChar char="○"/>
            </a:pPr>
            <a:r>
              <a:rPr lang="ru">
                <a:solidFill>
                  <a:srgbClr val="4A86E8"/>
                </a:solidFill>
              </a:rPr>
              <a:t>destroy()</a:t>
            </a:r>
            <a:r>
              <a:rPr lang="ru"/>
              <a:t> as defined by the </a:t>
            </a:r>
            <a:r>
              <a:rPr lang="ru">
                <a:solidFill>
                  <a:srgbClr val="4A86E8"/>
                </a:solidFill>
              </a:rPr>
              <a:t>DisposableBean</a:t>
            </a:r>
            <a:r>
              <a:rPr lang="ru"/>
              <a:t> callback interface</a:t>
            </a:r>
            <a:endParaRPr/>
          </a:p>
          <a:p>
            <a:pPr indent="-317500" lvl="1" marL="914400" rtl="0" algn="l">
              <a:spcBef>
                <a:spcPts val="0"/>
              </a:spcBef>
              <a:spcAft>
                <a:spcPts val="0"/>
              </a:spcAft>
              <a:buSzPts val="1400"/>
              <a:buChar char="○"/>
            </a:pPr>
            <a:r>
              <a:rPr lang="ru"/>
              <a:t>A custom configured </a:t>
            </a:r>
            <a:r>
              <a:rPr lang="ru">
                <a:solidFill>
                  <a:srgbClr val="4A86E8"/>
                </a:solidFill>
              </a:rPr>
              <a:t>destroy()</a:t>
            </a:r>
            <a:r>
              <a:rPr lang="ru"/>
              <a:t> method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Example - Beans Lifecycle</a:t>
            </a:r>
            <a:endParaRPr/>
          </a:p>
        </p:txBody>
      </p:sp>
      <p:sp>
        <p:nvSpPr>
          <p:cNvPr id="229" name="Google Shape;229;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1200"/>
              </a:spcAft>
              <a:buNone/>
            </a:pPr>
            <a:r>
              <a:rPr lang="ru" u="sng">
                <a:solidFill>
                  <a:schemeClr val="hlink"/>
                </a:solidFill>
                <a:hlinkClick r:id="rId3"/>
              </a:rPr>
              <a:t>https://github.com/vrudas/spring-framework-examples/tree/main/example-04-bean-lifecycle</a:t>
            </a:r>
            <a:endParaRPr/>
          </a:p>
        </p:txBody>
      </p:sp>
      <p:pic>
        <p:nvPicPr>
          <p:cNvPr id="230" name="Google Shape;230;p41"/>
          <p:cNvPicPr preferRelativeResize="0"/>
          <p:nvPr/>
        </p:nvPicPr>
        <p:blipFill>
          <a:blip r:embed="rId4">
            <a:alphaModFix/>
          </a:blip>
          <a:stretch>
            <a:fillRect/>
          </a:stretch>
        </p:blipFill>
        <p:spPr>
          <a:xfrm>
            <a:off x="3323350" y="1152475"/>
            <a:ext cx="2497299" cy="24972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Overview</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Spring is the most popular application development framework that provides a comprehensive programming and configuration model for modern Java-based enterprise applications - on any kind of deployment platform.</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ru"/>
              <a:t>First version was released at October 2002</a:t>
            </a:r>
            <a:endParaRPr/>
          </a:p>
          <a:p>
            <a:pPr indent="-342900" lvl="0" marL="457200" rtl="0" algn="l">
              <a:spcBef>
                <a:spcPts val="0"/>
              </a:spcBef>
              <a:spcAft>
                <a:spcPts val="0"/>
              </a:spcAft>
              <a:buSzPts val="1800"/>
              <a:buChar char="●"/>
            </a:pPr>
            <a:r>
              <a:rPr lang="ru"/>
              <a:t>Latest version is 5.3.3 (as of January 2021)</a:t>
            </a:r>
            <a:endParaRPr/>
          </a:p>
          <a:p>
            <a:pPr indent="0" lvl="0" marL="0" rtl="0" algn="l">
              <a:spcBef>
                <a:spcPts val="120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6103363" y="2354825"/>
            <a:ext cx="1544225" cy="15442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Dependency Injection</a:t>
            </a:r>
            <a:endParaRPr/>
          </a:p>
        </p:txBody>
      </p:sp>
      <p:sp>
        <p:nvSpPr>
          <p:cNvPr id="236" name="Google Shape;236;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When writing a complex Java application, application classes should be as independent as possible of other Java classes to increase the possibility to reuse these classes and to test them independently of other classes while doing unit testing.</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ru"/>
              <a:t>Dependency Injection (or sometime called wiring) helps in gluing these classes together and same time keeping them independent.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Dependency Injection - The Problem?</a:t>
            </a:r>
            <a:endParaRPr/>
          </a:p>
        </p:txBody>
      </p:sp>
      <p:sp>
        <p:nvSpPr>
          <p:cNvPr id="242" name="Google Shape;242;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ru" sz="12800"/>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Dependency Injection</a:t>
            </a:r>
            <a:endParaRPr/>
          </a:p>
        </p:txBody>
      </p:sp>
      <p:sp>
        <p:nvSpPr>
          <p:cNvPr id="248" name="Google Shape;248;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When writing a complex Java application, application classes should be as independent as possible of other Java classes to increase the possibility to reuse these classes and to test them independently of other classes while doing unit testing.</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ru"/>
              <a:t>Dependency Injection helps in combining these classes together and same time keeping them independent.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Dependency Injection</a:t>
            </a:r>
            <a:endParaRPr/>
          </a:p>
        </p:txBody>
      </p:sp>
      <p:pic>
        <p:nvPicPr>
          <p:cNvPr id="254" name="Google Shape;254;p45"/>
          <p:cNvPicPr preferRelativeResize="0"/>
          <p:nvPr/>
        </p:nvPicPr>
        <p:blipFill>
          <a:blip r:embed="rId3">
            <a:alphaModFix/>
          </a:blip>
          <a:stretch>
            <a:fillRect/>
          </a:stretch>
        </p:blipFill>
        <p:spPr>
          <a:xfrm>
            <a:off x="1934125" y="1146275"/>
            <a:ext cx="5275749" cy="344537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Dependency Injection Types</a:t>
            </a:r>
            <a:endParaRPr/>
          </a:p>
        </p:txBody>
      </p:sp>
      <p:sp>
        <p:nvSpPr>
          <p:cNvPr id="260" name="Google Shape;260;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solidFill>
                  <a:srgbClr val="4A86E8"/>
                </a:solidFill>
              </a:rPr>
              <a:t>Constructor-based</a:t>
            </a:r>
            <a:r>
              <a:rPr lang="ru"/>
              <a:t> DI - is accomplished when the container invokes a class constructor with a number of arguments, each representing a dependency on other class.</a:t>
            </a:r>
            <a:endParaRPr/>
          </a:p>
          <a:p>
            <a:pPr indent="-342900" lvl="0" marL="457200" rtl="0" algn="l">
              <a:spcBef>
                <a:spcPts val="0"/>
              </a:spcBef>
              <a:spcAft>
                <a:spcPts val="0"/>
              </a:spcAft>
              <a:buSzPts val="1800"/>
              <a:buChar char="●"/>
            </a:pPr>
            <a:r>
              <a:rPr lang="ru">
                <a:solidFill>
                  <a:srgbClr val="4A86E8"/>
                </a:solidFill>
              </a:rPr>
              <a:t>Setter-based</a:t>
            </a:r>
            <a:r>
              <a:rPr lang="ru"/>
              <a:t> DI - is accomplished by the container calling setter methods on your beans after invoking a no-argument constructor or no-argument static factory method to instantiate your bean.</a:t>
            </a:r>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Example - Dependency Injection</a:t>
            </a:r>
            <a:endParaRPr/>
          </a:p>
        </p:txBody>
      </p:sp>
      <p:sp>
        <p:nvSpPr>
          <p:cNvPr id="266" name="Google Shape;266;p47"/>
          <p:cNvSpPr txBox="1"/>
          <p:nvPr>
            <p:ph idx="1" type="body"/>
          </p:nvPr>
        </p:nvSpPr>
        <p:spPr>
          <a:xfrm>
            <a:off x="85150" y="1152475"/>
            <a:ext cx="90063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1200"/>
              </a:spcAft>
              <a:buNone/>
            </a:pPr>
            <a:r>
              <a:rPr lang="ru" u="sng">
                <a:solidFill>
                  <a:schemeClr val="hlink"/>
                </a:solidFill>
                <a:hlinkClick r:id="rId3"/>
              </a:rPr>
              <a:t>https://github.com/vrudas/spring-framework-examples/tree/main/example-05-dependency-injection</a:t>
            </a:r>
            <a:endParaRPr/>
          </a:p>
        </p:txBody>
      </p:sp>
      <p:pic>
        <p:nvPicPr>
          <p:cNvPr id="267" name="Google Shape;267;p47"/>
          <p:cNvPicPr preferRelativeResize="0"/>
          <p:nvPr/>
        </p:nvPicPr>
        <p:blipFill>
          <a:blip r:embed="rId4">
            <a:alphaModFix/>
          </a:blip>
          <a:stretch>
            <a:fillRect/>
          </a:stretch>
        </p:blipFill>
        <p:spPr>
          <a:xfrm>
            <a:off x="3323350" y="1152475"/>
            <a:ext cx="2497299" cy="24972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Annotation Based Configuration (since Spring 2.5)</a:t>
            </a:r>
            <a:endParaRPr/>
          </a:p>
        </p:txBody>
      </p:sp>
      <p:graphicFrame>
        <p:nvGraphicFramePr>
          <p:cNvPr id="273" name="Google Shape;273;p48"/>
          <p:cNvGraphicFramePr/>
          <p:nvPr/>
        </p:nvGraphicFramePr>
        <p:xfrm>
          <a:off x="249100" y="1263900"/>
          <a:ext cx="3000000" cy="3000000"/>
        </p:xfrm>
        <a:graphic>
          <a:graphicData uri="http://schemas.openxmlformats.org/drawingml/2006/table">
            <a:tbl>
              <a:tblPr>
                <a:noFill/>
                <a:tableStyleId>{555F2720-9F0A-4CCF-94FB-CC34006AB306}</a:tableStyleId>
              </a:tblPr>
              <a:tblGrid>
                <a:gridCol w="2464475"/>
                <a:gridCol w="6118725"/>
              </a:tblGrid>
              <a:tr h="592725">
                <a:tc>
                  <a:txBody>
                    <a:bodyPr/>
                    <a:lstStyle/>
                    <a:p>
                      <a:pPr indent="0" lvl="0" marL="0" rtl="0" algn="l">
                        <a:spcBef>
                          <a:spcPts val="0"/>
                        </a:spcBef>
                        <a:spcAft>
                          <a:spcPts val="0"/>
                        </a:spcAft>
                        <a:buNone/>
                      </a:pPr>
                      <a:r>
                        <a:rPr lang="ru" sz="1200">
                          <a:solidFill>
                            <a:srgbClr val="4A86E8"/>
                          </a:solidFill>
                        </a:rPr>
                        <a:t>@Autowired</a:t>
                      </a:r>
                      <a:endParaRPr sz="1200">
                        <a:solidFill>
                          <a:srgbClr val="4A86E8"/>
                        </a:solidFill>
                      </a:endParaRPr>
                    </a:p>
                  </a:txBody>
                  <a:tcPr marT="91425" marB="91425" marR="91425" marL="91425"/>
                </a:tc>
                <a:tc>
                  <a:txBody>
                    <a:bodyPr/>
                    <a:lstStyle/>
                    <a:p>
                      <a:pPr indent="0" lvl="0" marL="0" rtl="0" algn="l">
                        <a:spcBef>
                          <a:spcPts val="0"/>
                        </a:spcBef>
                        <a:spcAft>
                          <a:spcPts val="0"/>
                        </a:spcAft>
                        <a:buNone/>
                      </a:pPr>
                      <a:r>
                        <a:rPr lang="ru" sz="1200">
                          <a:solidFill>
                            <a:schemeClr val="lt2"/>
                          </a:solidFill>
                        </a:rPr>
                        <a:t>Marks a constructor, field, setter method, or config method as to be autowired by Spring's dependency injection facilities. </a:t>
                      </a:r>
                      <a:endParaRPr sz="1200">
                        <a:solidFill>
                          <a:schemeClr val="lt2"/>
                        </a:solidFill>
                      </a:endParaRPr>
                    </a:p>
                  </a:txBody>
                  <a:tcPr marT="91425" marB="91425" marR="91425" marL="91425"/>
                </a:tc>
              </a:tr>
              <a:tr h="304525">
                <a:tc>
                  <a:txBody>
                    <a:bodyPr/>
                    <a:lstStyle/>
                    <a:p>
                      <a:pPr indent="0" lvl="0" marL="0" rtl="0" algn="l">
                        <a:spcBef>
                          <a:spcPts val="0"/>
                        </a:spcBef>
                        <a:spcAft>
                          <a:spcPts val="0"/>
                        </a:spcAft>
                        <a:buNone/>
                      </a:pPr>
                      <a:r>
                        <a:rPr lang="ru" sz="1200">
                          <a:solidFill>
                            <a:srgbClr val="4A86E8"/>
                          </a:solidFill>
                        </a:rPr>
                        <a:t>@Qualifier</a:t>
                      </a:r>
                      <a:endParaRPr sz="1200">
                        <a:solidFill>
                          <a:srgbClr val="4A86E8"/>
                        </a:solidFill>
                      </a:endParaRPr>
                    </a:p>
                  </a:txBody>
                  <a:tcPr marT="91425" marB="91425" marR="91425" marL="91425"/>
                </a:tc>
                <a:tc>
                  <a:txBody>
                    <a:bodyPr/>
                    <a:lstStyle/>
                    <a:p>
                      <a:pPr indent="0" lvl="0" marL="0" rtl="0" algn="l">
                        <a:spcBef>
                          <a:spcPts val="0"/>
                        </a:spcBef>
                        <a:spcAft>
                          <a:spcPts val="0"/>
                        </a:spcAft>
                        <a:buNone/>
                      </a:pPr>
                      <a:r>
                        <a:rPr lang="ru" sz="1200">
                          <a:solidFill>
                            <a:schemeClr val="lt2"/>
                          </a:solidFill>
                        </a:rPr>
                        <a:t>used on a field or parameter as a qualifier for candidate beans when autowiring.</a:t>
                      </a:r>
                      <a:endParaRPr sz="1200">
                        <a:solidFill>
                          <a:schemeClr val="lt2"/>
                        </a:solidFill>
                      </a:endParaRPr>
                    </a:p>
                  </a:txBody>
                  <a:tcPr marT="91425" marB="91425" marR="91425" marL="91425"/>
                </a:tc>
              </a:tr>
              <a:tr h="592725">
                <a:tc>
                  <a:txBody>
                    <a:bodyPr/>
                    <a:lstStyle/>
                    <a:p>
                      <a:pPr indent="0" lvl="0" marL="0" rtl="0" algn="l">
                        <a:spcBef>
                          <a:spcPts val="0"/>
                        </a:spcBef>
                        <a:spcAft>
                          <a:spcPts val="0"/>
                        </a:spcAft>
                        <a:buNone/>
                      </a:pPr>
                      <a:r>
                        <a:rPr lang="ru" sz="1200">
                          <a:solidFill>
                            <a:srgbClr val="4A86E8"/>
                          </a:solidFill>
                        </a:rPr>
                        <a:t>@Component</a:t>
                      </a:r>
                      <a:endParaRPr sz="1200">
                        <a:solidFill>
                          <a:srgbClr val="4A86E8"/>
                        </a:solidFill>
                      </a:endParaRPr>
                    </a:p>
                  </a:txBody>
                  <a:tcPr marT="91425" marB="91425" marR="91425" marL="91425"/>
                </a:tc>
                <a:tc>
                  <a:txBody>
                    <a:bodyPr/>
                    <a:lstStyle/>
                    <a:p>
                      <a:pPr indent="0" lvl="0" marL="0" rtl="0" algn="l">
                        <a:spcBef>
                          <a:spcPts val="0"/>
                        </a:spcBef>
                        <a:spcAft>
                          <a:spcPts val="0"/>
                        </a:spcAft>
                        <a:buNone/>
                      </a:pPr>
                      <a:r>
                        <a:rPr lang="ru" sz="1200">
                          <a:solidFill>
                            <a:schemeClr val="lt2"/>
                          </a:solidFill>
                        </a:rPr>
                        <a:t>Indicates that an annotated class is a "component". Such classes are considered as candidates for auto-detection when using annotation-based configuration and classpath scanning.</a:t>
                      </a:r>
                      <a:endParaRPr sz="1200">
                        <a:solidFill>
                          <a:schemeClr val="lt2"/>
                        </a:solidFill>
                      </a:endParaRPr>
                    </a:p>
                  </a:txBody>
                  <a:tcPr marT="91425" marB="91425" marR="91425" marL="91425"/>
                </a:tc>
              </a:tr>
              <a:tr h="592725">
                <a:tc>
                  <a:txBody>
                    <a:bodyPr/>
                    <a:lstStyle/>
                    <a:p>
                      <a:pPr indent="0" lvl="0" marL="0" rtl="0" algn="l">
                        <a:spcBef>
                          <a:spcPts val="0"/>
                        </a:spcBef>
                        <a:spcAft>
                          <a:spcPts val="0"/>
                        </a:spcAft>
                        <a:buNone/>
                      </a:pPr>
                      <a:r>
                        <a:rPr lang="ru" sz="1200">
                          <a:solidFill>
                            <a:srgbClr val="4A86E8"/>
                          </a:solidFill>
                        </a:rPr>
                        <a:t>@Service</a:t>
                      </a:r>
                      <a:endParaRPr sz="1200">
                        <a:solidFill>
                          <a:srgbClr val="4A86E8"/>
                        </a:solidFill>
                      </a:endParaRPr>
                    </a:p>
                  </a:txBody>
                  <a:tcPr marT="91425" marB="91425" marR="91425" marL="91425"/>
                </a:tc>
                <a:tc>
                  <a:txBody>
                    <a:bodyPr/>
                    <a:lstStyle/>
                    <a:p>
                      <a:pPr indent="0" lvl="0" marL="0" rtl="0" algn="l">
                        <a:spcBef>
                          <a:spcPts val="0"/>
                        </a:spcBef>
                        <a:spcAft>
                          <a:spcPts val="0"/>
                        </a:spcAft>
                        <a:buNone/>
                      </a:pPr>
                      <a:r>
                        <a:rPr lang="ru" sz="1200">
                          <a:solidFill>
                            <a:schemeClr val="lt2"/>
                          </a:solidFill>
                        </a:rPr>
                        <a:t>Indicates that a class is used for code of a "Business Logic". This annotation is a general-purpose stereotype and individual teams may narrow their semantics and use as appropriate.</a:t>
                      </a:r>
                      <a:endParaRPr sz="1200">
                        <a:solidFill>
                          <a:schemeClr val="lt2"/>
                        </a:solidFill>
                      </a:endParaRPr>
                    </a:p>
                  </a:txBody>
                  <a:tcPr marT="91425" marB="91425" marR="91425" marL="91425"/>
                </a:tc>
              </a:tr>
              <a:tr h="592725">
                <a:tc>
                  <a:txBody>
                    <a:bodyPr/>
                    <a:lstStyle/>
                    <a:p>
                      <a:pPr indent="0" lvl="0" marL="0" rtl="0" algn="l">
                        <a:spcBef>
                          <a:spcPts val="0"/>
                        </a:spcBef>
                        <a:spcAft>
                          <a:spcPts val="0"/>
                        </a:spcAft>
                        <a:buNone/>
                      </a:pPr>
                      <a:r>
                        <a:rPr lang="ru" sz="1200">
                          <a:solidFill>
                            <a:srgbClr val="4A86E8"/>
                          </a:solidFill>
                        </a:rPr>
                        <a:t>@Repository</a:t>
                      </a:r>
                      <a:endParaRPr sz="1200">
                        <a:solidFill>
                          <a:srgbClr val="4A86E8"/>
                        </a:solidFill>
                      </a:endParaRPr>
                    </a:p>
                  </a:txBody>
                  <a:tcPr marT="91425" marB="91425" marR="91425" marL="91425"/>
                </a:tc>
                <a:tc>
                  <a:txBody>
                    <a:bodyPr/>
                    <a:lstStyle/>
                    <a:p>
                      <a:pPr indent="0" lvl="0" marL="0" rtl="0" algn="l">
                        <a:spcBef>
                          <a:spcPts val="0"/>
                        </a:spcBef>
                        <a:spcAft>
                          <a:spcPts val="0"/>
                        </a:spcAft>
                        <a:buNone/>
                      </a:pPr>
                      <a:r>
                        <a:rPr lang="ru" sz="1200">
                          <a:solidFill>
                            <a:schemeClr val="lt2"/>
                          </a:solidFill>
                        </a:rPr>
                        <a:t>Indicates that an annotated class is a "Repository" - a mechanism for encapsulating storage, retrieval, and search behavior which emulates a collection of objects".</a:t>
                      </a:r>
                      <a:endParaRPr sz="1200">
                        <a:solidFill>
                          <a:schemeClr val="lt2"/>
                        </a:solidFill>
                      </a:endParaRPr>
                    </a:p>
                  </a:txBody>
                  <a:tcPr marT="91425" marB="91425" marR="91425" marL="91425"/>
                </a:tc>
              </a:tr>
              <a:tr h="592725">
                <a:tc>
                  <a:txBody>
                    <a:bodyPr/>
                    <a:lstStyle/>
                    <a:p>
                      <a:pPr indent="0" lvl="0" marL="0" rtl="0" algn="l">
                        <a:spcBef>
                          <a:spcPts val="0"/>
                        </a:spcBef>
                        <a:spcAft>
                          <a:spcPts val="0"/>
                        </a:spcAft>
                        <a:buNone/>
                      </a:pPr>
                      <a:r>
                        <a:rPr lang="ru" sz="1200">
                          <a:solidFill>
                            <a:srgbClr val="4A86E8"/>
                          </a:solidFill>
                        </a:rPr>
                        <a:t>JSR-250 Annotations</a:t>
                      </a:r>
                      <a:endParaRPr sz="1200">
                        <a:solidFill>
                          <a:srgbClr val="4A86E8"/>
                        </a:solidFill>
                      </a:endParaRPr>
                    </a:p>
                  </a:txBody>
                  <a:tcPr marT="91425" marB="91425" marR="91425" marL="91425"/>
                </a:tc>
                <a:tc>
                  <a:txBody>
                    <a:bodyPr/>
                    <a:lstStyle/>
                    <a:p>
                      <a:pPr indent="0" lvl="0" marL="0" rtl="0" algn="l">
                        <a:spcBef>
                          <a:spcPts val="0"/>
                        </a:spcBef>
                        <a:spcAft>
                          <a:spcPts val="0"/>
                        </a:spcAft>
                        <a:buNone/>
                      </a:pPr>
                      <a:r>
                        <a:rPr lang="ru" sz="1200">
                          <a:solidFill>
                            <a:schemeClr val="lt2"/>
                          </a:solidFill>
                        </a:rPr>
                        <a:t>Spring supports JSR-250 based annotations which include @Resource, @PostConstruct and @PreDestroy annotations.</a:t>
                      </a:r>
                      <a:endParaRPr sz="1200">
                        <a:solidFill>
                          <a:schemeClr val="lt2"/>
                        </a:solidFill>
                      </a:endParaRPr>
                    </a:p>
                  </a:txBody>
                  <a:tcPr marT="91425" marB="91425" marR="91425" marL="91425"/>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Example - </a:t>
            </a:r>
            <a:r>
              <a:rPr lang="ru"/>
              <a:t>Annotation Based Configuration</a:t>
            </a:r>
            <a:endParaRPr/>
          </a:p>
        </p:txBody>
      </p:sp>
      <p:sp>
        <p:nvSpPr>
          <p:cNvPr id="279" name="Google Shape;279;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1200"/>
              </a:spcAft>
              <a:buNone/>
            </a:pPr>
            <a:r>
              <a:rPr lang="ru" u="sng">
                <a:solidFill>
                  <a:schemeClr val="hlink"/>
                </a:solidFill>
                <a:hlinkClick r:id="rId3"/>
              </a:rPr>
              <a:t>https://github.com/vrudas/spring-framework-examples/tree/main/example-06-annotation-config</a:t>
            </a:r>
            <a:endParaRPr/>
          </a:p>
        </p:txBody>
      </p:sp>
      <p:pic>
        <p:nvPicPr>
          <p:cNvPr id="280" name="Google Shape;280;p49"/>
          <p:cNvPicPr preferRelativeResize="0"/>
          <p:nvPr/>
        </p:nvPicPr>
        <p:blipFill>
          <a:blip r:embed="rId4">
            <a:alphaModFix/>
          </a:blip>
          <a:stretch>
            <a:fillRect/>
          </a:stretch>
        </p:blipFill>
        <p:spPr>
          <a:xfrm>
            <a:off x="3323350" y="1152475"/>
            <a:ext cx="2497299" cy="249729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Java Based Configuration</a:t>
            </a:r>
            <a:endParaRPr/>
          </a:p>
        </p:txBody>
      </p:sp>
      <p:sp>
        <p:nvSpPr>
          <p:cNvPr id="286" name="Google Shape;286;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Framework independent approach without XML usage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ru"/>
              <a:t>Operates with additional annotations:</a:t>
            </a:r>
            <a:endParaRPr/>
          </a:p>
          <a:p>
            <a:pPr indent="-342900" lvl="0" marL="457200" rtl="0" algn="l">
              <a:spcBef>
                <a:spcPts val="1200"/>
              </a:spcBef>
              <a:spcAft>
                <a:spcPts val="0"/>
              </a:spcAft>
              <a:buSzPts val="1800"/>
              <a:buChar char="●"/>
            </a:pPr>
            <a:r>
              <a:rPr lang="ru">
                <a:solidFill>
                  <a:srgbClr val="4A86E8"/>
                </a:solidFill>
              </a:rPr>
              <a:t>@Configuration</a:t>
            </a:r>
            <a:r>
              <a:rPr lang="ru"/>
              <a:t> indicates that the class can be used by the Spring IoC container as a source of bean definitions.</a:t>
            </a:r>
            <a:endParaRPr/>
          </a:p>
          <a:p>
            <a:pPr indent="-342900" lvl="0" marL="457200" rtl="0" algn="l">
              <a:spcBef>
                <a:spcPts val="0"/>
              </a:spcBef>
              <a:spcAft>
                <a:spcPts val="0"/>
              </a:spcAft>
              <a:buSzPts val="1800"/>
              <a:buChar char="●"/>
            </a:pPr>
            <a:r>
              <a:rPr lang="ru">
                <a:solidFill>
                  <a:srgbClr val="4A86E8"/>
                </a:solidFill>
              </a:rPr>
              <a:t>@Bean</a:t>
            </a:r>
            <a:r>
              <a:rPr lang="ru"/>
              <a:t> annotation tells Spring that a method annotated with @Bean will return an object that should be registered as a bean in the Spring application context.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Example - </a:t>
            </a:r>
            <a:r>
              <a:rPr lang="ru"/>
              <a:t>Java Based Configuration</a:t>
            </a:r>
            <a:endParaRPr/>
          </a:p>
        </p:txBody>
      </p:sp>
      <p:sp>
        <p:nvSpPr>
          <p:cNvPr id="292" name="Google Shape;292;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1200"/>
              </a:spcAft>
              <a:buNone/>
            </a:pPr>
            <a:r>
              <a:rPr lang="ru" u="sng">
                <a:solidFill>
                  <a:schemeClr val="hlink"/>
                </a:solidFill>
                <a:hlinkClick r:id="rId3"/>
              </a:rPr>
              <a:t>https://github.com/vrudas/spring-framework-examples/tree/main/example-07-java-config</a:t>
            </a:r>
            <a:endParaRPr/>
          </a:p>
        </p:txBody>
      </p:sp>
      <p:pic>
        <p:nvPicPr>
          <p:cNvPr id="293" name="Google Shape;293;p51"/>
          <p:cNvPicPr preferRelativeResize="0"/>
          <p:nvPr/>
        </p:nvPicPr>
        <p:blipFill>
          <a:blip r:embed="rId4">
            <a:alphaModFix/>
          </a:blip>
          <a:stretch>
            <a:fillRect/>
          </a:stretch>
        </p:blipFill>
        <p:spPr>
          <a:xfrm>
            <a:off x="3323350" y="1152475"/>
            <a:ext cx="2497299" cy="24972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Spring Platform projects, more at </a:t>
            </a:r>
            <a:r>
              <a:rPr lang="ru" u="sng">
                <a:solidFill>
                  <a:schemeClr val="hlink"/>
                </a:solidFill>
                <a:hlinkClick r:id="rId3"/>
              </a:rPr>
              <a:t>Spring Projects</a:t>
            </a:r>
            <a:endParaRPr/>
          </a:p>
        </p:txBody>
      </p:sp>
      <p:pic>
        <p:nvPicPr>
          <p:cNvPr id="74" name="Google Shape;74;p16"/>
          <p:cNvPicPr preferRelativeResize="0"/>
          <p:nvPr/>
        </p:nvPicPr>
        <p:blipFill>
          <a:blip r:embed="rId4">
            <a:alphaModFix/>
          </a:blip>
          <a:stretch>
            <a:fillRect/>
          </a:stretch>
        </p:blipFill>
        <p:spPr>
          <a:xfrm>
            <a:off x="2401950" y="1017725"/>
            <a:ext cx="4340103" cy="382097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Properties</a:t>
            </a:r>
            <a:endParaRPr/>
          </a:p>
        </p:txBody>
      </p:sp>
      <p:pic>
        <p:nvPicPr>
          <p:cNvPr id="299" name="Google Shape;299;p52"/>
          <p:cNvPicPr preferRelativeResize="0"/>
          <p:nvPr/>
        </p:nvPicPr>
        <p:blipFill>
          <a:blip r:embed="rId3">
            <a:alphaModFix/>
          </a:blip>
          <a:stretch>
            <a:fillRect/>
          </a:stretch>
        </p:blipFill>
        <p:spPr>
          <a:xfrm>
            <a:off x="2661512" y="1017725"/>
            <a:ext cx="3820977" cy="382097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Example - Properties</a:t>
            </a:r>
            <a:endParaRPr/>
          </a:p>
        </p:txBody>
      </p:sp>
      <p:sp>
        <p:nvSpPr>
          <p:cNvPr id="305" name="Google Shape;305;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1200"/>
              </a:spcAft>
              <a:buNone/>
            </a:pPr>
            <a:r>
              <a:rPr lang="ru" u="sng">
                <a:solidFill>
                  <a:schemeClr val="hlink"/>
                </a:solidFill>
                <a:hlinkClick r:id="rId3"/>
              </a:rPr>
              <a:t>https://github.com/vrudas/spring-framework-examples/tree/main/example-08-properties</a:t>
            </a:r>
            <a:endParaRPr/>
          </a:p>
        </p:txBody>
      </p:sp>
      <p:pic>
        <p:nvPicPr>
          <p:cNvPr id="306" name="Google Shape;306;p53"/>
          <p:cNvPicPr preferRelativeResize="0"/>
          <p:nvPr/>
        </p:nvPicPr>
        <p:blipFill>
          <a:blip r:embed="rId4">
            <a:alphaModFix/>
          </a:blip>
          <a:stretch>
            <a:fillRect/>
          </a:stretch>
        </p:blipFill>
        <p:spPr>
          <a:xfrm>
            <a:off x="3323350" y="1152475"/>
            <a:ext cx="2497299" cy="249729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Any questions?</a:t>
            </a:r>
            <a:endParaRPr/>
          </a:p>
        </p:txBody>
      </p:sp>
      <p:sp>
        <p:nvSpPr>
          <p:cNvPr id="312" name="Google Shape;312;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ru" sz="12800"/>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Spring Framework Features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Clr>
                <a:srgbClr val="BBBCBE"/>
              </a:buClr>
              <a:buSzPts val="1800"/>
              <a:buChar char="●"/>
            </a:pPr>
            <a:r>
              <a:rPr lang="ru">
                <a:solidFill>
                  <a:schemeClr val="accent5"/>
                </a:solidFill>
                <a:uFill>
                  <a:noFill/>
                </a:uFill>
                <a:hlinkClick r:id="rId3">
                  <a:extLst>
                    <a:ext uri="{A12FA001-AC4F-418D-AE19-62706E023703}">
                      <ahyp:hlinkClr val="tx"/>
                    </a:ext>
                  </a:extLst>
                </a:hlinkClick>
              </a:rPr>
              <a:t>Core technologies</a:t>
            </a:r>
            <a:r>
              <a:rPr lang="ru">
                <a:solidFill>
                  <a:srgbClr val="BBBCBE"/>
                </a:solidFill>
              </a:rPr>
              <a:t>: </a:t>
            </a:r>
            <a:r>
              <a:rPr lang="ru"/>
              <a:t>dependency injection, events, resources, i18n, validation, data binding, type conversion, SpEL, AOP.</a:t>
            </a:r>
            <a:endParaRPr/>
          </a:p>
          <a:p>
            <a:pPr indent="-342900" lvl="0" marL="457200" rtl="0" algn="l">
              <a:spcBef>
                <a:spcPts val="0"/>
              </a:spcBef>
              <a:spcAft>
                <a:spcPts val="0"/>
              </a:spcAft>
              <a:buClr>
                <a:srgbClr val="BBBCBE"/>
              </a:buClr>
              <a:buSzPts val="1800"/>
              <a:buChar char="●"/>
            </a:pPr>
            <a:r>
              <a:rPr lang="ru">
                <a:solidFill>
                  <a:schemeClr val="accent5"/>
                </a:solidFill>
                <a:uFill>
                  <a:noFill/>
                </a:uFill>
                <a:hlinkClick r:id="rId4">
                  <a:extLst>
                    <a:ext uri="{A12FA001-AC4F-418D-AE19-62706E023703}">
                      <ahyp:hlinkClr val="tx"/>
                    </a:ext>
                  </a:extLst>
                </a:hlinkClick>
              </a:rPr>
              <a:t>Testing</a:t>
            </a:r>
            <a:r>
              <a:rPr lang="ru">
                <a:solidFill>
                  <a:srgbClr val="BBBCBE"/>
                </a:solidFill>
              </a:rPr>
              <a:t>: </a:t>
            </a:r>
            <a:r>
              <a:rPr lang="ru"/>
              <a:t>mock objects, TestContext framework, Spring MVC Test,</a:t>
            </a:r>
            <a:r>
              <a:rPr lang="ru">
                <a:solidFill>
                  <a:srgbClr val="BBBCBE"/>
                </a:solidFill>
              </a:rPr>
              <a:t> </a:t>
            </a:r>
            <a:r>
              <a:rPr lang="ru">
                <a:solidFill>
                  <a:srgbClr val="FFFFFF"/>
                </a:solidFill>
              </a:rPr>
              <a:t>WebTestClient</a:t>
            </a:r>
            <a:r>
              <a:rPr lang="ru">
                <a:solidFill>
                  <a:srgbClr val="BBBCBE"/>
                </a:solidFill>
              </a:rPr>
              <a:t>.</a:t>
            </a:r>
            <a:endParaRPr>
              <a:solidFill>
                <a:srgbClr val="BBBCBE"/>
              </a:solidFill>
            </a:endParaRPr>
          </a:p>
          <a:p>
            <a:pPr indent="-342900" lvl="0" marL="457200" rtl="0" algn="l">
              <a:spcBef>
                <a:spcPts val="0"/>
              </a:spcBef>
              <a:spcAft>
                <a:spcPts val="0"/>
              </a:spcAft>
              <a:buClr>
                <a:srgbClr val="BBBCBE"/>
              </a:buClr>
              <a:buSzPts val="1800"/>
              <a:buChar char="●"/>
            </a:pPr>
            <a:r>
              <a:rPr lang="ru">
                <a:solidFill>
                  <a:schemeClr val="accent5"/>
                </a:solidFill>
                <a:uFill>
                  <a:noFill/>
                </a:uFill>
                <a:hlinkClick r:id="rId5">
                  <a:extLst>
                    <a:ext uri="{A12FA001-AC4F-418D-AE19-62706E023703}">
                      <ahyp:hlinkClr val="tx"/>
                    </a:ext>
                  </a:extLst>
                </a:hlinkClick>
              </a:rPr>
              <a:t>Data Access</a:t>
            </a:r>
            <a:r>
              <a:rPr lang="ru">
                <a:solidFill>
                  <a:srgbClr val="BBBCBE"/>
                </a:solidFill>
              </a:rPr>
              <a:t>: </a:t>
            </a:r>
            <a:r>
              <a:rPr lang="ru"/>
              <a:t>transactions, DAO support, JDBC, ORM.</a:t>
            </a:r>
            <a:endParaRPr/>
          </a:p>
          <a:p>
            <a:pPr indent="-342900" lvl="0" marL="457200" rtl="0" algn="l">
              <a:spcBef>
                <a:spcPts val="0"/>
              </a:spcBef>
              <a:spcAft>
                <a:spcPts val="0"/>
              </a:spcAft>
              <a:buClr>
                <a:srgbClr val="BBBCBE"/>
              </a:buClr>
              <a:buSzPts val="1800"/>
              <a:buChar char="●"/>
            </a:pPr>
            <a:r>
              <a:rPr lang="ru">
                <a:solidFill>
                  <a:schemeClr val="accent5"/>
                </a:solidFill>
                <a:uFill>
                  <a:noFill/>
                </a:uFill>
                <a:hlinkClick r:id="rId6">
                  <a:extLst>
                    <a:ext uri="{A12FA001-AC4F-418D-AE19-62706E023703}">
                      <ahyp:hlinkClr val="tx"/>
                    </a:ext>
                  </a:extLst>
                </a:hlinkClick>
              </a:rPr>
              <a:t>Spring MVC</a:t>
            </a:r>
            <a:r>
              <a:rPr lang="ru">
                <a:solidFill>
                  <a:srgbClr val="BBBCBE"/>
                </a:solidFill>
              </a:rPr>
              <a:t> </a:t>
            </a:r>
            <a:r>
              <a:rPr lang="ru"/>
              <a:t>and</a:t>
            </a:r>
            <a:r>
              <a:rPr lang="ru">
                <a:solidFill>
                  <a:srgbClr val="BBBCBE"/>
                </a:solidFill>
              </a:rPr>
              <a:t> </a:t>
            </a:r>
            <a:r>
              <a:rPr lang="ru">
                <a:solidFill>
                  <a:schemeClr val="accent5"/>
                </a:solidFill>
                <a:uFill>
                  <a:noFill/>
                </a:uFill>
                <a:hlinkClick r:id="rId7">
                  <a:extLst>
                    <a:ext uri="{A12FA001-AC4F-418D-AE19-62706E023703}">
                      <ahyp:hlinkClr val="tx"/>
                    </a:ext>
                  </a:extLst>
                </a:hlinkClick>
              </a:rPr>
              <a:t>Spring WebFlux</a:t>
            </a:r>
            <a:r>
              <a:rPr lang="ru">
                <a:solidFill>
                  <a:srgbClr val="BBBCBE"/>
                </a:solidFill>
              </a:rPr>
              <a:t> </a:t>
            </a:r>
            <a:r>
              <a:rPr lang="ru"/>
              <a:t>web frameworks.</a:t>
            </a:r>
            <a:endParaRPr/>
          </a:p>
          <a:p>
            <a:pPr indent="-342900" lvl="0" marL="457200" rtl="0" algn="l">
              <a:spcBef>
                <a:spcPts val="0"/>
              </a:spcBef>
              <a:spcAft>
                <a:spcPts val="0"/>
              </a:spcAft>
              <a:buClr>
                <a:srgbClr val="BBBCBE"/>
              </a:buClr>
              <a:buSzPts val="1800"/>
              <a:buChar char="●"/>
            </a:pPr>
            <a:r>
              <a:rPr lang="ru">
                <a:solidFill>
                  <a:schemeClr val="accent5"/>
                </a:solidFill>
                <a:uFill>
                  <a:noFill/>
                </a:uFill>
                <a:hlinkClick r:id="rId8">
                  <a:extLst>
                    <a:ext uri="{A12FA001-AC4F-418D-AE19-62706E023703}">
                      <ahyp:hlinkClr val="tx"/>
                    </a:ext>
                  </a:extLst>
                </a:hlinkClick>
              </a:rPr>
              <a:t>Integration</a:t>
            </a:r>
            <a:r>
              <a:rPr lang="ru">
                <a:solidFill>
                  <a:srgbClr val="BBBCBE"/>
                </a:solidFill>
              </a:rPr>
              <a:t>: </a:t>
            </a:r>
            <a:r>
              <a:rPr lang="ru"/>
              <a:t>email, tasks, scheduling, cache.</a:t>
            </a:r>
            <a:endParaRPr/>
          </a:p>
          <a:p>
            <a:pPr indent="-342900" lvl="0" marL="457200" rtl="0" algn="l">
              <a:spcBef>
                <a:spcPts val="0"/>
              </a:spcBef>
              <a:spcAft>
                <a:spcPts val="0"/>
              </a:spcAft>
              <a:buClr>
                <a:srgbClr val="BBBCBE"/>
              </a:buClr>
              <a:buSzPts val="1800"/>
              <a:buChar char="●"/>
            </a:pPr>
            <a:r>
              <a:rPr lang="ru">
                <a:solidFill>
                  <a:schemeClr val="accent5"/>
                </a:solidFill>
                <a:uFill>
                  <a:noFill/>
                </a:uFill>
                <a:hlinkClick r:id="rId9">
                  <a:extLst>
                    <a:ext uri="{A12FA001-AC4F-418D-AE19-62706E023703}">
                      <ahyp:hlinkClr val="tx"/>
                    </a:ext>
                  </a:extLst>
                </a:hlinkClick>
              </a:rPr>
              <a:t>Languages</a:t>
            </a:r>
            <a:r>
              <a:rPr lang="ru">
                <a:solidFill>
                  <a:srgbClr val="BBBCBE"/>
                </a:solidFill>
              </a:rPr>
              <a:t>: </a:t>
            </a:r>
            <a:r>
              <a:rPr lang="ru"/>
              <a:t>Kotlin, Groovy, dynamic languages.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Spring Framework Runtime</a:t>
            </a:r>
            <a:endParaRPr/>
          </a:p>
        </p:txBody>
      </p:sp>
      <p:pic>
        <p:nvPicPr>
          <p:cNvPr id="86" name="Google Shape;86;p18"/>
          <p:cNvPicPr preferRelativeResize="0"/>
          <p:nvPr/>
        </p:nvPicPr>
        <p:blipFill>
          <a:blip r:embed="rId3">
            <a:alphaModFix/>
          </a:blip>
          <a:stretch>
            <a:fillRect/>
          </a:stretch>
        </p:blipFill>
        <p:spPr>
          <a:xfrm>
            <a:off x="2421700" y="1067775"/>
            <a:ext cx="5094634"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Spring Framework - Core Container</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The </a:t>
            </a:r>
            <a:r>
              <a:rPr lang="ru">
                <a:solidFill>
                  <a:srgbClr val="4A86E8"/>
                </a:solidFill>
              </a:rPr>
              <a:t>Core</a:t>
            </a:r>
            <a:r>
              <a:rPr lang="ru"/>
              <a:t> module provides the fundamental parts of the framework, including the IoC and Dependency Injection features.</a:t>
            </a:r>
            <a:endParaRPr/>
          </a:p>
          <a:p>
            <a:pPr indent="-342900" lvl="0" marL="457200" rtl="0" algn="l">
              <a:spcBef>
                <a:spcPts val="0"/>
              </a:spcBef>
              <a:spcAft>
                <a:spcPts val="0"/>
              </a:spcAft>
              <a:buSzPts val="1800"/>
              <a:buChar char="●"/>
            </a:pPr>
            <a:r>
              <a:rPr lang="ru"/>
              <a:t>The </a:t>
            </a:r>
            <a:r>
              <a:rPr lang="ru">
                <a:solidFill>
                  <a:srgbClr val="4A86E8"/>
                </a:solidFill>
              </a:rPr>
              <a:t>Bean</a:t>
            </a:r>
            <a:r>
              <a:rPr lang="ru"/>
              <a:t> module provides BeanFactory which is a sophisticated implementation of the factory pattern.</a:t>
            </a:r>
            <a:endParaRPr/>
          </a:p>
          <a:p>
            <a:pPr indent="-342900" lvl="0" marL="457200" rtl="0" algn="l">
              <a:spcBef>
                <a:spcPts val="0"/>
              </a:spcBef>
              <a:spcAft>
                <a:spcPts val="0"/>
              </a:spcAft>
              <a:buSzPts val="1800"/>
              <a:buChar char="●"/>
            </a:pPr>
            <a:r>
              <a:rPr lang="ru"/>
              <a:t>The </a:t>
            </a:r>
            <a:r>
              <a:rPr lang="ru">
                <a:solidFill>
                  <a:srgbClr val="4A86E8"/>
                </a:solidFill>
              </a:rPr>
              <a:t>Context</a:t>
            </a:r>
            <a:r>
              <a:rPr lang="ru"/>
              <a:t> module builds on the solid base provided by the Core and Beans modules and it is a medium to access any objects defined and configured.</a:t>
            </a:r>
            <a:endParaRPr/>
          </a:p>
          <a:p>
            <a:pPr indent="-342900" lvl="0" marL="457200" rtl="0" algn="l">
              <a:spcBef>
                <a:spcPts val="0"/>
              </a:spcBef>
              <a:spcAft>
                <a:spcPts val="0"/>
              </a:spcAft>
              <a:buSzPts val="1800"/>
              <a:buChar char="●"/>
            </a:pPr>
            <a:r>
              <a:rPr lang="ru"/>
              <a:t>The </a:t>
            </a:r>
            <a:r>
              <a:rPr lang="ru">
                <a:solidFill>
                  <a:srgbClr val="4A86E8"/>
                </a:solidFill>
              </a:rPr>
              <a:t>Expression Language</a:t>
            </a:r>
            <a:r>
              <a:rPr lang="ru"/>
              <a:t> module provides a powerful expression language for querying and manipulating an object graph at runtime.</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Spring Framework - Data Access</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The </a:t>
            </a:r>
            <a:r>
              <a:rPr lang="ru">
                <a:solidFill>
                  <a:srgbClr val="4A86E8"/>
                </a:solidFill>
              </a:rPr>
              <a:t>JDBC</a:t>
            </a:r>
            <a:r>
              <a:rPr lang="ru"/>
              <a:t> module provides a JDBC-abstraction layer that removes the need to do tedious JDBC related coding.</a:t>
            </a:r>
            <a:endParaRPr/>
          </a:p>
          <a:p>
            <a:pPr indent="-342900" lvl="0" marL="457200" rtl="0" algn="l">
              <a:spcBef>
                <a:spcPts val="0"/>
              </a:spcBef>
              <a:spcAft>
                <a:spcPts val="0"/>
              </a:spcAft>
              <a:buSzPts val="1800"/>
              <a:buChar char="●"/>
            </a:pPr>
            <a:r>
              <a:rPr lang="ru"/>
              <a:t>The </a:t>
            </a:r>
            <a:r>
              <a:rPr lang="ru">
                <a:solidFill>
                  <a:srgbClr val="4A86E8"/>
                </a:solidFill>
              </a:rPr>
              <a:t>ORM</a:t>
            </a:r>
            <a:r>
              <a:rPr lang="ru"/>
              <a:t> module provides integration layers for popular object-relational mapping APIs, including JPA, JDO, Hibernate, and iBatis.</a:t>
            </a:r>
            <a:endParaRPr/>
          </a:p>
          <a:p>
            <a:pPr indent="-342900" lvl="0" marL="457200" rtl="0" algn="l">
              <a:spcBef>
                <a:spcPts val="0"/>
              </a:spcBef>
              <a:spcAft>
                <a:spcPts val="0"/>
              </a:spcAft>
              <a:buSzPts val="1800"/>
              <a:buChar char="●"/>
            </a:pPr>
            <a:r>
              <a:rPr lang="ru"/>
              <a:t>The </a:t>
            </a:r>
            <a:r>
              <a:rPr lang="ru">
                <a:solidFill>
                  <a:srgbClr val="4A86E8"/>
                </a:solidFill>
              </a:rPr>
              <a:t>Transaction</a:t>
            </a:r>
            <a:r>
              <a:rPr lang="ru"/>
              <a:t> module supports programmatic and declarative transaction management.</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Spring Framework - WEB</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Spring's </a:t>
            </a:r>
            <a:r>
              <a:rPr lang="ru">
                <a:solidFill>
                  <a:srgbClr val="4A86E8"/>
                </a:solidFill>
              </a:rPr>
              <a:t>Web MVC</a:t>
            </a:r>
            <a:r>
              <a:rPr lang="ru"/>
              <a:t> (</a:t>
            </a:r>
            <a:r>
              <a:rPr lang="ru"/>
              <a:t>model-view-controller</a:t>
            </a:r>
            <a:r>
              <a:rPr lang="ru"/>
              <a:t>) provides basic web-oriented integration features such as multipart file-upload functionality and the initialization of the IoC container using servlet listeners and a web-oriented application context, also </a:t>
            </a:r>
            <a:r>
              <a:rPr lang="ru"/>
              <a:t>provides a clean separation between domain model code and web forms</a:t>
            </a:r>
            <a:endParaRPr/>
          </a:p>
          <a:p>
            <a:pPr indent="-342900" lvl="0" marL="457200" rtl="0" algn="l">
              <a:spcBef>
                <a:spcPts val="0"/>
              </a:spcBef>
              <a:spcAft>
                <a:spcPts val="0"/>
              </a:spcAft>
              <a:buSzPts val="1800"/>
              <a:buChar char="●"/>
            </a:pPr>
            <a:r>
              <a:rPr lang="ru"/>
              <a:t>The </a:t>
            </a:r>
            <a:r>
              <a:rPr lang="ru">
                <a:solidFill>
                  <a:srgbClr val="4A86E8"/>
                </a:solidFill>
              </a:rPr>
              <a:t>WebFlux</a:t>
            </a:r>
            <a:r>
              <a:rPr lang="ru"/>
              <a:t> reactive-stack web framework, Spring WebFlux, was added later in version 5.0. It is fully non-blocking, supports Reactive Streams, and runs on such servers as Netty, Undertow, and Servlet 3.1+ containers.</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