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495" r:id="rId2"/>
    <p:sldId id="337" r:id="rId3"/>
    <p:sldId id="508" r:id="rId4"/>
    <p:sldId id="480" r:id="rId5"/>
    <p:sldId id="481" r:id="rId6"/>
    <p:sldId id="484" r:id="rId7"/>
    <p:sldId id="509" r:id="rId8"/>
    <p:sldId id="511" r:id="rId9"/>
    <p:sldId id="510" r:id="rId10"/>
    <p:sldId id="482" r:id="rId11"/>
    <p:sldId id="512" r:id="rId12"/>
    <p:sldId id="496" r:id="rId13"/>
    <p:sldId id="513" r:id="rId14"/>
    <p:sldId id="487" r:id="rId15"/>
    <p:sldId id="488" r:id="rId16"/>
    <p:sldId id="489" r:id="rId17"/>
    <p:sldId id="514" r:id="rId18"/>
    <p:sldId id="486" r:id="rId19"/>
    <p:sldId id="507" r:id="rId20"/>
    <p:sldId id="500" r:id="rId21"/>
    <p:sldId id="501" r:id="rId22"/>
    <p:sldId id="499" r:id="rId23"/>
    <p:sldId id="502" r:id="rId24"/>
    <p:sldId id="498" r:id="rId25"/>
    <p:sldId id="503" r:id="rId26"/>
    <p:sldId id="504" r:id="rId27"/>
    <p:sldId id="280" r:id="rId28"/>
    <p:sldId id="506" r:id="rId29"/>
    <p:sldId id="339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9" autoAdjust="0"/>
    <p:restoredTop sz="94082" autoAdjust="0"/>
  </p:normalViewPr>
  <p:slideViewPr>
    <p:cSldViewPr snapToGrid="0">
      <p:cViewPr varScale="1">
        <p:scale>
          <a:sx n="86" d="100"/>
          <a:sy n="86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Brahinets" userId="21b0ef620fff3801" providerId="LiveId" clId="{9757D17C-C5E4-4D51-823A-A33FB9E386D3}"/>
    <pc:docChg chg="modSld">
      <pc:chgData name="Yaroslav Brahinets" userId="21b0ef620fff3801" providerId="LiveId" clId="{9757D17C-C5E4-4D51-823A-A33FB9E386D3}" dt="2021-04-12T20:00:08.782" v="1" actId="20577"/>
      <pc:docMkLst>
        <pc:docMk/>
      </pc:docMkLst>
      <pc:sldChg chg="modSp mod">
        <pc:chgData name="Yaroslav Brahinets" userId="21b0ef620fff3801" providerId="LiveId" clId="{9757D17C-C5E4-4D51-823A-A33FB9E386D3}" dt="2021-04-12T20:00:08.782" v="1" actId="20577"/>
        <pc:sldMkLst>
          <pc:docMk/>
          <pc:sldMk cId="0" sldId="495"/>
        </pc:sldMkLst>
        <pc:spChg chg="mod">
          <ac:chgData name="Yaroslav Brahinets" userId="21b0ef620fff3801" providerId="LiveId" clId="{9757D17C-C5E4-4D51-823A-A33FB9E386D3}" dt="2021-04-12T20:00:08.782" v="1" actId="20577"/>
          <ac:spMkLst>
            <pc:docMk/>
            <pc:sldMk cId="0" sldId="495"/>
            <ac:spMk id="3" creationId="{C67C566D-FB34-45E4-90EB-613C5CC7F6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CB0B7-702C-4877-BEF1-5BCFBEB1B464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7E2C-03C1-4B92-BBE3-2FB5C5D5B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81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092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36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01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580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88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075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799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705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51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33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351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07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32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91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332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488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553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9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60300" y="3683633"/>
            <a:ext cx="89820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17661" y="3377551"/>
            <a:ext cx="962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/>
          <p:nvPr/>
        </p:nvSpPr>
        <p:spPr>
          <a:xfrm>
            <a:off x="8879815" y="3377551"/>
            <a:ext cx="962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-1" y="3377551"/>
            <a:ext cx="962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>
            <a:off x="961900" y="3377551"/>
            <a:ext cx="69556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60306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953C272-8C72-41F6-9C12-11750B48D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81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0" name="Google Shape;80;p11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" name="Google Shape;82;p11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1953C272-8C72-41F6-9C12-11750B48D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44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1953C272-8C72-41F6-9C12-11750B48D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7167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e.org/or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ring.io/projects/spring-data-jdbc" TargetMode="External"/><Relationship Id="rId4" Type="http://schemas.openxmlformats.org/officeDocument/2006/relationships/hyperlink" Target="https://docs.spring.io/spring-data/jpa/docs/current/reference/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C67C566D-FB34-45E4-90EB-613C5CC7F6DE}"/>
              </a:ext>
            </a:extLst>
          </p:cNvPr>
          <p:cNvSpPr txBox="1">
            <a:spLocks/>
          </p:cNvSpPr>
          <p:nvPr/>
        </p:nvSpPr>
        <p:spPr>
          <a:xfrm>
            <a:off x="934236" y="2381679"/>
            <a:ext cx="10323528" cy="84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4267" dirty="0"/>
              <a:t>Lesson 2</a:t>
            </a:r>
            <a:r>
              <a:rPr lang="uk-UA" sz="4267"/>
              <a:t>4</a:t>
            </a:r>
            <a:r>
              <a:rPr lang="en-US" sz="4267"/>
              <a:t> </a:t>
            </a:r>
            <a:r>
              <a:rPr lang="en-US" sz="4267" dirty="0"/>
              <a:t>– Hibernate. Spring Data</a:t>
            </a:r>
            <a:endParaRPr lang="ru-RU" sz="426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Hibernate. SessionFactory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605FBD-9F64-4DCB-86D6-E3A271970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90DE99-C99A-4940-9631-7DC7D0275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1600" y="1759437"/>
            <a:ext cx="1100040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LocalSessionFactoryBean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sessionFactory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LocalSessionFactoryBean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sessionFactory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LocalSessionFactoryBean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sessionFactory.setDataSource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sessionFactory.setPackagesToScan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org.geekhub.studentregistry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sessionFactory.setHibernateProperties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hibernateProperties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sessionFactory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hibernateProperties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Properties props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props.setProperty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"hibernate.hbm2ddl.auto"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"create-drop"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props.setProperty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hibernate.dialect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org.hibernate.dialect.PostgreSQLDialect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rops;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6C4654F-3D23-43D3-A90B-91B63FD96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46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Hibernate. SessionFactory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605FBD-9F64-4DCB-86D6-E3A271970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90DE99-C99A-4940-9631-7DC7D0275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1600" y="2501997"/>
            <a:ext cx="948011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currentSession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sessionFactory.getCurrentSession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currentSession.get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6C4654F-3D23-43D3-A90B-91B63FD96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F9337C-6451-4DF4-AB95-3B4F18A49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3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Hibernate. EntityManager</a:t>
            </a:r>
            <a:endParaRPr lang="en-US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C26ACBC-FE15-4954-9A91-A56CBE3E5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831451"/>
            <a:ext cx="10896322" cy="4736400"/>
          </a:xfrm>
        </p:spPr>
        <p:txBody>
          <a:bodyPr/>
          <a:lstStyle/>
          <a:p>
            <a:pPr marL="152396" indent="0"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Prefer 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EntityManagerFactory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and 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buNone/>
            </a:pP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LocalContainerEntityManagerFactoryBean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entityManagerFactoryBean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factoryBean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LocalContainerEntityManagerFactoryBean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factoryBean.setDataSource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factoryBean.setPersistenceProviderClass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HibernatePersistenceProvider.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factoryBean.setPackagesToScan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org.geekhub.studentregistry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factoryBean.setJpaProperties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hibernateProperties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factoryBean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hibernateProperties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Properties props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props.setProperty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"hibernate.hbm2ddl.auto"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"create-drop"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props.setProperty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hibernate.dialect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org.hibernate.dialect.PostgreSQLDialect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buNone/>
            </a:pP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5A3EDC-3828-42EC-B61B-B2408DAE7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B00CFF-19DC-473B-A2C8-7E89E0C9D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314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Hibernate. EntityManager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605FBD-9F64-4DCB-86D6-E3A271970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90DE99-C99A-4940-9631-7DC7D0275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1600" y="2320894"/>
            <a:ext cx="9480117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@PersistenceContext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id);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6C4654F-3D23-43D3-A90B-91B63FD96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F9337C-6451-4DF4-AB95-3B4F18A49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5457C41-C81D-478C-ABAA-7C6B6A205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03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Types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lnSpc>
                <a:spcPct val="200000"/>
              </a:lnSpc>
              <a:buNone/>
            </a:pPr>
            <a:r>
              <a:rPr lang="en-US" dirty="0"/>
              <a:t>Defines strategies for fetching data from the database.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EAGER (immediate, together with root object)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/>
              <a:t>LAZY (later, when used or never)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27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Modes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lnSpc>
                <a:spcPct val="150000"/>
              </a:lnSpc>
              <a:buNone/>
            </a:pPr>
            <a:r>
              <a:rPr lang="en-US" dirty="0"/>
              <a:t>Fetch options on associations. Defines more of the "how" of fetching, whereas JPA Fetch Type focuses on the "when".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SELECT </a:t>
            </a:r>
            <a:r>
              <a:rPr lang="en-US" dirty="0"/>
              <a:t>(default strategy for LAZY relations)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JOIN </a:t>
            </a:r>
            <a:r>
              <a:rPr lang="en-US" dirty="0"/>
              <a:t>(default strategy for EAGER)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SUBSELECT</a:t>
            </a:r>
            <a:r>
              <a:rPr lang="en-US" dirty="0"/>
              <a:t> - uses a sub-select query to load the additional collections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22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N+1 problem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Let's say you have a collection of </a:t>
            </a:r>
            <a:r>
              <a:rPr lang="en-US" b="1" dirty="0"/>
              <a:t>Student</a:t>
            </a:r>
            <a:r>
              <a:rPr lang="en-US" dirty="0"/>
              <a:t> objects (database rows), and each </a:t>
            </a:r>
            <a:r>
              <a:rPr lang="en-US" b="1" dirty="0"/>
              <a:t>Student</a:t>
            </a:r>
            <a:r>
              <a:rPr lang="en-US" dirty="0"/>
              <a:t> has a collection of </a:t>
            </a:r>
            <a:r>
              <a:rPr lang="en-US" b="1" dirty="0"/>
              <a:t>Grade</a:t>
            </a:r>
            <a:r>
              <a:rPr lang="en-US" dirty="0"/>
              <a:t> objects (also rows). In other words, </a:t>
            </a:r>
            <a:r>
              <a:rPr lang="en-US" b="1" dirty="0"/>
              <a:t>Student</a:t>
            </a:r>
            <a:r>
              <a:rPr lang="en-US" dirty="0"/>
              <a:t> -&gt; </a:t>
            </a:r>
            <a:r>
              <a:rPr lang="en-US" b="1" dirty="0"/>
              <a:t>Grade</a:t>
            </a:r>
            <a:r>
              <a:rPr lang="en-US" dirty="0"/>
              <a:t> is a 1-to-many relationship.</a:t>
            </a:r>
          </a:p>
          <a:p>
            <a:pPr>
              <a:lnSpc>
                <a:spcPct val="170000"/>
              </a:lnSpc>
            </a:pPr>
            <a:r>
              <a:rPr lang="en-US" dirty="0"/>
              <a:t>Now, let's say you need to iterate through all the students, and for each one, print out a list of the grades. The naive implementation would do the following: </a:t>
            </a:r>
            <a:r>
              <a:rPr lang="en-US" b="1" i="1" dirty="0"/>
              <a:t>SELECT * FROM </a:t>
            </a:r>
            <a:r>
              <a:rPr lang="en-US" b="1" dirty="0"/>
              <a:t>Student</a:t>
            </a:r>
            <a:r>
              <a:rPr lang="en-US" b="1" i="1" dirty="0"/>
              <a:t>;</a:t>
            </a:r>
          </a:p>
          <a:p>
            <a:pPr>
              <a:lnSpc>
                <a:spcPct val="170000"/>
              </a:lnSpc>
            </a:pPr>
            <a:r>
              <a:rPr lang="en-US" dirty="0"/>
              <a:t>And then for each Student: </a:t>
            </a:r>
            <a:r>
              <a:rPr lang="en-US" b="1" i="1" dirty="0"/>
              <a:t>SELECT * FROM Grade WHERE </a:t>
            </a:r>
            <a:r>
              <a:rPr lang="en-US" b="1" i="1" dirty="0" err="1"/>
              <a:t>StudentId</a:t>
            </a:r>
            <a:r>
              <a:rPr lang="en-US" b="1" i="1" dirty="0"/>
              <a:t> = ?</a:t>
            </a:r>
          </a:p>
          <a:p>
            <a:pPr>
              <a:lnSpc>
                <a:spcPct val="170000"/>
              </a:lnSpc>
            </a:pPr>
            <a:r>
              <a:rPr lang="en-US" dirty="0"/>
              <a:t>In other words, you have one select for the Students, and then N additional selects, where N is the total number of students.</a:t>
            </a:r>
          </a:p>
          <a:p>
            <a:pPr>
              <a:lnSpc>
                <a:spcPct val="170000"/>
              </a:lnSpc>
            </a:pPr>
            <a:r>
              <a:rPr lang="en-US" dirty="0"/>
              <a:t>Alternatively, one could get all grades and perform the lookups in memory: </a:t>
            </a:r>
            <a:r>
              <a:rPr lang="en-US" b="1" i="1" dirty="0"/>
              <a:t>SELECT * FROM Grade</a:t>
            </a:r>
          </a:p>
          <a:p>
            <a:pPr>
              <a:lnSpc>
                <a:spcPct val="170000"/>
              </a:lnSpc>
            </a:pPr>
            <a:r>
              <a:rPr lang="en-US" dirty="0"/>
              <a:t>This reduces the number of round-trips to the database from N+1 to 2. Most ORM tools give you several ways to prevent N+1 selects.</a:t>
            </a:r>
          </a:p>
        </p:txBody>
      </p:sp>
    </p:spTree>
    <p:extLst>
      <p:ext uri="{BB962C8B-B14F-4D97-AF65-F5344CB8AC3E}">
        <p14:creationId xmlns:p14="http://schemas.microsoft.com/office/powerpoint/2010/main" val="2953014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986B-1B30-064B-A6A3-451992DD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Hibernate…</a:t>
            </a:r>
            <a:endParaRPr lang="en-UA" dirty="0"/>
          </a:p>
        </p:txBody>
      </p:sp>
      <p:pic>
        <p:nvPicPr>
          <p:cNvPr id="7" name="Picture 6" descr="Shape, funnel chart&#10;&#10;Description automatically generated with medium confidence">
            <a:extLst>
              <a:ext uri="{FF2B5EF4-FFF2-40B4-BE49-F238E27FC236}">
                <a16:creationId xmlns:a16="http://schemas.microsoft.com/office/drawing/2014/main" id="{06725905-B7F5-2B41-B3A1-34C8AD348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74" y="2015470"/>
            <a:ext cx="8120808" cy="320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60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Data - </a:t>
            </a:r>
            <a:r>
              <a:rPr lang="en-US" b="1" dirty="0"/>
              <a:t>No More DAO Implementations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44DAD7-34CC-4A1A-A535-20A789B3E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0C39A61-21C5-49FA-B1FC-59FEC8B5A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016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- </a:t>
            </a:r>
            <a:r>
              <a:rPr lang="en-US" b="1" dirty="0"/>
              <a:t>No More DAO Implementations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1191600" y="1831451"/>
            <a:ext cx="10093434" cy="473640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"org.springframework.data:spring-data-jpa:2.4.7"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lnSpc>
                <a:spcPct val="150000"/>
              </a:lnSpc>
              <a:buNone/>
            </a:pPr>
            <a:endParaRPr lang="en-US" dirty="0"/>
          </a:p>
          <a:p>
            <a:pPr marL="152396" indent="0">
              <a:lnSpc>
                <a:spcPct val="150000"/>
              </a:lnSpc>
              <a:buNone/>
            </a:pPr>
            <a:r>
              <a:rPr lang="en-US" dirty="0"/>
              <a:t>An implementation of the repository abstraction that's a key building block of Domain-Driven Design based on the Java application framework Spring. Transparently supports all available JPA implementations and supports CRUD operations as well as the convenient execution of database queries.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44DAD7-34CC-4A1A-A535-20A789B3E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0C39A61-21C5-49FA-B1FC-59FEC8B5A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52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it-IT" sz="3200" dirty="0"/>
              <a:t>Hibernate ORM</a:t>
            </a:r>
          </a:p>
          <a:p>
            <a:pPr lvl="1">
              <a:lnSpc>
                <a:spcPct val="160000"/>
              </a:lnSpc>
            </a:pPr>
            <a:r>
              <a:rPr lang="it-IT" sz="3200" dirty="0"/>
              <a:t>SessionFactory vs EntityManager</a:t>
            </a:r>
          </a:p>
          <a:p>
            <a:pPr lvl="1">
              <a:lnSpc>
                <a:spcPct val="160000"/>
              </a:lnSpc>
            </a:pPr>
            <a:r>
              <a:rPr lang="it-IT" sz="3200" dirty="0"/>
              <a:t>Fetch Types (Eager vs lazy)</a:t>
            </a:r>
          </a:p>
          <a:p>
            <a:pPr lvl="1">
              <a:lnSpc>
                <a:spcPct val="160000"/>
              </a:lnSpc>
            </a:pPr>
            <a:r>
              <a:rPr lang="it-IT" sz="3200" dirty="0"/>
              <a:t>Fetch Modes (select vs join vs subselect)</a:t>
            </a:r>
          </a:p>
          <a:p>
            <a:pPr lvl="1">
              <a:lnSpc>
                <a:spcPct val="160000"/>
              </a:lnSpc>
            </a:pPr>
            <a:r>
              <a:rPr lang="it-IT" sz="3200" dirty="0"/>
              <a:t>N+1 problem</a:t>
            </a:r>
          </a:p>
          <a:p>
            <a:pPr>
              <a:lnSpc>
                <a:spcPct val="160000"/>
              </a:lnSpc>
            </a:pPr>
            <a:r>
              <a:rPr lang="it-IT" sz="3200" dirty="0"/>
              <a:t>Spring Data overview</a:t>
            </a:r>
          </a:p>
        </p:txBody>
      </p:sp>
    </p:spTree>
    <p:extLst>
      <p:ext uri="{BB962C8B-B14F-4D97-AF65-F5344CB8AC3E}">
        <p14:creationId xmlns:p14="http://schemas.microsoft.com/office/powerpoint/2010/main" val="2790554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62B5-F400-403E-A26D-BE3D99BD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JPA. Built-in API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47C1DA-6C03-4E41-9B92-AE5E95D0B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54AA10-5E42-47E0-8788-E4678EF18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2DDFD-82BC-44AE-8866-82E0F0D8A355}"/>
              </a:ext>
            </a:extLst>
          </p:cNvPr>
          <p:cNvSpPr txBox="1"/>
          <p:nvPr/>
        </p:nvSpPr>
        <p:spPr>
          <a:xfrm>
            <a:off x="1121434" y="1628409"/>
            <a:ext cx="1023050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JpaRepository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&lt;Student, Long&gt;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NOTHING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DA2E071-EC8C-4B2F-A41E-25355FC7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703" y="1151277"/>
            <a:ext cx="184731" cy="4732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64668D-CF68-44B3-964D-D402DFC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600" y="2805318"/>
            <a:ext cx="756629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JpaRepository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(Sort sort);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ids);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entities);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deleteInBatch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entities);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deleteAllInBatch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7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62B5-F400-403E-A26D-BE3D99BD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JPA. Configuration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8B8A8-A992-4D28-8E4A-C161643A0E37}"/>
              </a:ext>
            </a:extLst>
          </p:cNvPr>
          <p:cNvSpPr txBox="1"/>
          <p:nvPr/>
        </p:nvSpPr>
        <p:spPr>
          <a:xfrm>
            <a:off x="1191600" y="1702171"/>
            <a:ext cx="932400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@EnableJpaRepositories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(basePackages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org.geekhub.studentregistry.data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PersistenceConfig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... 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47C1DA-6C03-4E41-9B92-AE5E95D0B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C6FB5C-E1B5-41F1-90CC-28A74FAB5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950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8F75-2366-4F87-B7F0-9DF1EF0B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 - Custom API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87B344-9811-47F5-94F2-001934D51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1600" y="1672348"/>
            <a:ext cx="11000400" cy="19595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52396" indent="0">
              <a:lnSpc>
                <a:spcPct val="150000"/>
              </a:lnSpc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@Repository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lnSpc>
                <a:spcPct val="150000"/>
              </a:lnSpc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StudentRepository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JpaRepository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&lt;Student, Long&gt;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findByName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4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8F75-2366-4F87-B7F0-9DF1EF0B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 - Custom query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87B344-9811-47F5-94F2-001934D51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1600" y="1621051"/>
            <a:ext cx="10160341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@Repository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JpaRepository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&lt;Grade, Long&gt;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g FROM Grade g WHERE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g.type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grageType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List&lt;Grade&gt;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findByGradeType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"grageType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grageType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@Repository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JpaRepository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&lt;Student, Long&gt;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@Modifying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"update Student s set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s.status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'DISABLED' where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s.email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:email"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disableStudentByEmail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email);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54C8793-B192-45C9-BC97-90A502B79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EC961AD-2084-438C-924A-4C9120AA9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268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Data JDBC (lite JPA)</a:t>
            </a:r>
            <a:endParaRPr lang="en-US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C26ACBC-FE15-4954-9A91-A56CBE3E5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831451"/>
            <a:ext cx="11000400" cy="47364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No caching</a:t>
            </a:r>
          </a:p>
          <a:p>
            <a:r>
              <a:rPr lang="en-US" dirty="0"/>
              <a:t>No lazy-loading</a:t>
            </a:r>
          </a:p>
          <a:p>
            <a:r>
              <a:rPr lang="en-US" dirty="0"/>
              <a:t>No sessions</a:t>
            </a:r>
          </a:p>
          <a:p>
            <a:r>
              <a:rPr lang="en-US" dirty="0"/>
              <a:t>No dirty-tracking</a:t>
            </a:r>
          </a:p>
          <a:p>
            <a:r>
              <a:rPr lang="en-US" dirty="0"/>
              <a:t>No schema-generation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AF8CDF-202D-4CD1-B5D2-3CD90E721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8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62B5-F400-403E-A26D-BE3D99BD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JDBC. Configuration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8B8A8-A992-4D28-8E4A-C161643A0E37}"/>
              </a:ext>
            </a:extLst>
          </p:cNvPr>
          <p:cNvSpPr txBox="1"/>
          <p:nvPr/>
        </p:nvSpPr>
        <p:spPr>
          <a:xfrm>
            <a:off x="1191600" y="1702171"/>
            <a:ext cx="932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implementation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"org.springframework.data:spring-data-jdbc:2.1.7"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... 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47C1DA-6C03-4E41-9B92-AE5E95D0B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C6FB5C-E1B5-41F1-90CC-28A74FAB5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227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Data JDBC. Usage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AF8CDF-202D-4CD1-B5D2-3CD90E721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75602D-D4E5-4C32-A777-6BF0FCB4A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1600" y="1621051"/>
            <a:ext cx="9318577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@Repository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&lt;Student, Long&gt;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65C71D-5607-4E9B-ACCA-840D65FB4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A7685-CCF2-404E-966E-899391813F03}"/>
              </a:ext>
            </a:extLst>
          </p:cNvPr>
          <p:cNvSpPr txBox="1"/>
          <p:nvPr/>
        </p:nvSpPr>
        <p:spPr>
          <a:xfrm>
            <a:off x="1191600" y="3190711"/>
            <a:ext cx="9485778" cy="3485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Repository&lt;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Optional&lt;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hlinkClick r:id="rId3"/>
              </a:rPr>
              <a:t>Hibernate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hlinkClick r:id="rId4"/>
              </a:rPr>
              <a:t>Spring Data JPA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hlinkClick r:id="rId5"/>
              </a:rPr>
              <a:t>Spring Data </a:t>
            </a:r>
            <a:r>
              <a:rPr lang="en-US" dirty="0" err="1">
                <a:hlinkClick r:id="rId5"/>
              </a:rPr>
              <a:t>Jdbc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94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1920" y="1831451"/>
            <a:ext cx="10400961" cy="4736400"/>
          </a:xfrm>
        </p:spPr>
        <p:txBody>
          <a:bodyPr/>
          <a:lstStyle/>
          <a:p>
            <a:pPr marL="457189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/>
              <a:t>Eliminate boilerplate DAO’s using any of learned frameworks </a:t>
            </a:r>
          </a:p>
          <a:p>
            <a:pPr marL="1066774" lvl="1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/>
              <a:t>Spring Data JPA or Spring Data JDBC</a:t>
            </a:r>
          </a:p>
          <a:p>
            <a:pPr marL="1066774" lvl="1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/>
              <a:t>Hibernate</a:t>
            </a:r>
          </a:p>
          <a:p>
            <a:pPr marL="457189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/>
              <a:t>Cover database layer by tests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D91C941C-8D5E-44F3-841B-50F0106036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3100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1" y="967317"/>
            <a:ext cx="7414684" cy="154728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8000" dirty="0">
                <a:solidFill>
                  <a:schemeClr val="accent2"/>
                </a:solidFill>
              </a:rPr>
              <a:t>Thanks!</a:t>
            </a:r>
            <a:endParaRPr sz="8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1" y="2338918"/>
            <a:ext cx="7414684" cy="10456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sz="6400" b="1" dirty="0">
                <a:solidFill>
                  <a:schemeClr val="lt1"/>
                </a:solidFill>
              </a:rPr>
              <a:t>Any Q</a:t>
            </a:r>
            <a:r>
              <a:rPr lang="en" sz="6400" b="1" dirty="0">
                <a:solidFill>
                  <a:schemeClr val="lt1"/>
                </a:solidFill>
              </a:rPr>
              <a:t>uestions?</a:t>
            </a:r>
            <a:endParaRPr sz="64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1" y="3678767"/>
            <a:ext cx="7414684" cy="266065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chemeClr val="lt1"/>
                </a:solidFill>
              </a:rPr>
              <a:t>Or fi</a:t>
            </a:r>
            <a:r>
              <a:rPr lang="en" sz="3200" dirty="0">
                <a:solidFill>
                  <a:schemeClr val="lt1"/>
                </a:solidFill>
              </a:rPr>
              <a:t>nd us in Slack:</a:t>
            </a:r>
            <a:endParaRPr sz="3200" dirty="0">
              <a:solidFill>
                <a:schemeClr val="lt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sz="32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@Vasya Rudas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3FCD66A8-B3E6-4848-9AEF-AB62FD9EFA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587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6000" dirty="0"/>
              <a:t>Hibernate</a:t>
            </a:r>
            <a:endParaRPr 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44DAD7-34CC-4A1A-A535-20A789B3E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0C39A61-21C5-49FA-B1FC-59FEC8B5A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7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</a:p>
        </p:txBody>
      </p:sp>
      <p:pic>
        <p:nvPicPr>
          <p:cNvPr id="4" name="Picture 2" descr="Результат пошуку зображень за запитом &quot;orm&quot;">
            <a:extLst>
              <a:ext uri="{FF2B5EF4-FFF2-40B4-BE49-F238E27FC236}">
                <a16:creationId xmlns:a16="http://schemas.microsoft.com/office/drawing/2014/main" id="{EBD913C5-E588-44DC-85C0-3E0A6DB68B92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1300" y="2421845"/>
            <a:ext cx="66294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5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/>
              <a:t>Hibernate ORM is an object-relational mapping tool. </a:t>
            </a:r>
          </a:p>
          <a:p>
            <a:pPr>
              <a:lnSpc>
                <a:spcPct val="170000"/>
              </a:lnSpc>
            </a:pPr>
            <a:r>
              <a:rPr lang="en-US" dirty="0"/>
              <a:t>GNU Lesser General Public License 2.1.</a:t>
            </a:r>
          </a:p>
          <a:p>
            <a:pPr>
              <a:lnSpc>
                <a:spcPct val="170000"/>
              </a:lnSpc>
            </a:pPr>
            <a:r>
              <a:rPr lang="en-US" dirty="0"/>
              <a:t>Primary feature is mapping from Java classes to database tables, and mapping from Java data types to SQL data types</a:t>
            </a:r>
          </a:p>
        </p:txBody>
      </p:sp>
    </p:spTree>
    <p:extLst>
      <p:ext uri="{BB962C8B-B14F-4D97-AF65-F5344CB8AC3E}">
        <p14:creationId xmlns:p14="http://schemas.microsoft.com/office/powerpoint/2010/main" val="398391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Persistence API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/>
              <a:t>Interface specification that describes the management of relational data in applications using Java Platform.</a:t>
            </a:r>
          </a:p>
          <a:p>
            <a:pPr>
              <a:lnSpc>
                <a:spcPct val="160000"/>
              </a:lnSpc>
            </a:pPr>
            <a:r>
              <a:rPr lang="en-US" dirty="0"/>
              <a:t>Persistence in this context covers three areas: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API defined in the </a:t>
            </a:r>
            <a:r>
              <a:rPr lang="en-US" dirty="0" err="1"/>
              <a:t>javax.persistence</a:t>
            </a:r>
            <a:r>
              <a:rPr lang="en-US" dirty="0"/>
              <a:t> package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Java Persistence Query Language (JPQL)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object/relational metadata</a:t>
            </a:r>
          </a:p>
          <a:p>
            <a:pPr>
              <a:lnSpc>
                <a:spcPct val="160000"/>
              </a:lnSpc>
            </a:pPr>
            <a:r>
              <a:rPr lang="en-US" dirty="0"/>
              <a:t>Reference implementation for JPA is </a:t>
            </a:r>
            <a:r>
              <a:rPr lang="en-US" dirty="0" err="1"/>
              <a:t>EclipseLink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502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Hibernate entity example</a:t>
            </a:r>
            <a:endParaRPr lang="en-US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C26ACBC-FE15-4954-9A91-A56CBE3E5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</p:spPr>
        <p:txBody>
          <a:bodyPr/>
          <a:lstStyle/>
          <a:p>
            <a:pPr marL="152396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"org.hibernate:hibernate-core:5.4.30.Final"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"students"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@GeneratedValue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GenerationType.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nullable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length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@OneToMany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List&lt;Grade&gt;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605FBD-9F64-4DCB-86D6-E3A271970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CC148C-0EC8-427F-A5EE-63E2D8C8F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7D30ED4-C900-494C-A861-47B74F90F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92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6308-030E-47D9-BAF5-5345EFD2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Hibernate entity lifecycle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F8746-B8E8-481F-A4E5-B7414535A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Managed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Detached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C313-5ACA-4E27-998A-87D1FFBC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Hibernate. Ignore field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9213C9-112E-4BCA-9A9B-A4DE6B6DD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1600" y="1621051"/>
            <a:ext cx="7829737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“students"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.. fields are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emited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@Transient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rawPassword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747804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 21 - Spring Jdbc. Flyway</Template>
  <TotalTime>8002</TotalTime>
  <Words>1419</Words>
  <Application>Microsoft Office PowerPoint</Application>
  <PresentationFormat>Widescreen</PresentationFormat>
  <Paragraphs>134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JetBrains Mono</vt:lpstr>
      <vt:lpstr>Lato</vt:lpstr>
      <vt:lpstr>Raleway</vt:lpstr>
      <vt:lpstr>Antonio template</vt:lpstr>
      <vt:lpstr>PowerPoint Presentation</vt:lpstr>
      <vt:lpstr>Lesson goals</vt:lpstr>
      <vt:lpstr>Hibernate</vt:lpstr>
      <vt:lpstr>Object-relational mapping</vt:lpstr>
      <vt:lpstr>Hibernate</vt:lpstr>
      <vt:lpstr>Java Persistence API</vt:lpstr>
      <vt:lpstr>Hibernate entity example</vt:lpstr>
      <vt:lpstr>Hibernate entity lifecycle</vt:lpstr>
      <vt:lpstr>Hibernate. Ignore field</vt:lpstr>
      <vt:lpstr>Hibernate. SessionFactory</vt:lpstr>
      <vt:lpstr>Hibernate. SessionFactory</vt:lpstr>
      <vt:lpstr>Hibernate. EntityManager</vt:lpstr>
      <vt:lpstr>Hibernate. EntityManager</vt:lpstr>
      <vt:lpstr>Fetch Types</vt:lpstr>
      <vt:lpstr>Fetch Modes</vt:lpstr>
      <vt:lpstr>N+1 problem</vt:lpstr>
      <vt:lpstr>Hibernate…</vt:lpstr>
      <vt:lpstr>Spring Data - No More DAO Implementations</vt:lpstr>
      <vt:lpstr>Spring Data - No More DAO Implementations</vt:lpstr>
      <vt:lpstr>Spring Data JPA. Built-in API</vt:lpstr>
      <vt:lpstr>Spring Data JPA. Configuration</vt:lpstr>
      <vt:lpstr>Spring Data JPA - Custom API</vt:lpstr>
      <vt:lpstr>Spring Data JPA - Custom query</vt:lpstr>
      <vt:lpstr>Spring Data JDBC (lite JPA)</vt:lpstr>
      <vt:lpstr>Spring Data JDBC. Configuration</vt:lpstr>
      <vt:lpstr>Spring Data JDBC. Usage</vt:lpstr>
      <vt:lpstr>Useful links</vt:lpstr>
      <vt:lpstr>Homework</vt:lpstr>
      <vt:lpstr>Thanks!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Oleksandr Kucher</dc:creator>
  <cp:lastModifiedBy>Yaroslav Brahinets</cp:lastModifiedBy>
  <cp:revision>500</cp:revision>
  <dcterms:created xsi:type="dcterms:W3CDTF">2017-10-01T09:22:06Z</dcterms:created>
  <dcterms:modified xsi:type="dcterms:W3CDTF">2021-04-12T20:00:09Z</dcterms:modified>
</cp:coreProperties>
</file>