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4"/>
  </p:notesMasterIdLst>
  <p:sldIdLst>
    <p:sldId id="256" r:id="rId2"/>
    <p:sldId id="286" r:id="rId3"/>
    <p:sldId id="288" r:id="rId4"/>
    <p:sldId id="287" r:id="rId5"/>
    <p:sldId id="296" r:id="rId6"/>
    <p:sldId id="297" r:id="rId7"/>
    <p:sldId id="295" r:id="rId8"/>
    <p:sldId id="298" r:id="rId9"/>
    <p:sldId id="299" r:id="rId10"/>
    <p:sldId id="301" r:id="rId11"/>
    <p:sldId id="304" r:id="rId12"/>
    <p:sldId id="305" r:id="rId13"/>
    <p:sldId id="344" r:id="rId14"/>
    <p:sldId id="307" r:id="rId15"/>
    <p:sldId id="308" r:id="rId16"/>
    <p:sldId id="317" r:id="rId17"/>
    <p:sldId id="318" r:id="rId18"/>
    <p:sldId id="320" r:id="rId19"/>
    <p:sldId id="321" r:id="rId20"/>
    <p:sldId id="322" r:id="rId21"/>
    <p:sldId id="323" r:id="rId22"/>
    <p:sldId id="324" r:id="rId23"/>
    <p:sldId id="325" r:id="rId24"/>
    <p:sldId id="348" r:id="rId25"/>
    <p:sldId id="349" r:id="rId26"/>
    <p:sldId id="350" r:id="rId27"/>
    <p:sldId id="351" r:id="rId28"/>
    <p:sldId id="381" r:id="rId29"/>
    <p:sldId id="375" r:id="rId30"/>
    <p:sldId id="352" r:id="rId31"/>
    <p:sldId id="353" r:id="rId32"/>
    <p:sldId id="355" r:id="rId33"/>
    <p:sldId id="359" r:id="rId34"/>
    <p:sldId id="360" r:id="rId35"/>
    <p:sldId id="362" r:id="rId36"/>
    <p:sldId id="361" r:id="rId37"/>
    <p:sldId id="364" r:id="rId38"/>
    <p:sldId id="365" r:id="rId39"/>
    <p:sldId id="370" r:id="rId40"/>
    <p:sldId id="367" r:id="rId41"/>
    <p:sldId id="371" r:id="rId42"/>
    <p:sldId id="373" r:id="rId43"/>
    <p:sldId id="374" r:id="rId44"/>
    <p:sldId id="376" r:id="rId45"/>
    <p:sldId id="377" r:id="rId46"/>
    <p:sldId id="380" r:id="rId47"/>
    <p:sldId id="333" r:id="rId48"/>
    <p:sldId id="334" r:id="rId49"/>
    <p:sldId id="343" r:id="rId50"/>
    <p:sldId id="346" r:id="rId51"/>
    <p:sldId id="345" r:id="rId52"/>
    <p:sldId id="339" r:id="rId53"/>
  </p:sldIdLst>
  <p:sldSz cx="9144000" cy="5143500" type="screen16x9"/>
  <p:notesSz cx="6858000" cy="9144000"/>
  <p:embeddedFontLst>
    <p:embeddedFont>
      <p:font typeface="Raleway" panose="020B0604020202020204" charset="-52"/>
      <p:regular r:id="rId55"/>
      <p:bold r:id="rId56"/>
      <p:italic r:id="rId57"/>
      <p:boldItalic r:id="rId58"/>
    </p:embeddedFont>
    <p:embeddedFont>
      <p:font typeface="Dosis" panose="020B0604020202020204" charset="0"/>
      <p:regular r:id="rId59"/>
      <p:bold r:id="rId60"/>
    </p:embeddedFont>
    <p:embeddedFont>
      <p:font typeface="Lato" panose="020B0604020202020204" charset="0"/>
      <p:regular r:id="rId61"/>
      <p:bold r:id="rId62"/>
      <p:italic r:id="rId63"/>
      <p:boldItalic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78" autoAdjust="0"/>
  </p:normalViewPr>
  <p:slideViewPr>
    <p:cSldViewPr snapToGrid="0">
      <p:cViewPr varScale="1">
        <p:scale>
          <a:sx n="128" d="100"/>
          <a:sy n="128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58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3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34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50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31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269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95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87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3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070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194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2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49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433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148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924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86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103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79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8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5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57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4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7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84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9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847-DF7B-479B-85A8-6BEDD927E99B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85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nutsandbolts/arrays.html" TargetMode="External"/><Relationship Id="rId3" Type="http://schemas.openxmlformats.org/officeDocument/2006/relationships/hyperlink" Target="https://docs.oracle.com/javase/tutorial/getStarted/TOC.html" TargetMode="External"/><Relationship Id="rId7" Type="http://schemas.openxmlformats.org/officeDocument/2006/relationships/hyperlink" Target="https://docs.oracle.com/javase/tutorial/java/data/string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data/autoboxing.html" TargetMode="External"/><Relationship Id="rId5" Type="http://schemas.openxmlformats.org/officeDocument/2006/relationships/hyperlink" Target="https://docs.oracle.com/javase/tutorial/java/javaOO/index.html" TargetMode="External"/><Relationship Id="rId4" Type="http://schemas.openxmlformats.org/officeDocument/2006/relationships/hyperlink" Target="https://docs.oracle.com/javase/tutorial/java/nutsandbolts/index.html" TargetMode="External"/><Relationship Id="rId9" Type="http://schemas.openxmlformats.org/officeDocument/2006/relationships/hyperlink" Target="https://www.baeldung.com/java-stack-heap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auth/signup" TargetMode="External"/><Relationship Id="rId2" Type="http://schemas.openxmlformats.org/officeDocument/2006/relationships/hyperlink" Target="https://plugins.jetbrains.com/plugin/8554-ide-features-trai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rank.com/challenges/camelcase/proble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s://gitlab.com/vrudas/geekhub-x/-/blob/master/Homework/src/org/geekhub/snippets/lesson02/StudentsRegistry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7" y="1354549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2 </a:t>
            </a:r>
            <a:r>
              <a:rPr lang="en-US" dirty="0"/>
              <a:t>- </a:t>
            </a:r>
            <a:r>
              <a:rPr lang="en-US" dirty="0" smtClean="0"/>
              <a:t>Basics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Java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 spcFirstLastPara="1" vert="horz" wrap="square" lIns="68580" tIns="34290" rIns="68580" bIns="34290" rtlCol="0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Static typed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Statements separated by semicolon </a:t>
            </a:r>
            <a:r>
              <a:rPr lang="en-US" sz="18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Wrap blocks in braces </a:t>
            </a:r>
            <a:r>
              <a:rPr lang="en-US" sz="1800" b="1" dirty="0"/>
              <a:t>{}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Spaces (4) vs </a:t>
            </a:r>
            <a:r>
              <a:rPr lang="en-US" sz="1800" strike="sngStrike" dirty="0"/>
              <a:t>tabulation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Comments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// one line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/* multiline */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accent6"/>
                </a:solidFill>
              </a:rPr>
              <a:t>/**Java doc */</a:t>
            </a:r>
            <a:endParaRPr lang="ru-RU" sz="1800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A634B7E-29EC-4C40-AE8B-04F1CBE19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1281645" y="2233829"/>
            <a:ext cx="6462600" cy="24798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</a:rPr>
              <a:t>int</a:t>
            </a:r>
            <a:r>
              <a:rPr lang="en-US" sz="3200" dirty="0"/>
              <a:t> size = 41;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2167C1F-49F0-4C36-8B74-C8DD030866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34807" y="2919324"/>
            <a:ext cx="1208985" cy="1011495"/>
            <a:chOff x="3634807" y="2919324"/>
            <a:chExt cx="1208985" cy="1011495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231680" y="2919324"/>
              <a:ext cx="7620" cy="426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34807" y="3346044"/>
              <a:ext cx="12089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name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55348" y="1381923"/>
            <a:ext cx="958917" cy="1038695"/>
            <a:chOff x="3155348" y="1381923"/>
            <a:chExt cx="958917" cy="103869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634807" y="2020966"/>
              <a:ext cx="0" cy="3996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155348" y="1381923"/>
              <a:ext cx="9589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type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02419" y="1350120"/>
            <a:ext cx="1164101" cy="1058753"/>
            <a:chOff x="4702419" y="1350120"/>
            <a:chExt cx="1164101" cy="1058753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5276850" y="2009221"/>
              <a:ext cx="7620" cy="3996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702419" y="1350120"/>
              <a:ext cx="11641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6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</a:t>
            </a:r>
            <a:r>
              <a:rPr lang="en-US" dirty="0">
                <a:ea typeface="+mj-ea"/>
              </a:rPr>
              <a:t>ypes</a:t>
            </a:r>
            <a:endParaRPr lang="ru-RU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5BD5A949-281C-4133-ABA5-F008DBF4E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12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12" y="1192928"/>
            <a:ext cx="6315503" cy="38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Keywords</a:t>
            </a:r>
            <a:endParaRPr dirty="0"/>
          </a:p>
        </p:txBody>
      </p:sp>
      <p:graphicFrame>
        <p:nvGraphicFramePr>
          <p:cNvPr id="199" name="Google Shape;199;p24"/>
          <p:cNvGraphicFramePr/>
          <p:nvPr>
            <p:extLst>
              <p:ext uri="{D42A27DB-BD31-4B8C-83A1-F6EECF244321}">
                <p14:modId xmlns:p14="http://schemas.microsoft.com/office/powerpoint/2010/main" val="3072386301"/>
              </p:ext>
            </p:extLst>
          </p:nvPr>
        </p:nvGraphicFramePr>
        <p:xfrm>
          <a:off x="893700" y="1215788"/>
          <a:ext cx="7315200" cy="3886080"/>
        </p:xfrm>
        <a:graphic>
          <a:graphicData uri="http://schemas.openxmlformats.org/drawingml/2006/table">
            <a:tbl>
              <a:tblPr firstRow="1">
                <a:noFill/>
                <a:tableStyleId>{4375B59A-8F34-4A71-B247-EAC484CAED77}</a:tableStyleId>
              </a:tblPr>
              <a:tblGrid>
                <a:gridCol w="15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913">
                  <a:extLst>
                    <a:ext uri="{9D8B030D-6E8A-4147-A177-3AD203B41FA5}">
                      <a16:colId xmlns:a16="http://schemas.microsoft.com/office/drawing/2014/main" val="3795875816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rgbClr val="C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Primitive types and void</a:t>
                      </a:r>
                      <a:endParaRPr sz="1050" b="1" dirty="0">
                        <a:solidFill>
                          <a:srgbClr val="C00000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rgbClr val="C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Modifiers</a:t>
                      </a:r>
                      <a:endParaRPr sz="1050" b="1" dirty="0">
                        <a:solidFill>
                          <a:srgbClr val="C00000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rgbClr val="C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Declarations</a:t>
                      </a:r>
                      <a:endParaRPr sz="1050" b="1" dirty="0">
                        <a:solidFill>
                          <a:srgbClr val="C00000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rgbClr val="C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Control Flow</a:t>
                      </a:r>
                      <a:endParaRPr sz="1050" b="1" dirty="0">
                        <a:solidFill>
                          <a:srgbClr val="C00000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Misc</a:t>
                      </a:r>
                      <a:endParaRPr sz="1050" b="1" dirty="0">
                        <a:solidFill>
                          <a:srgbClr val="C00000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boolean</a:t>
                      </a: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if, else 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this, super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enum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try, catch, finally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_ (underscore)</a:t>
                      </a:r>
                      <a:endParaRPr lang="en-US"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abstract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extends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do, while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072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static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implements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continue, break, return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instanceof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8084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package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throw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8020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transient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throws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true, false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58177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volatile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assert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17239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void</a:t>
                      </a: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synchronized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case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strictfp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201354"/>
                  </a:ext>
                </a:extLst>
              </a:tr>
              <a:tr h="2549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native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goto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7937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solidFill>
                          <a:schemeClr val="dk2"/>
                        </a:solidFill>
                        <a:latin typeface="Raleway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endParaRPr sz="1050" b="0" dirty="0">
                        <a:solidFill>
                          <a:schemeClr val="dk1"/>
                        </a:solidFill>
                        <a:latin typeface="Rale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762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17606"/>
                  </a:ext>
                </a:extLst>
              </a:tr>
            </a:tbl>
          </a:graphicData>
        </a:graphic>
      </p:graphicFrame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56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Operators</a:t>
            </a:r>
            <a:endParaRPr lang="ru-RU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1A3186B8-304F-441E-87DF-1C186C2F4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14</a:t>
            </a:fld>
            <a:endParaRPr lang="en-US"/>
          </a:p>
        </p:txBody>
      </p:sp>
      <p:pic>
        <p:nvPicPr>
          <p:cNvPr id="18435" name="Picture 3" descr="Картинки по запросу java operator prece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16" y="1058077"/>
            <a:ext cx="3515104" cy="39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3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will be printed?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93700" y="1219996"/>
            <a:ext cx="8417940" cy="3552300"/>
          </a:xfrm>
        </p:spPr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AF7076-48C1-4498-9925-1DF7F8A53D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if else</a:t>
            </a:r>
            <a:endParaRPr lang="ru-RU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937880" cy="3552300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uk-UA" altLang="uk-UA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|| n == 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848DDD-C4AF-4FCB-A0FD-5B8EC9C88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16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21699" y="4015979"/>
            <a:ext cx="75811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</a:t>
            </a:r>
            <a:endParaRPr lang="ru-RU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93700" y="1030688"/>
            <a:ext cx="7175880" cy="3552300"/>
          </a:xfrm>
        </p:spPr>
        <p:txBody>
          <a:bodyPr/>
          <a:lstStyle/>
          <a:p>
            <a:pPr marL="114300" lvl="0" indent="0">
              <a:lnSpc>
                <a:spcPct val="150000"/>
              </a:lnSpc>
              <a:buNone/>
            </a:pP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uk-UA" altLang="uk-UA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1400" dirty="0">
              <a:latin typeface="Arial" panose="020B060402020202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FEFA2AC-B49D-45C0-88FB-C635C3056A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17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21699" y="4015979"/>
            <a:ext cx="75811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5C40E49-5315-4327-9C40-49344DDD63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2880" y="2892743"/>
            <a:ext cx="4572000" cy="16804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3700" y="1373588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uk-UA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uk-UA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</a:t>
            </a:r>
            <a:r>
              <a:rPr lang="en-US" b="1" dirty="0"/>
              <a:t> “do” while</a:t>
            </a:r>
            <a:endParaRPr lang="ru-RU" b="1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B31BC4F-4AD1-4C78-A5A7-825714796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6218" y="2894563"/>
            <a:ext cx="5898707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uk-UA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3700" y="1373588"/>
            <a:ext cx="4572000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Lesson goals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4859475" cy="3725700"/>
          </a:xfrm>
        </p:spPr>
        <p:txBody>
          <a:bodyPr/>
          <a:lstStyle/>
          <a:p>
            <a:r>
              <a:rPr lang="en-US" b="1" dirty="0"/>
              <a:t>What is Java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Datatypes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Structures</a:t>
            </a:r>
            <a:endParaRPr lang="en-US" dirty="0" smtClean="0"/>
          </a:p>
          <a:p>
            <a:r>
              <a:rPr lang="en-US" b="1" dirty="0" smtClean="0"/>
              <a:t>Built-In </a:t>
            </a:r>
            <a:r>
              <a:rPr lang="en-US" b="1" dirty="0" smtClean="0"/>
              <a:t>classes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Scanner</a:t>
            </a:r>
            <a:endParaRPr lang="en-US" dirty="0" smtClean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endParaRPr lang="en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577663"/>
            <a:ext cx="3744164" cy="24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 </a:t>
            </a:r>
            <a:r>
              <a:rPr lang="en-US" b="1" dirty="0"/>
              <a:t>for</a:t>
            </a:r>
            <a:endParaRPr lang="ru-RU" b="1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0C78AF2-A53D-4E5D-BCE7-127BF9B37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893700" y="1373588"/>
            <a:ext cx="687943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uk-UA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14455" y="2971304"/>
            <a:ext cx="5822301" cy="10110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break</a:t>
            </a:r>
            <a:endParaRPr lang="ru-RU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189850" cy="3552300"/>
          </a:xfrm>
        </p:spPr>
        <p:txBody>
          <a:bodyPr/>
          <a:lstStyle/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uk-UA" altLang="uk-UA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;;) {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US" altLang="uk-UA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exit from the loop</a:t>
            </a:r>
            <a:endParaRPr lang="en-US" altLang="uk-UA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uk-UA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oSomething</a:t>
            </a:r>
            <a:r>
              <a:rPr lang="en-US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1600" dirty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47CED7D-1EE4-4960-B824-16E47E2722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21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21699" y="4015979"/>
            <a:ext cx="75811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continue</a:t>
            </a:r>
            <a:endParaRPr lang="ru-RU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;; i++) {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doSomethingAnother</a:t>
            </a:r>
            <a:r>
              <a:rPr lang="en-US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 current</a:t>
            </a:r>
            <a:r>
              <a:rPr lang="uk-UA" altLang="uk-UA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8C24368-5EAA-4E49-AF75-95474F572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22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21699" y="4015979"/>
            <a:ext cx="75811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statement </a:t>
            </a:r>
            <a:r>
              <a:rPr lang="en-US" b="1" dirty="0"/>
              <a:t>return</a:t>
            </a:r>
            <a:endParaRPr lang="ru-RU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135575" cy="3552300"/>
          </a:xfrm>
        </p:spPr>
        <p:txBody>
          <a:bodyPr/>
          <a:lstStyle/>
          <a:p>
            <a:pPr marL="11430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uk-UA" altLang="uk-UA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US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exit from method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uk-UA" altLang="uk-UA" sz="1600" dirty="0"/>
              <a:t/>
            </a:r>
            <a:br>
              <a:rPr lang="uk-UA" altLang="uk-UA" sz="1600" dirty="0"/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1600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FC4EFB9-C266-4BC0-AA51-7AA9AA1FA7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21699" y="4015979"/>
            <a:ext cx="75811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023-E09C-8A43-9FBC-93D08D8B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117C-F418-404B-8EA0-70C0D938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974006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/>
              <a:t>In Java, "almost" all data are objects and inherit </a:t>
            </a:r>
            <a:r>
              <a:rPr lang="en-US" altLang="en-US" dirty="0" smtClean="0"/>
              <a:t>Object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CBDB-6149-8B4F-AB93-275BDD46E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027050" y="21203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equals(Object);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34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708444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getters and setters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draw(){</a:t>
            </a:r>
            <a:b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will be printed?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p1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p2 = p1;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p1.setX(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(p2.getX());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p3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p4 = p3;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(p4.getX());</a:t>
            </a:r>
            <a:endParaRPr lang="en-US" altLang="en-US" sz="4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6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is not a Zero</a:t>
            </a:r>
            <a:endParaRPr lang="ru-RU" dirty="0"/>
          </a:p>
        </p:txBody>
      </p:sp>
      <p:sp>
        <p:nvSpPr>
          <p:cNvPr id="6" name="Місце для вмісту 2"/>
          <p:cNvSpPr>
            <a:spLocks noGrp="1"/>
          </p:cNvSpPr>
          <p:nvPr>
            <p:ph type="body" idx="1"/>
          </p:nvPr>
        </p:nvSpPr>
        <p:spPr/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Only </a:t>
            </a:r>
            <a:r>
              <a:rPr lang="uk-UA" sz="1800" b="1" dirty="0" err="1"/>
              <a:t>objects</a:t>
            </a:r>
            <a:r>
              <a:rPr lang="uk-UA" sz="1800" b="1" dirty="0"/>
              <a:t> </a:t>
            </a:r>
            <a:r>
              <a:rPr lang="uk-UA" sz="1800" b="1" dirty="0" err="1"/>
              <a:t>can</a:t>
            </a:r>
            <a:r>
              <a:rPr lang="uk-UA" sz="1800" b="1" dirty="0"/>
              <a:t> </a:t>
            </a:r>
            <a:r>
              <a:rPr lang="uk-UA" sz="1800" b="1" dirty="0" err="1"/>
              <a:t>be</a:t>
            </a:r>
            <a:r>
              <a:rPr lang="uk-UA" sz="1800" b="1" dirty="0"/>
              <a:t> </a:t>
            </a:r>
            <a:r>
              <a:rPr lang="en-US" sz="1800" b="1" dirty="0"/>
              <a:t>null</a:t>
            </a:r>
          </a:p>
          <a:p>
            <a:pPr marL="0" indent="0">
              <a:buNone/>
            </a:pPr>
            <a:r>
              <a:rPr lang="en-US" sz="1800" b="1" dirty="0"/>
              <a:t>Primitive </a:t>
            </a:r>
            <a:r>
              <a:rPr lang="uk-UA" sz="1800" b="1" dirty="0" err="1"/>
              <a:t>types</a:t>
            </a:r>
            <a:r>
              <a:rPr lang="en-US" sz="1800" b="1" dirty="0"/>
              <a:t> – cannot</a:t>
            </a:r>
            <a:endParaRPr lang="uk-UA" sz="1350" b="1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uk-UA" altLang="uk-UA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uk-UA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nullT</a:t>
            </a:r>
            <a:r>
              <a:rPr lang="uk-UA" altLang="uk-UA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uk-UA" altLang="uk-UA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35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13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uk-UA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uk-UA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emptyT</a:t>
            </a:r>
            <a:r>
              <a:rPr lang="uk-UA" altLang="uk-UA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uk-UA" altLang="uk-UA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  <a:r>
              <a:rPr lang="uk-UA" altLang="uk-UA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BCA95-0E68-446E-AE95-5349090FAA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27</a:t>
            </a:fld>
            <a:endParaRPr lang="en-US"/>
          </a:p>
        </p:txBody>
      </p:sp>
      <p:pic>
        <p:nvPicPr>
          <p:cNvPr id="8" name="Рисунок 4"/>
          <p:cNvPicPr>
            <a:picLocks noChangeAspect="1"/>
          </p:cNvPicPr>
          <p:nvPr/>
        </p:nvPicPr>
        <p:blipFill rotWithShape="1">
          <a:blip r:embed="rId3"/>
          <a:srcRect r="-2" b="2365"/>
          <a:stretch/>
        </p:blipFill>
        <p:spPr>
          <a:xfrm>
            <a:off x="4435891" y="1157288"/>
            <a:ext cx="3967100" cy="3602083"/>
          </a:xfrm>
          <a:prstGeom prst="rect">
            <a:avLst/>
          </a:prstGeom>
          <a:effectLst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884541" cy="3552300"/>
          </a:xfrm>
        </p:spPr>
        <p:txBody>
          <a:bodyPr/>
          <a:lstStyle/>
          <a:p>
            <a:pPr marL="11430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ru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//[0, 0, 0, 0, 0]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r>
              <a:rPr lang="en-US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indexing starts from 0</a:t>
            </a:r>
            <a:r>
              <a:rPr lang="uk-UA" altLang="uk-UA" sz="1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[i] = i * i;</a:t>
            </a:r>
            <a:r>
              <a:rPr lang="en-US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[0, 1, 4, 9, 16]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14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Object[</a:t>
            </a:r>
            <a:r>
              <a:rPr lang="en-US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[null, null, null]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uk-UA" alt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[][] = {{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uk-UA" alt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uk-UA" altLang="uk-UA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F525095F-570A-497F-94D7-5B5750C644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28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21699" y="4015979"/>
            <a:ext cx="75811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56183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a);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key);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a2);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deepEquals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(Object[] a1, Object[] a2);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62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Java</a:t>
            </a:r>
            <a:r>
              <a:rPr lang="uk-UA" dirty="0"/>
              <a:t> </a:t>
            </a:r>
            <a:r>
              <a:rPr lang="uk-UA" dirty="0" err="1" smtClean="0"/>
              <a:t>Platform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1. </a:t>
            </a:r>
            <a:r>
              <a:rPr lang="en-US" b="1" i="1" dirty="0"/>
              <a:t>S</a:t>
            </a:r>
            <a:r>
              <a:rPr lang="en-US" i="1" dirty="0"/>
              <a:t>tandart </a:t>
            </a:r>
            <a:r>
              <a:rPr lang="en-US" b="1" i="1" dirty="0"/>
              <a:t>E</a:t>
            </a:r>
            <a:r>
              <a:rPr lang="en-US" i="1" dirty="0"/>
              <a:t>dition</a:t>
            </a:r>
          </a:p>
          <a:p>
            <a:pPr marL="114300" indent="0">
              <a:buNone/>
            </a:pPr>
            <a:r>
              <a:rPr lang="en-US" dirty="0"/>
              <a:t>2. </a:t>
            </a:r>
            <a:r>
              <a:rPr lang="en-US" b="1" dirty="0"/>
              <a:t>E</a:t>
            </a:r>
            <a:r>
              <a:rPr lang="en-US" dirty="0"/>
              <a:t>nterprise </a:t>
            </a:r>
            <a:r>
              <a:rPr lang="en-US" b="1" dirty="0"/>
              <a:t>E</a:t>
            </a:r>
            <a:r>
              <a:rPr lang="en-US" dirty="0"/>
              <a:t>dition</a:t>
            </a:r>
          </a:p>
          <a:p>
            <a:pPr marL="114300" indent="0">
              <a:buNone/>
            </a:pPr>
            <a:r>
              <a:rPr lang="en-US" dirty="0"/>
              <a:t>3. </a:t>
            </a:r>
            <a:r>
              <a:rPr lang="en-US" b="1" dirty="0"/>
              <a:t>M</a:t>
            </a:r>
            <a:r>
              <a:rPr lang="en-US" dirty="0"/>
              <a:t>idlet </a:t>
            </a:r>
            <a:r>
              <a:rPr lang="en-US" b="1" dirty="0"/>
              <a:t>E</a:t>
            </a:r>
            <a:r>
              <a:rPr lang="en-US" dirty="0"/>
              <a:t>dition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5E2731B-0B40-4090-97B6-384BB5000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Місце для номера слайда 1">
            <a:extLst>
              <a:ext uri="{FF2B5EF4-FFF2-40B4-BE49-F238E27FC236}">
                <a16:creationId xmlns:a16="http://schemas.microsoft.com/office/drawing/2014/main" id="{3027BFA6-C815-4494-954A-43278ED376B2}"/>
              </a:ext>
            </a:extLst>
          </p:cNvPr>
          <p:cNvSpPr txBox="1">
            <a:spLocks/>
          </p:cNvSpPr>
          <p:nvPr/>
        </p:nvSpPr>
        <p:spPr>
          <a:xfrm>
            <a:off x="8480575" y="57637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C11E3E32-FD85-4051-B32D-C1D899658A2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7346" y="3342300"/>
            <a:ext cx="9096654" cy="1202666"/>
            <a:chOff x="51320" y="3224916"/>
            <a:chExt cx="9096654" cy="1202666"/>
          </a:xfrm>
        </p:grpSpPr>
        <p:cxnSp>
          <p:nvCxnSpPr>
            <p:cNvPr id="8" name="Google Shape;662;p28"/>
            <p:cNvCxnSpPr/>
            <p:nvPr/>
          </p:nvCxnSpPr>
          <p:spPr>
            <a:xfrm>
              <a:off x="191219" y="3852783"/>
              <a:ext cx="8808094" cy="0"/>
            </a:xfrm>
            <a:prstGeom prst="straightConnector1">
              <a:avLst/>
            </a:prstGeom>
            <a:noFill/>
            <a:ln w="19050" cap="rnd" cmpd="sng">
              <a:solidFill>
                <a:srgbClr val="1C4587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664;p28"/>
            <p:cNvCxnSpPr/>
            <p:nvPr/>
          </p:nvCxnSpPr>
          <p:spPr>
            <a:xfrm>
              <a:off x="339880" y="3545261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10" name="Google Shape;669;p28"/>
            <p:cNvSpPr txBox="1"/>
            <p:nvPr/>
          </p:nvSpPr>
          <p:spPr>
            <a:xfrm>
              <a:off x="51320" y="4144669"/>
              <a:ext cx="548604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1.0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484" y="3263537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1996</a:t>
              </a:r>
              <a:endParaRPr lang="en-US" sz="700" dirty="0"/>
            </a:p>
          </p:txBody>
        </p:sp>
        <p:sp>
          <p:nvSpPr>
            <p:cNvPr id="12" name="Google Shape;666;p28"/>
            <p:cNvSpPr/>
            <p:nvPr/>
          </p:nvSpPr>
          <p:spPr>
            <a:xfrm rot="10800000" flipH="1">
              <a:off x="8719500" y="3631596"/>
              <a:ext cx="428474" cy="412706"/>
            </a:xfrm>
            <a:prstGeom prst="donut">
              <a:avLst>
                <a:gd name="adj" fmla="val 24108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700"/>
            </a:p>
          </p:txBody>
        </p:sp>
        <p:cxnSp>
          <p:nvCxnSpPr>
            <p:cNvPr id="14" name="Google Shape;664;p28"/>
            <p:cNvCxnSpPr/>
            <p:nvPr/>
          </p:nvCxnSpPr>
          <p:spPr>
            <a:xfrm>
              <a:off x="669031" y="3545261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15" name="Google Shape;669;p28"/>
            <p:cNvSpPr txBox="1"/>
            <p:nvPr/>
          </p:nvSpPr>
          <p:spPr>
            <a:xfrm>
              <a:off x="440080" y="4144669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1.1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1900" y="3265512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1997</a:t>
              </a:r>
              <a:endParaRPr lang="en-US" sz="700" dirty="0"/>
            </a:p>
          </p:txBody>
        </p:sp>
        <p:cxnSp>
          <p:nvCxnSpPr>
            <p:cNvPr id="17" name="Google Shape;664;p28"/>
            <p:cNvCxnSpPr/>
            <p:nvPr/>
          </p:nvCxnSpPr>
          <p:spPr>
            <a:xfrm>
              <a:off x="992934" y="3545261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18" name="Google Shape;669;p28"/>
            <p:cNvSpPr txBox="1"/>
            <p:nvPr/>
          </p:nvSpPr>
          <p:spPr>
            <a:xfrm>
              <a:off x="763983" y="4144669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1.2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4316" y="3263537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1998</a:t>
              </a:r>
              <a:endParaRPr lang="en-US" sz="700" dirty="0"/>
            </a:p>
          </p:txBody>
        </p:sp>
        <p:cxnSp>
          <p:nvCxnSpPr>
            <p:cNvPr id="20" name="Google Shape;664;p28"/>
            <p:cNvCxnSpPr/>
            <p:nvPr/>
          </p:nvCxnSpPr>
          <p:spPr>
            <a:xfrm>
              <a:off x="1621268" y="3539829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21" name="Google Shape;669;p28"/>
            <p:cNvSpPr txBox="1"/>
            <p:nvPr/>
          </p:nvSpPr>
          <p:spPr>
            <a:xfrm>
              <a:off x="1392317" y="4139237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1.3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2232" y="3260080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2000</a:t>
              </a:r>
              <a:endParaRPr lang="en-US" sz="700" dirty="0"/>
            </a:p>
          </p:txBody>
        </p:sp>
        <p:cxnSp>
          <p:nvCxnSpPr>
            <p:cNvPr id="23" name="Google Shape;664;p28"/>
            <p:cNvCxnSpPr/>
            <p:nvPr/>
          </p:nvCxnSpPr>
          <p:spPr>
            <a:xfrm>
              <a:off x="2264124" y="3539829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24" name="Google Shape;669;p28"/>
            <p:cNvSpPr txBox="1"/>
            <p:nvPr/>
          </p:nvSpPr>
          <p:spPr>
            <a:xfrm>
              <a:off x="2035173" y="4139237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1.4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5088" y="3260080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2002</a:t>
              </a:r>
              <a:endParaRPr lang="en-US" sz="700" dirty="0"/>
            </a:p>
          </p:txBody>
        </p:sp>
        <p:cxnSp>
          <p:nvCxnSpPr>
            <p:cNvPr id="26" name="Google Shape;664;p28"/>
            <p:cNvCxnSpPr/>
            <p:nvPr/>
          </p:nvCxnSpPr>
          <p:spPr>
            <a:xfrm>
              <a:off x="2923590" y="3539829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27" name="Google Shape;669;p28"/>
            <p:cNvSpPr txBox="1"/>
            <p:nvPr/>
          </p:nvSpPr>
          <p:spPr>
            <a:xfrm>
              <a:off x="2694639" y="4139237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1.5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24554" y="3260080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2004</a:t>
              </a:r>
              <a:endParaRPr lang="en-US" sz="700" dirty="0"/>
            </a:p>
          </p:txBody>
        </p:sp>
        <p:cxnSp>
          <p:nvCxnSpPr>
            <p:cNvPr id="29" name="Google Shape;664;p28"/>
            <p:cNvCxnSpPr/>
            <p:nvPr/>
          </p:nvCxnSpPr>
          <p:spPr>
            <a:xfrm>
              <a:off x="3558826" y="3539829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30" name="Google Shape;669;p28"/>
            <p:cNvSpPr txBox="1"/>
            <p:nvPr/>
          </p:nvSpPr>
          <p:spPr>
            <a:xfrm>
              <a:off x="3337495" y="4139237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1.6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67410" y="3260080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2006</a:t>
              </a:r>
              <a:endParaRPr lang="en-US" sz="700" dirty="0"/>
            </a:p>
          </p:txBody>
        </p:sp>
        <p:cxnSp>
          <p:nvCxnSpPr>
            <p:cNvPr id="32" name="Google Shape;664;p28"/>
            <p:cNvCxnSpPr/>
            <p:nvPr/>
          </p:nvCxnSpPr>
          <p:spPr>
            <a:xfrm>
              <a:off x="4806728" y="3508151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33" name="Google Shape;669;p28"/>
            <p:cNvSpPr txBox="1"/>
            <p:nvPr/>
          </p:nvSpPr>
          <p:spPr>
            <a:xfrm>
              <a:off x="4585397" y="4107559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7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12404" y="3238524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cs typeface="Dosis"/>
                  <a:sym typeface="Dosis"/>
                </a:rPr>
                <a:t>2011</a:t>
              </a:r>
              <a:endParaRPr lang="en-US" sz="700" dirty="0"/>
            </a:p>
          </p:txBody>
        </p:sp>
        <p:cxnSp>
          <p:nvCxnSpPr>
            <p:cNvPr id="35" name="Google Shape;664;p28"/>
            <p:cNvCxnSpPr/>
            <p:nvPr/>
          </p:nvCxnSpPr>
          <p:spPr>
            <a:xfrm>
              <a:off x="5662895" y="3508151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36" name="Google Shape;669;p28"/>
            <p:cNvSpPr txBox="1"/>
            <p:nvPr/>
          </p:nvSpPr>
          <p:spPr>
            <a:xfrm>
              <a:off x="5433944" y="4107559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8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60976" y="3238524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2014</a:t>
              </a:r>
              <a:endParaRPr lang="en-US" sz="700" dirty="0"/>
            </a:p>
          </p:txBody>
        </p:sp>
        <p:cxnSp>
          <p:nvCxnSpPr>
            <p:cNvPr id="38" name="Google Shape;664;p28"/>
            <p:cNvCxnSpPr/>
            <p:nvPr/>
          </p:nvCxnSpPr>
          <p:spPr>
            <a:xfrm>
              <a:off x="6438058" y="3502815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39" name="Google Shape;669;p28"/>
            <p:cNvSpPr txBox="1"/>
            <p:nvPr/>
          </p:nvSpPr>
          <p:spPr>
            <a:xfrm>
              <a:off x="6209107" y="4102223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9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34010" y="3233188"/>
              <a:ext cx="39201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2017</a:t>
              </a:r>
              <a:endParaRPr lang="en-US" sz="700" dirty="0"/>
            </a:p>
          </p:txBody>
        </p:sp>
        <p:cxnSp>
          <p:nvCxnSpPr>
            <p:cNvPr id="41" name="Google Shape;664;p28"/>
            <p:cNvCxnSpPr/>
            <p:nvPr/>
          </p:nvCxnSpPr>
          <p:spPr>
            <a:xfrm>
              <a:off x="6811930" y="3502815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42" name="Google Shape;669;p28"/>
            <p:cNvSpPr txBox="1"/>
            <p:nvPr/>
          </p:nvSpPr>
          <p:spPr>
            <a:xfrm>
              <a:off x="6598219" y="4102223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10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20821" y="3233188"/>
              <a:ext cx="553383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2018</a:t>
              </a:r>
              <a:endParaRPr lang="en-US" sz="700" dirty="0"/>
            </a:p>
          </p:txBody>
        </p:sp>
        <p:cxnSp>
          <p:nvCxnSpPr>
            <p:cNvPr id="44" name="Google Shape;664;p28"/>
            <p:cNvCxnSpPr/>
            <p:nvPr/>
          </p:nvCxnSpPr>
          <p:spPr>
            <a:xfrm>
              <a:off x="7232068" y="3502815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45" name="Google Shape;669;p28"/>
            <p:cNvSpPr txBox="1"/>
            <p:nvPr/>
          </p:nvSpPr>
          <p:spPr>
            <a:xfrm>
              <a:off x="7003117" y="4102223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11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46" name="Google Shape;664;p28"/>
            <p:cNvCxnSpPr/>
            <p:nvPr/>
          </p:nvCxnSpPr>
          <p:spPr>
            <a:xfrm>
              <a:off x="7589774" y="3502815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47" name="Google Shape;669;p28"/>
            <p:cNvSpPr txBox="1"/>
            <p:nvPr/>
          </p:nvSpPr>
          <p:spPr>
            <a:xfrm>
              <a:off x="7376063" y="4102223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12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63798" y="3224916"/>
              <a:ext cx="55338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2019</a:t>
              </a:r>
              <a:endParaRPr lang="en-US" sz="700" dirty="0"/>
            </a:p>
          </p:txBody>
        </p:sp>
        <p:cxnSp>
          <p:nvCxnSpPr>
            <p:cNvPr id="49" name="Google Shape;664;p28"/>
            <p:cNvCxnSpPr/>
            <p:nvPr/>
          </p:nvCxnSpPr>
          <p:spPr>
            <a:xfrm>
              <a:off x="7941332" y="3502815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50" name="Google Shape;669;p28"/>
            <p:cNvSpPr txBox="1"/>
            <p:nvPr/>
          </p:nvSpPr>
          <p:spPr>
            <a:xfrm>
              <a:off x="7712381" y="4102223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13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51" name="Google Shape;664;p28"/>
            <p:cNvCxnSpPr/>
            <p:nvPr/>
          </p:nvCxnSpPr>
          <p:spPr>
            <a:xfrm>
              <a:off x="8261683" y="3513583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cxnSp>
          <p:nvCxnSpPr>
            <p:cNvPr id="52" name="Google Shape;664;p28"/>
            <p:cNvCxnSpPr/>
            <p:nvPr/>
          </p:nvCxnSpPr>
          <p:spPr>
            <a:xfrm>
              <a:off x="8575104" y="3513583"/>
              <a:ext cx="0" cy="59624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oval" w="med" len="med"/>
              <a:tailEnd type="diamond" w="med" len="med"/>
            </a:ln>
          </p:spPr>
        </p:cxnSp>
        <p:sp>
          <p:nvSpPr>
            <p:cNvPr id="53" name="Google Shape;669;p28"/>
            <p:cNvSpPr txBox="1"/>
            <p:nvPr/>
          </p:nvSpPr>
          <p:spPr>
            <a:xfrm>
              <a:off x="8017181" y="4105391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700" dirty="0" smtClean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14</a:t>
              </a:r>
              <a:endParaRPr sz="7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54" name="Google Shape;669;p28"/>
            <p:cNvSpPr txBox="1"/>
            <p:nvPr/>
          </p:nvSpPr>
          <p:spPr>
            <a:xfrm>
              <a:off x="8345368" y="4105391"/>
              <a:ext cx="451845" cy="28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 smtClean="0">
                  <a:solidFill>
                    <a:srgbClr val="00B050"/>
                  </a:solidFill>
                  <a:latin typeface="Dosis"/>
                  <a:ea typeface="Dosis"/>
                  <a:cs typeface="Dosis"/>
                  <a:sym typeface="Dosis"/>
                </a:rPr>
                <a:t>15</a:t>
              </a:r>
              <a:endParaRPr sz="1800" b="1" dirty="0">
                <a:solidFill>
                  <a:srgbClr val="00B050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166265" y="3230252"/>
              <a:ext cx="553384" cy="2000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" sz="700" dirty="0" smtClean="0">
                  <a:solidFill>
                    <a:srgbClr val="3D4965"/>
                  </a:solidFill>
                  <a:latin typeface="Dosis"/>
                  <a:ea typeface="Dosis"/>
                  <a:cs typeface="Dosis"/>
                  <a:sym typeface="Dosis"/>
                </a:rPr>
                <a:t>2020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280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40" y="1421817"/>
            <a:ext cx="6104446" cy="35886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ru-RU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CD2AD96-02D9-4C1A-8640-AF446176D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b="1" dirty="0"/>
              <a:t>import &lt;package.name&gt;.&lt;</a:t>
            </a:r>
            <a:r>
              <a:rPr lang="en-US" altLang="ru-RU" b="1" dirty="0" err="1"/>
              <a:t>classname</a:t>
            </a:r>
            <a:r>
              <a:rPr lang="en-US" altLang="ru-RU" b="1" dirty="0" smtClean="0"/>
              <a:t>&gt;;</a:t>
            </a:r>
          </a:p>
          <a:p>
            <a:pPr marL="0" indent="0">
              <a:buNone/>
            </a:pPr>
            <a:endParaRPr lang="en-US" altLang="ru-RU" b="1" dirty="0" smtClean="0"/>
          </a:p>
          <a:p>
            <a:pPr marL="0" indent="0">
              <a:buNone/>
            </a:pPr>
            <a:r>
              <a:rPr lang="en-US" altLang="ru-RU" b="1" dirty="0" smtClean="0"/>
              <a:t>Reverse domain name convention</a:t>
            </a:r>
            <a:endParaRPr lang="en-US" altLang="ru-RU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java.lang</a:t>
            </a:r>
            <a:r>
              <a:rPr lang="en-US" b="1" dirty="0"/>
              <a:t> is imported by default</a:t>
            </a:r>
            <a:endParaRPr lang="ru-RU" b="1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6A0AFF5-5EF3-4D97-83C1-7A3C212F62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31</a:t>
            </a:fld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5208525" y="4025642"/>
            <a:ext cx="3571875" cy="900246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/>
              <a:t>Importing an Entire Package</a:t>
            </a:r>
            <a:endParaRPr lang="ru-RU" sz="1050" dirty="0"/>
          </a:p>
          <a:p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z="1050" dirty="0"/>
              <a:t>….</a:t>
            </a:r>
            <a:endParaRPr lang="en-US" altLang="ru-RU" sz="1050" dirty="0"/>
          </a:p>
          <a:p>
            <a:endParaRPr lang="ru-RU" altLang="ru-RU" sz="1050" dirty="0"/>
          </a:p>
          <a:p>
            <a:pPr lvl="0"/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3000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3700" y="4025642"/>
            <a:ext cx="3571875" cy="900246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1050" dirty="0"/>
              <a:t>Importing a Package Member</a:t>
            </a:r>
            <a:endParaRPr lang="ru-RU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3000" dirty="0">
              <a:latin typeface="Arial" panose="020B0604020202020204" pitchFamily="34" charset="0"/>
            </a:endParaRPr>
          </a:p>
          <a:p>
            <a:r>
              <a:rPr lang="ru-RU" altLang="ru-RU" sz="1050" dirty="0"/>
              <a:t>….</a:t>
            </a:r>
            <a:endParaRPr lang="en-US" altLang="ru-RU" sz="1050" dirty="0"/>
          </a:p>
          <a:p>
            <a:pPr lvl="0"/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30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A86F-4758-1642-B669-25912940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2645-319B-3740-A57D-7CC78395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882907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Data type </a:t>
            </a:r>
            <a:r>
              <a:rPr lang="en-US" b="1" dirty="0"/>
              <a:t>String</a:t>
            </a:r>
            <a:r>
              <a:rPr lang="en-US" dirty="0"/>
              <a:t> is used for storing sequence of Unicode characters. </a:t>
            </a:r>
          </a:p>
          <a:p>
            <a:pPr>
              <a:lnSpc>
                <a:spcPts val="3000"/>
              </a:lnSpc>
            </a:pPr>
            <a:r>
              <a:rPr lang="en-US" sz="1600" dirty="0"/>
              <a:t>String empty = </a:t>
            </a:r>
            <a:r>
              <a:rPr lang="en-US" sz="1600" b="1" dirty="0">
                <a:solidFill>
                  <a:srgbClr val="008000"/>
                </a:solidFill>
              </a:rPr>
              <a:t>""</a:t>
            </a:r>
            <a:r>
              <a:rPr lang="en-US" sz="1600" dirty="0"/>
              <a:t>;</a:t>
            </a:r>
          </a:p>
          <a:p>
            <a:pPr>
              <a:lnSpc>
                <a:spcPts val="3000"/>
              </a:lnSpc>
            </a:pPr>
            <a:r>
              <a:rPr lang="en-US" sz="1600" dirty="0"/>
              <a:t>String </a:t>
            </a:r>
            <a:r>
              <a:rPr lang="en-US" sz="1600" dirty="0" err="1"/>
              <a:t>emptyUsingConstructor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/>
              <a:t>String ();</a:t>
            </a:r>
          </a:p>
          <a:p>
            <a:pPr>
              <a:lnSpc>
                <a:spcPts val="3000"/>
              </a:lnSpc>
            </a:pPr>
            <a:r>
              <a:rPr lang="en-US" sz="1600" dirty="0"/>
              <a:t>String flash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/>
              <a:t>String (</a:t>
            </a:r>
            <a:r>
              <a:rPr lang="en-US" sz="1600" b="1" dirty="0">
                <a:solidFill>
                  <a:srgbClr val="008000"/>
                </a:solidFill>
              </a:rPr>
              <a:t>"Flash"</a:t>
            </a:r>
            <a:r>
              <a:rPr lang="en-US" sz="1600" dirty="0"/>
              <a:t>) ;</a:t>
            </a:r>
          </a:p>
          <a:p>
            <a:pPr>
              <a:lnSpc>
                <a:spcPts val="3000"/>
              </a:lnSpc>
            </a:pPr>
            <a:r>
              <a:rPr lang="en-US" sz="1600" dirty="0"/>
              <a:t>String batman = </a:t>
            </a:r>
            <a:r>
              <a:rPr lang="en-US" sz="1600" b="1" dirty="0">
                <a:solidFill>
                  <a:srgbClr val="008000"/>
                </a:solidFill>
              </a:rPr>
              <a:t>"Batman" </a:t>
            </a:r>
            <a:r>
              <a:rPr lang="en-US" sz="1600" dirty="0"/>
              <a:t>;</a:t>
            </a:r>
          </a:p>
          <a:p>
            <a:pPr>
              <a:lnSpc>
                <a:spcPts val="3000"/>
              </a:lnSpc>
            </a:pPr>
            <a:r>
              <a:rPr lang="en-US" sz="1600" dirty="0"/>
              <a:t>String </a:t>
            </a:r>
            <a:r>
              <a:rPr lang="en-US" sz="1600" dirty="0" err="1"/>
              <a:t>concatMessage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err="1">
                <a:solidFill>
                  <a:srgbClr val="008000"/>
                </a:solidFill>
              </a:rPr>
              <a:t>NaNaNaNaNa</a:t>
            </a:r>
            <a:r>
              <a:rPr lang="en-US" sz="1600" b="1" dirty="0">
                <a:solidFill>
                  <a:srgbClr val="008000"/>
                </a:solidFill>
              </a:rPr>
              <a:t> "</a:t>
            </a:r>
            <a:r>
              <a:rPr lang="en-US" sz="1600" dirty="0"/>
              <a:t>.</a:t>
            </a:r>
            <a:r>
              <a:rPr lang="en-US" sz="1600" dirty="0" err="1"/>
              <a:t>concat</a:t>
            </a:r>
            <a:r>
              <a:rPr lang="en-US" sz="1600" dirty="0"/>
              <a:t>(batman);</a:t>
            </a:r>
          </a:p>
          <a:p>
            <a:pPr>
              <a:lnSpc>
                <a:spcPts val="3000"/>
              </a:lnSpc>
            </a:pPr>
            <a:r>
              <a:rPr lang="en-US" sz="1600" dirty="0"/>
              <a:t>String </a:t>
            </a:r>
            <a:r>
              <a:rPr lang="en-US" sz="1600" dirty="0" err="1"/>
              <a:t>plusMessage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err="1">
                <a:solidFill>
                  <a:srgbClr val="008000"/>
                </a:solidFill>
              </a:rPr>
              <a:t>NaNaNaNaNa</a:t>
            </a:r>
            <a:r>
              <a:rPr lang="en-US" sz="1600" b="1" dirty="0">
                <a:solidFill>
                  <a:srgbClr val="008000"/>
                </a:solidFill>
              </a:rPr>
              <a:t> " </a:t>
            </a:r>
            <a:r>
              <a:rPr lang="en-US" sz="1600" dirty="0"/>
              <a:t>+ batman;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18F9-3F80-004E-99A4-BCD7D3F0EC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768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of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683812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String character = </a:t>
            </a:r>
            <a:r>
              <a:rPr lang="ru-UA" sz="2000" b="1" dirty="0" smtClean="0">
                <a:solidFill>
                  <a:srgbClr val="008000"/>
                </a:solidFill>
              </a:rPr>
              <a:t>“</a:t>
            </a:r>
            <a:r>
              <a:rPr lang="en-US" sz="2000" b="1" dirty="0" smtClean="0">
                <a:solidFill>
                  <a:srgbClr val="008000"/>
                </a:solidFill>
              </a:rPr>
              <a:t>Sponge Bob</a:t>
            </a:r>
            <a:r>
              <a:rPr lang="ru-UA" sz="2000" b="1" dirty="0" smtClean="0">
                <a:solidFill>
                  <a:srgbClr val="008000"/>
                </a:solidFill>
              </a:rPr>
              <a:t>”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893698" y="2157247"/>
            <a:ext cx="74978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Lato" panose="020B0604020202020204" charset="0"/>
              </a:rPr>
              <a:t>System.</a:t>
            </a:r>
            <a:r>
              <a:rPr lang="en-US" sz="2000" b="1" i="1" dirty="0" err="1">
                <a:solidFill>
                  <a:schemeClr val="tx1"/>
                </a:solidFill>
                <a:latin typeface="Lato" panose="020B0604020202020204" charset="0"/>
              </a:rPr>
              <a:t>out</a:t>
            </a:r>
            <a:r>
              <a:rPr lang="en-US" sz="2000" dirty="0" err="1">
                <a:solidFill>
                  <a:schemeClr val="tx1"/>
                </a:solidFill>
                <a:latin typeface="Lato" panose="020B0604020202020204" charset="0"/>
              </a:rPr>
              <a:t>.println</a:t>
            </a:r>
            <a:r>
              <a:rPr lang="en-US" sz="2000" dirty="0">
                <a:solidFill>
                  <a:schemeClr val="tx1"/>
                </a:solidFill>
                <a:latin typeface="Lato" panose="020B060402020202020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Lato" panose="020B0604020202020204" charset="0"/>
              </a:rPr>
              <a:t>character.toLowerCase</a:t>
            </a:r>
            <a:r>
              <a:rPr lang="en-US" sz="2000" dirty="0">
                <a:solidFill>
                  <a:schemeClr val="tx1"/>
                </a:solidFill>
                <a:latin typeface="Lato" panose="020B0604020202020204" charset="0"/>
              </a:rPr>
              <a:t>()); </a:t>
            </a:r>
            <a:endParaRPr lang="en-US" sz="2000" i="1" dirty="0">
              <a:solidFill>
                <a:srgbClr val="808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698" y="2883439"/>
            <a:ext cx="3692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Lato" panose="020B0604020202020204" charset="0"/>
              </a:rPr>
              <a:t>System.</a:t>
            </a:r>
            <a:r>
              <a:rPr lang="en-US" sz="2000" b="1" i="1" dirty="0" err="1">
                <a:solidFill>
                  <a:schemeClr val="tx1"/>
                </a:solidFill>
                <a:latin typeface="Lato" panose="020B0604020202020204" charset="0"/>
              </a:rPr>
              <a:t>out</a:t>
            </a:r>
            <a:r>
              <a:rPr lang="en-US" sz="2000" dirty="0" err="1">
                <a:solidFill>
                  <a:schemeClr val="tx1"/>
                </a:solidFill>
                <a:latin typeface="Lato" panose="020B0604020202020204" charset="0"/>
              </a:rPr>
              <a:t>.println</a:t>
            </a:r>
            <a:r>
              <a:rPr lang="en-US" sz="2000" dirty="0">
                <a:solidFill>
                  <a:schemeClr val="tx1"/>
                </a:solidFill>
                <a:latin typeface="Lato" panose="020B0604020202020204" charset="0"/>
              </a:rPr>
              <a:t>(character);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038998" y="2157247"/>
            <a:ext cx="1967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000" i="1" dirty="0">
                <a:solidFill>
                  <a:srgbClr val="808080"/>
                </a:solidFill>
              </a:rPr>
              <a:t>// </a:t>
            </a:r>
            <a:r>
              <a:rPr lang="en-US" sz="2000" b="1" dirty="0" smtClean="0">
                <a:solidFill>
                  <a:srgbClr val="008000"/>
                </a:solidFill>
              </a:rPr>
              <a:t>sponge bob</a:t>
            </a:r>
            <a:endParaRPr lang="en-US" sz="2000" i="1" dirty="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3603" y="2902806"/>
            <a:ext cx="2024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000" i="1" dirty="0">
                <a:solidFill>
                  <a:srgbClr val="808080"/>
                </a:solidFill>
              </a:rPr>
              <a:t>// </a:t>
            </a:r>
            <a:r>
              <a:rPr lang="en-US" sz="2000" b="1" dirty="0">
                <a:solidFill>
                  <a:srgbClr val="008000"/>
                </a:solidFill>
              </a:rPr>
              <a:t>Sponge Bob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48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8" y="490925"/>
            <a:ext cx="6462600" cy="719930"/>
          </a:xfrm>
        </p:spPr>
        <p:txBody>
          <a:bodyPr/>
          <a:lstStyle/>
          <a:p>
            <a:r>
              <a:rPr lang="en-US" dirty="0"/>
              <a:t>Useful methods of String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009650"/>
            <a:ext cx="8135575" cy="3916238"/>
          </a:xfrm>
        </p:spPr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length();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b="1" kern="120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400" b="1" kern="1200" dirty="0" smtClean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isBlank</a:t>
            </a:r>
            <a:r>
              <a:rPr lang="aa-ET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equals(Object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anObject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b="1" kern="120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en-US" sz="1400" b="1" kern="1200" dirty="0" smtClean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indexOf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repeat(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count);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substring(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beginIndex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endIndex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concat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 str);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contains(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CharSequence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replace(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oldChar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newChar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strip();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String[] split(String regex);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lang="en-US" altLang="en-US" sz="14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1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756" y="653663"/>
            <a:ext cx="8060519" cy="550261"/>
          </a:xfrm>
        </p:spPr>
        <p:txBody>
          <a:bodyPr/>
          <a:lstStyle/>
          <a:p>
            <a:r>
              <a:rPr lang="en-US" sz="3000" dirty="0"/>
              <a:t>String vs StringBuilder vs </a:t>
            </a:r>
            <a:r>
              <a:rPr lang="en-US" sz="3000" dirty="0" err="1" smtClean="0"/>
              <a:t>StringBuffer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B8829B1-AF37-3C40-B359-EDE6D86F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44" y="1709126"/>
            <a:ext cx="673736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r>
              <a:rPr lang="en-US" dirty="0"/>
              <a:t> \</a:t>
            </a:r>
            <a:r>
              <a:rPr lang="en-US" dirty="0" smtClean="0"/>
              <a:t> </a:t>
            </a:r>
            <a:r>
              <a:rPr lang="en-US" dirty="0" err="1"/>
              <a:t>StringBuffer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01383"/>
            <a:ext cx="7710577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obj);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end, String str);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str,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27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0EFD-2138-6247-9F04-0138ED202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48"/>
          <a:stretch/>
        </p:blipFill>
        <p:spPr>
          <a:xfrm>
            <a:off x="1622621" y="1373588"/>
            <a:ext cx="5004758" cy="33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FDEFAC9-CCDA-8F47-A952-A4C701E90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700" y="1373588"/>
            <a:ext cx="6476454" cy="22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880286"/>
            <a:ext cx="6462600" cy="262714"/>
          </a:xfrm>
        </p:spPr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143000"/>
            <a:ext cx="6462600" cy="3782888"/>
          </a:xfrm>
        </p:spPr>
        <p:txBody>
          <a:bodyPr/>
          <a:lstStyle/>
          <a:p>
            <a:pPr marL="228600" lvl="0" indent="-228600">
              <a:spcBef>
                <a:spcPts val="1000"/>
              </a:spcBef>
              <a:buClrTx/>
              <a:buSzTx/>
              <a:buNone/>
            </a:pPr>
            <a:r>
              <a:rPr lang="en-US" alt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• Overloaded operations</a:t>
            </a:r>
          </a:p>
          <a:p>
            <a:pPr marL="228600" lvl="0" indent="-228600">
              <a:spcBef>
                <a:spcPts val="1000"/>
              </a:spcBef>
              <a:buClrTx/>
              <a:buSzTx/>
              <a:buNone/>
            </a:pPr>
            <a:r>
              <a:rPr lang="en-US" alt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• Pass by </a:t>
            </a:r>
            <a:r>
              <a:rPr lang="en-US" altLang="en-US" sz="180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value</a:t>
            </a:r>
            <a:endParaRPr lang="en-US" altLang="en-U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893700" y="2136383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en-US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b="1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a = </a:t>
            </a:r>
            <a:r>
              <a:rPr lang="en-US" altLang="en-US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en-US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kern="12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kern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kern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" 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kern="12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kern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kern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" </a:t>
            </a: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kern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JVM</a:t>
            </a:r>
            <a:r>
              <a:rPr lang="en-US" dirty="0"/>
              <a:t> vs</a:t>
            </a:r>
            <a:r>
              <a:rPr lang="uk-UA" dirty="0"/>
              <a:t> JRE</a:t>
            </a:r>
            <a:r>
              <a:rPr lang="en-US" dirty="0"/>
              <a:t> vs</a:t>
            </a:r>
            <a:r>
              <a:rPr lang="uk-UA" dirty="0"/>
              <a:t> JDK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F039BF2-7021-4B6E-9F8B-CB3E353E4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80" y="1258408"/>
            <a:ext cx="7104767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882263"/>
            <a:ext cx="6462600" cy="302970"/>
          </a:xfrm>
        </p:spPr>
        <p:txBody>
          <a:bodyPr/>
          <a:lstStyle/>
          <a:p>
            <a:r>
              <a:rPr lang="en-US" dirty="0"/>
              <a:t>Useful methods and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266825"/>
            <a:ext cx="7345425" cy="3659063"/>
          </a:xfrm>
        </p:spPr>
        <p:txBody>
          <a:bodyPr/>
          <a:lstStyle/>
          <a:p>
            <a:r>
              <a:rPr lang="en-US" sz="1600" b="1" dirty="0"/>
              <a:t>Wrapping methods:</a:t>
            </a:r>
          </a:p>
          <a:p>
            <a:pPr lvl="1"/>
            <a:r>
              <a:rPr lang="en-US" sz="1600" dirty="0"/>
              <a:t>Integer::</a:t>
            </a:r>
            <a:r>
              <a:rPr lang="en-US" sz="1600" dirty="0" err="1"/>
              <a:t>valueOf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/>
              <a:t>Integer::</a:t>
            </a:r>
            <a:r>
              <a:rPr lang="en-US" sz="1600" dirty="0" err="1"/>
              <a:t>valueOf</a:t>
            </a:r>
            <a:r>
              <a:rPr lang="en-US" sz="1600" dirty="0"/>
              <a:t>(String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/>
              <a:t>Double::</a:t>
            </a:r>
            <a:r>
              <a:rPr lang="en-US" sz="1600" dirty="0" err="1"/>
              <a:t>valueOf</a:t>
            </a:r>
            <a:r>
              <a:rPr lang="en-US" sz="1600" dirty="0"/>
              <a:t>(double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…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b="1" dirty="0" smtClean="0"/>
              <a:t>Constants like min/max </a:t>
            </a:r>
            <a:r>
              <a:rPr lang="en-US" sz="1600" b="1" dirty="0"/>
              <a:t>values of primitive types:</a:t>
            </a:r>
          </a:p>
          <a:p>
            <a:pPr lvl="1"/>
            <a:r>
              <a:rPr lang="en-US" sz="1600" dirty="0" err="1" smtClean="0"/>
              <a:t>Integer.</a:t>
            </a:r>
            <a:r>
              <a:rPr lang="en-US" sz="1600" i="1" dirty="0" err="1" smtClean="0">
                <a:solidFill>
                  <a:srgbClr val="660E7A"/>
                </a:solidFill>
              </a:rPr>
              <a:t>MAX_VALUE</a:t>
            </a:r>
            <a:endParaRPr lang="en-US" sz="1600" dirty="0" smtClean="0"/>
          </a:p>
          <a:p>
            <a:pPr lvl="1"/>
            <a:r>
              <a:rPr lang="en-US" sz="1600" dirty="0" smtClean="0"/>
              <a:t>…</a:t>
            </a:r>
          </a:p>
          <a:p>
            <a:pPr marL="533400" lvl="1" indent="0">
              <a:buNone/>
            </a:pPr>
            <a:endParaRPr lang="en-US" sz="1600" b="1" dirty="0" smtClean="0"/>
          </a:p>
          <a:p>
            <a:r>
              <a:rPr lang="en-US" sz="1600" b="1" dirty="0" smtClean="0"/>
              <a:t>Conversion </a:t>
            </a:r>
            <a:r>
              <a:rPr lang="en-US" sz="1600" b="1" dirty="0"/>
              <a:t>to another type:</a:t>
            </a:r>
          </a:p>
          <a:p>
            <a:pPr lvl="1"/>
            <a:r>
              <a:rPr lang="en-US" sz="1600" dirty="0" smtClean="0"/>
              <a:t>Number</a:t>
            </a:r>
            <a:r>
              <a:rPr lang="en-US" sz="1600" dirty="0"/>
              <a:t>::</a:t>
            </a:r>
            <a:r>
              <a:rPr lang="en-US" sz="1600" dirty="0" err="1"/>
              <a:t>intValue</a:t>
            </a:r>
            <a:endParaRPr lang="en-US" sz="1600" dirty="0"/>
          </a:p>
          <a:p>
            <a:pPr lvl="1"/>
            <a:r>
              <a:rPr lang="en-US" sz="1600" dirty="0" smtClean="0"/>
              <a:t>Number</a:t>
            </a:r>
            <a:r>
              <a:rPr lang="en-US" sz="1600" dirty="0"/>
              <a:t>::</a:t>
            </a:r>
            <a:r>
              <a:rPr lang="en-US" sz="1600" dirty="0" err="1" smtClean="0"/>
              <a:t>floatValue</a:t>
            </a:r>
            <a:endParaRPr lang="en-US" sz="1600" dirty="0" smtClean="0"/>
          </a:p>
          <a:p>
            <a:pPr lvl="1"/>
            <a:r>
              <a:rPr lang="en-US" sz="1600" dirty="0" smtClean="0"/>
              <a:t>…</a:t>
            </a:r>
            <a:endParaRPr lang="en-US" sz="1600" dirty="0"/>
          </a:p>
          <a:p>
            <a:pPr lvl="1"/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18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Autoboxing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Unboxing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6" cy="3552300"/>
          </a:xfrm>
        </p:spPr>
        <p:txBody>
          <a:bodyPr/>
          <a:lstStyle/>
          <a:p>
            <a:pPr marL="0" lvl="0" indent="0">
              <a:spcBef>
                <a:spcPts val="1000"/>
              </a:spcBef>
              <a:buClr>
                <a:srgbClr val="9BAFB5"/>
              </a:buClr>
              <a:buSzTx/>
              <a:buNone/>
            </a:pP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 </a:t>
            </a:r>
            <a:r>
              <a:rPr lang="en-US" sz="2000" kern="120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autoboxed</a:t>
            </a:r>
            <a:r>
              <a:rPr lang="en-US" sz="20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lang="en-US" sz="2000" kern="120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47</a:t>
            </a: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lang="en-US" sz="2000" i="1" kern="1200" dirty="0">
                <a:solidFill>
                  <a:srgbClr val="808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-&gt; </a:t>
            </a:r>
            <a:r>
              <a:rPr lang="en-US" sz="2000" i="1" kern="1200" dirty="0" err="1" smtClean="0">
                <a:solidFill>
                  <a:srgbClr val="808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Integer.valueOf</a:t>
            </a:r>
            <a:r>
              <a:rPr lang="en-US" sz="2000" i="1" kern="1200" dirty="0" smtClean="0">
                <a:solidFill>
                  <a:srgbClr val="808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(47</a:t>
            </a:r>
            <a:r>
              <a:rPr lang="en-US" sz="2000" i="1" kern="1200" dirty="0">
                <a:solidFill>
                  <a:srgbClr val="808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sz="2000" i="1" kern="1200" dirty="0">
                <a:solidFill>
                  <a:srgbClr val="808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sz="2000" i="1" kern="1200" dirty="0">
              <a:solidFill>
                <a:srgbClr val="80808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9BAFB5"/>
              </a:buClr>
              <a:buSzTx/>
              <a:buNone/>
            </a:pPr>
            <a:r>
              <a:rPr lang="en-US" sz="20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20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unboxed </a:t>
            </a: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lang="en-US" sz="2000" kern="12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Integer.</a:t>
            </a:r>
            <a:r>
              <a:rPr lang="en-US" sz="2000" i="1" kern="12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valueOf</a:t>
            </a: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2000" kern="120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47</a:t>
            </a: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  <a:r>
              <a:rPr lang="en-US" sz="2000" i="1" kern="1200" dirty="0">
                <a:solidFill>
                  <a:srgbClr val="808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-&gt; </a:t>
            </a:r>
            <a:r>
              <a:rPr lang="en-US" sz="2000" i="1" kern="1200" dirty="0" smtClean="0">
                <a:solidFill>
                  <a:srgbClr val="808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47</a:t>
            </a:r>
            <a:r>
              <a:rPr lang="en-US" sz="2000" i="1" kern="1200" dirty="0">
                <a:solidFill>
                  <a:srgbClr val="808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5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Problem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01383"/>
            <a:ext cx="8155766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sum =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"total:"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sum);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"processing time: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313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java.lang.Math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400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sin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lang="en-US" altLang="en-US" sz="140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400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cos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lang="en-US" altLang="en-US" sz="140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400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exp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lang="en-US" altLang="en-US" sz="140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400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sqrt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lang="en-US" altLang="en-US" sz="140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400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pow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a, 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lang="en-US" altLang="en-US" sz="140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400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round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float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lang="en-US" altLang="en-US" sz="140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 int </a:t>
            </a:r>
            <a:r>
              <a:rPr lang="en-US" altLang="en-US" sz="1400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abs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lang="en-US" altLang="en-US" sz="140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400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a, 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lang="en-US" altLang="en-US" sz="140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400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a, 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lang="en-US" altLang="en-US" sz="32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12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442036" cy="3552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path.separator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1026" name="Picture 2" descr="Файл:Trollface.sv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63" y="3408783"/>
            <a:ext cx="336403" cy="26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java.util.Scanner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Scanner(System.</a:t>
            </a:r>
            <a:r>
              <a:rPr lang="en-US" altLang="en-US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scanner.next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scanner.close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5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endParaRPr lang="ru-RU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87C66DBF-E8E6-4814-8017-F69E261CF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46</a:t>
            </a:fld>
            <a:endParaRPr lang="en-US"/>
          </a:p>
        </p:txBody>
      </p:sp>
      <p:pic>
        <p:nvPicPr>
          <p:cNvPr id="3074" name="Picture 2" descr="Картинки по запросу java mems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81" y="1215788"/>
            <a:ext cx="4084637" cy="36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4F28D5B-4952-464D-8813-587AE1C03B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3034722" cy="839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2250570"/>
            <a:ext cx="4445243" cy="27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5" cy="3552300"/>
          </a:xfrm>
        </p:spPr>
        <p:txBody>
          <a:bodyPr/>
          <a:lstStyle/>
          <a:p>
            <a:r>
              <a:rPr lang="en-US" sz="1600" dirty="0"/>
              <a:t>Java Basics:</a:t>
            </a:r>
          </a:p>
          <a:p>
            <a:pPr lvl="1"/>
            <a:r>
              <a:rPr lang="en-US" sz="1600" dirty="0">
                <a:hlinkClick r:id="rId3"/>
              </a:rPr>
              <a:t>Getting started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Language Basics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Classes and </a:t>
            </a:r>
            <a:r>
              <a:rPr lang="en-US" sz="1600" dirty="0" smtClean="0">
                <a:hlinkClick r:id="rId5"/>
              </a:rPr>
              <a:t>Objects</a:t>
            </a:r>
            <a:endParaRPr lang="uk-UA" sz="1600" dirty="0" smtClean="0"/>
          </a:p>
          <a:p>
            <a:pPr lvl="1"/>
            <a:r>
              <a:rPr lang="en-US" sz="1600" dirty="0" smtClean="0">
                <a:hlinkClick r:id="rId6"/>
              </a:rPr>
              <a:t>Auto boxing </a:t>
            </a:r>
            <a:r>
              <a:rPr lang="en-US" sz="1600" dirty="0">
                <a:hlinkClick r:id="rId6"/>
              </a:rPr>
              <a:t>and Unboxing</a:t>
            </a:r>
            <a:endParaRPr lang="en-US" sz="1600" dirty="0"/>
          </a:p>
          <a:p>
            <a:pPr lvl="1"/>
            <a:r>
              <a:rPr lang="en-US" sz="1600" dirty="0">
                <a:hlinkClick r:id="rId7"/>
              </a:rPr>
              <a:t>Strings</a:t>
            </a:r>
            <a:endParaRPr lang="en-US" sz="1600" dirty="0"/>
          </a:p>
          <a:p>
            <a:pPr lvl="1"/>
            <a:r>
              <a:rPr lang="en-US" sz="1600" dirty="0" smtClean="0">
                <a:hlinkClick r:id="rId8"/>
              </a:rPr>
              <a:t>Arrays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9"/>
              </a:rPr>
              <a:t>Memory model</a:t>
            </a:r>
            <a:endParaRPr lang="en-US" sz="1600" dirty="0" smtClean="0"/>
          </a:p>
          <a:p>
            <a:r>
              <a:rPr lang="en-US" sz="1600" dirty="0" smtClean="0"/>
              <a:t>Books: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dirty="0"/>
              <a:t>Clean Code” by Robert </a:t>
            </a:r>
            <a:r>
              <a:rPr lang="en-US" sz="1600" dirty="0" smtClean="0"/>
              <a:t>Martin (chapter 1-2)</a:t>
            </a:r>
            <a:endParaRPr lang="en-US" sz="1600" dirty="0"/>
          </a:p>
          <a:p>
            <a:pPr lvl="1"/>
            <a:r>
              <a:rPr lang="en-US" sz="1600" dirty="0"/>
              <a:t>“Java: The Complete Reference” by Herbert </a:t>
            </a:r>
            <a:r>
              <a:rPr lang="en-US" sz="1600" dirty="0" err="1" smtClean="0"/>
              <a:t>Schildt</a:t>
            </a:r>
            <a:r>
              <a:rPr lang="en-US" sz="1600" dirty="0" smtClean="0"/>
              <a:t> (chapter 2-6)</a:t>
            </a:r>
            <a:endParaRPr lang="en-US" sz="1600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3AB1733-15A4-4B39-8D34-2AF26A1F38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Homework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755000" cy="3552300"/>
          </a:xfrm>
        </p:spPr>
        <p:txBody>
          <a:bodyPr/>
          <a:lstStyle/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</a:rPr>
              <a:t>Install </a:t>
            </a:r>
            <a:r>
              <a:rPr lang="en-US" altLang="en-US" sz="1600" b="1" dirty="0" smtClean="0">
                <a:solidFill>
                  <a:schemeClr val="tx1"/>
                </a:solidFill>
                <a:latin typeface="Lato" panose="020B0604020202020204" charset="0"/>
                <a:hlinkClick r:id="rId2"/>
              </a:rPr>
              <a:t>IDE Feature Trainer</a:t>
            </a: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</a:rPr>
              <a:t> plugin and complete practice for easier further development</a:t>
            </a:r>
          </a:p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</a:rPr>
              <a:t>Implement a simple Students Registry console application. App should accept students number (</a:t>
            </a:r>
            <a:r>
              <a:rPr lang="en-US" altLang="en-US" sz="1600" i="1" dirty="0" smtClean="0">
                <a:solidFill>
                  <a:schemeClr val="tx1"/>
                </a:solidFill>
                <a:latin typeface="Lato" panose="020B0604020202020204" charset="0"/>
              </a:rPr>
              <a:t>n</a:t>
            </a: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</a:rPr>
              <a:t>) as a start argument (exit with error code when argument was not specified). In runtime ask user to input </a:t>
            </a:r>
            <a:r>
              <a:rPr lang="en-US" altLang="en-US" sz="1600" i="1" dirty="0" smtClean="0">
                <a:solidFill>
                  <a:schemeClr val="tx1"/>
                </a:solidFill>
                <a:latin typeface="Lato" panose="020B0604020202020204" charset="0"/>
              </a:rPr>
              <a:t>n</a:t>
            </a: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</a:rPr>
              <a:t> non-empty strings via console (when user inputs empty string or input contains only whitespaces ask again). After all names entered, print all names sorted in alphabetical case-insensitive order.</a:t>
            </a:r>
          </a:p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  <a:cs typeface="Courier New" panose="02070309020205020404" pitchFamily="49" charset="0"/>
              </a:rPr>
              <a:t>Register on </a:t>
            </a: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  <a:cs typeface="Courier New" panose="02070309020205020404" pitchFamily="49" charset="0"/>
                <a:hlinkClick r:id="rId3"/>
              </a:rPr>
              <a:t>HackerRank</a:t>
            </a: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  <a:cs typeface="Courier New" panose="02070309020205020404" pitchFamily="49" charset="0"/>
              </a:rPr>
              <a:t> skill and solve </a:t>
            </a: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  <a:cs typeface="Courier New" panose="02070309020205020404" pitchFamily="49" charset="0"/>
                <a:hlinkClick r:id="rId4"/>
              </a:rPr>
              <a:t>this</a:t>
            </a:r>
            <a:r>
              <a:rPr lang="en-US" altLang="en-US" sz="1600" dirty="0" smtClean="0">
                <a:solidFill>
                  <a:schemeClr val="tx1"/>
                </a:solidFill>
                <a:latin typeface="Lato" panose="020B0604020202020204" charset="0"/>
                <a:cs typeface="Courier New" panose="02070309020205020404" pitchFamily="49" charset="0"/>
              </a:rPr>
              <a:t> challenge where we need count words in a one camel-case string</a:t>
            </a:r>
            <a:endParaRPr lang="en-US" altLang="en-US" sz="1600" dirty="0">
              <a:solidFill>
                <a:schemeClr val="tx1"/>
              </a:solidFill>
              <a:latin typeface="Lato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49</a:t>
            </a:fld>
            <a:endParaRPr lang="en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Java pros</a:t>
            </a:r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>
              <a:lnSpc>
                <a:spcPct val="150000"/>
              </a:lnSpc>
              <a:buNone/>
            </a:pPr>
            <a:r>
              <a:rPr lang="en" sz="1800" dirty="0"/>
              <a:t>👍 </a:t>
            </a:r>
            <a:r>
              <a:rPr lang="en-US" sz="1800" dirty="0"/>
              <a:t>Cross-platform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" sz="1800" dirty="0"/>
              <a:t>👍 </a:t>
            </a:r>
            <a:r>
              <a:rPr lang="en-US" sz="1800" dirty="0"/>
              <a:t>Secure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" sz="1800" dirty="0"/>
              <a:t>👍 </a:t>
            </a:r>
            <a:r>
              <a:rPr lang="en-US" sz="1800" dirty="0"/>
              <a:t>Powerful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" sz="1800" dirty="0"/>
              <a:t>👍 </a:t>
            </a:r>
            <a:r>
              <a:rPr lang="en" sz="1800" dirty="0" smtClean="0"/>
              <a:t>Multithreaded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" sz="1800" dirty="0" smtClean="0"/>
              <a:t>👍…</a:t>
            </a:r>
            <a:endParaRPr lang="uk-UA" sz="1800" dirty="0" smtClean="0"/>
          </a:p>
          <a:p>
            <a:pPr marL="139700" indent="0">
              <a:lnSpc>
                <a:spcPct val="150000"/>
              </a:lnSpc>
              <a:buNone/>
            </a:pPr>
            <a:r>
              <a:rPr lang="en" sz="1800" dirty="0"/>
              <a:t>👍 </a:t>
            </a:r>
            <a:r>
              <a:rPr lang="en" sz="1800" b="1" dirty="0" smtClean="0"/>
              <a:t>Popular</a:t>
            </a:r>
            <a:endParaRPr lang="en" sz="1800" b="1" dirty="0"/>
          </a:p>
        </p:txBody>
      </p:sp>
      <p:pic>
        <p:nvPicPr>
          <p:cNvPr id="2050" name="Picture 2" descr="Magento 2 Migration: The pros and cons of migrating to Magento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85" y="13041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Homework </a:t>
            </a:r>
            <a:r>
              <a:rPr lang="en-US" dirty="0" smtClean="0">
                <a:solidFill>
                  <a:schemeClr val="tx1"/>
                </a:solidFill>
              </a:rPr>
              <a:t>example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4116450" cy="918643"/>
          </a:xfrm>
          <a:prstGeom prst="rect">
            <a:avLst/>
          </a:prstGeom>
          <a:effectLst>
            <a:outerShdw blurRad="63500" sx="102000" sy="102000" algn="ctr" rotWithShape="0">
              <a:schemeClr val="accent3">
                <a:alpha val="40000"/>
              </a:scheme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2317458"/>
            <a:ext cx="4116450" cy="2586171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65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Homework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hints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51</a:t>
            </a:fld>
            <a:endParaRPr lang="en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133" y="3748977"/>
            <a:ext cx="4633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Homework snippet can be found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here</a:t>
            </a:r>
            <a:r>
              <a:rPr lang="en-US" sz="1600" dirty="0" smtClean="0">
                <a:solidFill>
                  <a:schemeClr val="tx1"/>
                </a:solidFill>
              </a:rPr>
              <a:t> and by QR</a:t>
            </a:r>
            <a:endParaRPr lang="en-US" sz="1600" dirty="0"/>
          </a:p>
        </p:txBody>
      </p:sp>
      <p:pic>
        <p:nvPicPr>
          <p:cNvPr id="1027" name="Picture 3" descr="http://qrcoder.ru/code/?https%3A%2F%2Fgitlab.com%2Fvrudas%2Fgeekhub-x%2F-%2Fblob%2Fmaster%2FHomework%2Fsrc%2Forg%2Fgeekhub%2Fsnippets%2Flesson02%2FStudentsRegistry.java&amp;8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895904"/>
            <a:ext cx="20447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1215788"/>
            <a:ext cx="7262812" cy="15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</a:t>
            </a:r>
            <a:r>
              <a:rPr lang="en" sz="2400" dirty="0">
                <a:solidFill>
                  <a:schemeClr val="lt1"/>
                </a:solidFill>
              </a:rPr>
              <a:t>ind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Rudas</a:t>
            </a:r>
            <a:endParaRPr lang="en-US" dirty="0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4815" y="1570978"/>
            <a:ext cx="7955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dirty="0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16" y="878950"/>
            <a:ext cx="3901408" cy="3901409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4F6121C4-9BE6-4F29-9841-74F076F9C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3730" y="2521446"/>
            <a:ext cx="1467068" cy="804989"/>
            <a:chOff x="703730" y="2521446"/>
            <a:chExt cx="1467068" cy="804989"/>
          </a:xfrm>
        </p:grpSpPr>
        <p:grpSp>
          <p:nvGrpSpPr>
            <p:cNvPr id="9" name="Google Shape;407;p37"/>
            <p:cNvGrpSpPr/>
            <p:nvPr/>
          </p:nvGrpSpPr>
          <p:grpSpPr>
            <a:xfrm>
              <a:off x="1204964" y="2521446"/>
              <a:ext cx="347107" cy="420111"/>
              <a:chOff x="584925" y="922575"/>
              <a:chExt cx="415200" cy="502525"/>
            </a:xfrm>
          </p:grpSpPr>
          <p:sp>
            <p:nvSpPr>
              <p:cNvPr id="10" name="Google Shape;408;p37"/>
              <p:cNvSpPr/>
              <p:nvPr/>
            </p:nvSpPr>
            <p:spPr>
              <a:xfrm>
                <a:off x="584925" y="961025"/>
                <a:ext cx="378575" cy="464075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3" extrusionOk="0">
                    <a:moveTo>
                      <a:pt x="782" y="1"/>
                    </a:moveTo>
                    <a:lnTo>
                      <a:pt x="635" y="25"/>
                    </a:lnTo>
                    <a:lnTo>
                      <a:pt x="489" y="50"/>
                    </a:lnTo>
                    <a:lnTo>
                      <a:pt x="342" y="123"/>
                    </a:lnTo>
                    <a:lnTo>
                      <a:pt x="220" y="196"/>
                    </a:lnTo>
                    <a:lnTo>
                      <a:pt x="122" y="294"/>
                    </a:lnTo>
                    <a:lnTo>
                      <a:pt x="73" y="416"/>
                    </a:lnTo>
                    <a:lnTo>
                      <a:pt x="24" y="563"/>
                    </a:lnTo>
                    <a:lnTo>
                      <a:pt x="0" y="709"/>
                    </a:lnTo>
                    <a:lnTo>
                      <a:pt x="0" y="17708"/>
                    </a:lnTo>
                    <a:lnTo>
                      <a:pt x="24" y="17879"/>
                    </a:lnTo>
                    <a:lnTo>
                      <a:pt x="73" y="18025"/>
                    </a:lnTo>
                    <a:lnTo>
                      <a:pt x="122" y="18172"/>
                    </a:lnTo>
                    <a:lnTo>
                      <a:pt x="220" y="18294"/>
                    </a:lnTo>
                    <a:lnTo>
                      <a:pt x="342" y="18416"/>
                    </a:lnTo>
                    <a:lnTo>
                      <a:pt x="489" y="18489"/>
                    </a:lnTo>
                    <a:lnTo>
                      <a:pt x="635" y="18538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8"/>
                    </a:lnTo>
                    <a:lnTo>
                      <a:pt x="14654" y="18489"/>
                    </a:lnTo>
                    <a:lnTo>
                      <a:pt x="14800" y="18416"/>
                    </a:lnTo>
                    <a:lnTo>
                      <a:pt x="14923" y="18294"/>
                    </a:lnTo>
                    <a:lnTo>
                      <a:pt x="15020" y="18172"/>
                    </a:lnTo>
                    <a:lnTo>
                      <a:pt x="15069" y="18025"/>
                    </a:lnTo>
                    <a:lnTo>
                      <a:pt x="15118" y="17879"/>
                    </a:lnTo>
                    <a:lnTo>
                      <a:pt x="15142" y="17708"/>
                    </a:lnTo>
                    <a:lnTo>
                      <a:pt x="15142" y="17586"/>
                    </a:lnTo>
                    <a:lnTo>
                      <a:pt x="1759" y="17586"/>
                    </a:lnTo>
                    <a:lnTo>
                      <a:pt x="1612" y="17561"/>
                    </a:lnTo>
                    <a:lnTo>
                      <a:pt x="1465" y="17512"/>
                    </a:lnTo>
                    <a:lnTo>
                      <a:pt x="1319" y="17439"/>
                    </a:lnTo>
                    <a:lnTo>
                      <a:pt x="1197" y="17317"/>
                    </a:lnTo>
                    <a:lnTo>
                      <a:pt x="1099" y="17195"/>
                    </a:lnTo>
                    <a:lnTo>
                      <a:pt x="1050" y="17048"/>
                    </a:lnTo>
                    <a:lnTo>
                      <a:pt x="1001" y="16902"/>
                    </a:lnTo>
                    <a:lnTo>
                      <a:pt x="977" y="16731"/>
                    </a:lnTo>
                    <a:lnTo>
                      <a:pt x="97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9;p37"/>
              <p:cNvSpPr/>
              <p:nvPr/>
            </p:nvSpPr>
            <p:spPr>
              <a:xfrm>
                <a:off x="621550" y="9225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3140" y="6472"/>
                    </a:moveTo>
                    <a:lnTo>
                      <a:pt x="13238" y="6497"/>
                    </a:lnTo>
                    <a:lnTo>
                      <a:pt x="13311" y="6546"/>
                    </a:lnTo>
                    <a:lnTo>
                      <a:pt x="13360" y="6619"/>
                    </a:lnTo>
                    <a:lnTo>
                      <a:pt x="13384" y="6717"/>
                    </a:lnTo>
                    <a:lnTo>
                      <a:pt x="13360" y="6814"/>
                    </a:lnTo>
                    <a:lnTo>
                      <a:pt x="13311" y="6888"/>
                    </a:lnTo>
                    <a:lnTo>
                      <a:pt x="13238" y="6936"/>
                    </a:lnTo>
                    <a:lnTo>
                      <a:pt x="13140" y="6961"/>
                    </a:lnTo>
                    <a:lnTo>
                      <a:pt x="2003" y="6961"/>
                    </a:lnTo>
                    <a:lnTo>
                      <a:pt x="1905" y="6936"/>
                    </a:lnTo>
                    <a:lnTo>
                      <a:pt x="1832" y="6888"/>
                    </a:lnTo>
                    <a:lnTo>
                      <a:pt x="1783" y="6814"/>
                    </a:lnTo>
                    <a:lnTo>
                      <a:pt x="1759" y="6717"/>
                    </a:lnTo>
                    <a:lnTo>
                      <a:pt x="1783" y="6619"/>
                    </a:lnTo>
                    <a:lnTo>
                      <a:pt x="1832" y="6546"/>
                    </a:lnTo>
                    <a:lnTo>
                      <a:pt x="1905" y="6497"/>
                    </a:lnTo>
                    <a:lnTo>
                      <a:pt x="2003" y="6472"/>
                    </a:lnTo>
                    <a:close/>
                    <a:moveTo>
                      <a:pt x="13238" y="8793"/>
                    </a:moveTo>
                    <a:lnTo>
                      <a:pt x="13311" y="8866"/>
                    </a:lnTo>
                    <a:lnTo>
                      <a:pt x="13360" y="8939"/>
                    </a:lnTo>
                    <a:lnTo>
                      <a:pt x="13384" y="9037"/>
                    </a:lnTo>
                    <a:lnTo>
                      <a:pt x="13360" y="9135"/>
                    </a:lnTo>
                    <a:lnTo>
                      <a:pt x="13311" y="9208"/>
                    </a:lnTo>
                    <a:lnTo>
                      <a:pt x="13238" y="9257"/>
                    </a:lnTo>
                    <a:lnTo>
                      <a:pt x="13140" y="9281"/>
                    </a:lnTo>
                    <a:lnTo>
                      <a:pt x="2003" y="9281"/>
                    </a:lnTo>
                    <a:lnTo>
                      <a:pt x="1905" y="9257"/>
                    </a:lnTo>
                    <a:lnTo>
                      <a:pt x="1832" y="9208"/>
                    </a:lnTo>
                    <a:lnTo>
                      <a:pt x="1783" y="9135"/>
                    </a:lnTo>
                    <a:lnTo>
                      <a:pt x="1759" y="9037"/>
                    </a:lnTo>
                    <a:lnTo>
                      <a:pt x="1783" y="8939"/>
                    </a:lnTo>
                    <a:lnTo>
                      <a:pt x="1832" y="8866"/>
                    </a:lnTo>
                    <a:lnTo>
                      <a:pt x="1905" y="8793"/>
                    </a:lnTo>
                    <a:close/>
                    <a:moveTo>
                      <a:pt x="13140" y="11088"/>
                    </a:moveTo>
                    <a:lnTo>
                      <a:pt x="13238" y="11113"/>
                    </a:lnTo>
                    <a:lnTo>
                      <a:pt x="13311" y="11162"/>
                    </a:lnTo>
                    <a:lnTo>
                      <a:pt x="13360" y="11235"/>
                    </a:lnTo>
                    <a:lnTo>
                      <a:pt x="13384" y="11333"/>
                    </a:lnTo>
                    <a:lnTo>
                      <a:pt x="13360" y="11430"/>
                    </a:lnTo>
                    <a:lnTo>
                      <a:pt x="13311" y="11504"/>
                    </a:lnTo>
                    <a:lnTo>
                      <a:pt x="13238" y="11552"/>
                    </a:lnTo>
                    <a:lnTo>
                      <a:pt x="13140" y="11577"/>
                    </a:lnTo>
                    <a:lnTo>
                      <a:pt x="2003" y="11577"/>
                    </a:lnTo>
                    <a:lnTo>
                      <a:pt x="1905" y="11552"/>
                    </a:lnTo>
                    <a:lnTo>
                      <a:pt x="1832" y="11504"/>
                    </a:lnTo>
                    <a:lnTo>
                      <a:pt x="1783" y="11430"/>
                    </a:lnTo>
                    <a:lnTo>
                      <a:pt x="1759" y="11333"/>
                    </a:lnTo>
                    <a:lnTo>
                      <a:pt x="1783" y="11235"/>
                    </a:lnTo>
                    <a:lnTo>
                      <a:pt x="1832" y="11162"/>
                    </a:lnTo>
                    <a:lnTo>
                      <a:pt x="1905" y="11113"/>
                    </a:lnTo>
                    <a:lnTo>
                      <a:pt x="2003" y="11088"/>
                    </a:lnTo>
                    <a:close/>
                    <a:moveTo>
                      <a:pt x="8255" y="13409"/>
                    </a:moveTo>
                    <a:lnTo>
                      <a:pt x="8353" y="13433"/>
                    </a:lnTo>
                    <a:lnTo>
                      <a:pt x="8426" y="13482"/>
                    </a:lnTo>
                    <a:lnTo>
                      <a:pt x="8475" y="13555"/>
                    </a:lnTo>
                    <a:lnTo>
                      <a:pt x="8500" y="13653"/>
                    </a:lnTo>
                    <a:lnTo>
                      <a:pt x="8475" y="13750"/>
                    </a:lnTo>
                    <a:lnTo>
                      <a:pt x="8426" y="13824"/>
                    </a:lnTo>
                    <a:lnTo>
                      <a:pt x="8353" y="13873"/>
                    </a:lnTo>
                    <a:lnTo>
                      <a:pt x="8255" y="13897"/>
                    </a:lnTo>
                    <a:lnTo>
                      <a:pt x="2003" y="13897"/>
                    </a:lnTo>
                    <a:lnTo>
                      <a:pt x="1905" y="13873"/>
                    </a:lnTo>
                    <a:lnTo>
                      <a:pt x="1832" y="13824"/>
                    </a:lnTo>
                    <a:lnTo>
                      <a:pt x="1783" y="13750"/>
                    </a:lnTo>
                    <a:lnTo>
                      <a:pt x="1759" y="13653"/>
                    </a:lnTo>
                    <a:lnTo>
                      <a:pt x="1783" y="13555"/>
                    </a:lnTo>
                    <a:lnTo>
                      <a:pt x="1832" y="13482"/>
                    </a:lnTo>
                    <a:lnTo>
                      <a:pt x="1905" y="13433"/>
                    </a:lnTo>
                    <a:lnTo>
                      <a:pt x="2003" y="13409"/>
                    </a:lnTo>
                    <a:close/>
                    <a:moveTo>
                      <a:pt x="635" y="0"/>
                    </a:moveTo>
                    <a:lnTo>
                      <a:pt x="489" y="49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3" y="342"/>
                    </a:lnTo>
                    <a:lnTo>
                      <a:pt x="74" y="464"/>
                    </a:lnTo>
                    <a:lnTo>
                      <a:pt x="25" y="611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5" y="17927"/>
                    </a:lnTo>
                    <a:lnTo>
                      <a:pt x="74" y="18073"/>
                    </a:lnTo>
                    <a:lnTo>
                      <a:pt x="123" y="18195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95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3" y="17780"/>
                    </a:lnTo>
                    <a:lnTo>
                      <a:pt x="15143" y="3859"/>
                    </a:lnTo>
                    <a:lnTo>
                      <a:pt x="12554" y="3859"/>
                    </a:lnTo>
                    <a:lnTo>
                      <a:pt x="12285" y="3835"/>
                    </a:lnTo>
                    <a:lnTo>
                      <a:pt x="12065" y="3761"/>
                    </a:lnTo>
                    <a:lnTo>
                      <a:pt x="11846" y="3639"/>
                    </a:lnTo>
                    <a:lnTo>
                      <a:pt x="11650" y="3468"/>
                    </a:lnTo>
                    <a:lnTo>
                      <a:pt x="11504" y="3297"/>
                    </a:lnTo>
                    <a:lnTo>
                      <a:pt x="11382" y="3078"/>
                    </a:lnTo>
                    <a:lnTo>
                      <a:pt x="11308" y="2833"/>
                    </a:lnTo>
                    <a:lnTo>
                      <a:pt x="11284" y="2589"/>
                    </a:lnTo>
                    <a:lnTo>
                      <a:pt x="11284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10;p37"/>
              <p:cNvSpPr/>
              <p:nvPr/>
            </p:nvSpPr>
            <p:spPr>
              <a:xfrm>
                <a:off x="915850" y="922575"/>
                <a:ext cx="842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1" extrusionOk="0">
                    <a:moveTo>
                      <a:pt x="0" y="0"/>
                    </a:moveTo>
                    <a:lnTo>
                      <a:pt x="0" y="2589"/>
                    </a:lnTo>
                    <a:lnTo>
                      <a:pt x="0" y="2736"/>
                    </a:lnTo>
                    <a:lnTo>
                      <a:pt x="49" y="2882"/>
                    </a:lnTo>
                    <a:lnTo>
                      <a:pt x="122" y="3029"/>
                    </a:lnTo>
                    <a:lnTo>
                      <a:pt x="220" y="3126"/>
                    </a:lnTo>
                    <a:lnTo>
                      <a:pt x="342" y="3224"/>
                    </a:lnTo>
                    <a:lnTo>
                      <a:pt x="464" y="3297"/>
                    </a:lnTo>
                    <a:lnTo>
                      <a:pt x="611" y="3346"/>
                    </a:lnTo>
                    <a:lnTo>
                      <a:pt x="782" y="3371"/>
                    </a:lnTo>
                    <a:lnTo>
                      <a:pt x="3371" y="3371"/>
                    </a:lnTo>
                    <a:lnTo>
                      <a:pt x="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703730" y="3018658"/>
              <a:ext cx="1467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Lato" panose="020B0604020202020204" charset="0"/>
                </a:rPr>
                <a:t>HelloWorld.java</a:t>
              </a:r>
              <a:endParaRPr lang="en-US" dirty="0">
                <a:latin typeface="Lato" panose="020B060402020202020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84578" y="2376176"/>
            <a:ext cx="2262747" cy="950259"/>
            <a:chOff x="1784578" y="2376176"/>
            <a:chExt cx="2262747" cy="950259"/>
          </a:xfrm>
        </p:grpSpPr>
        <p:grpSp>
          <p:nvGrpSpPr>
            <p:cNvPr id="17" name="Google Shape;407;p37"/>
            <p:cNvGrpSpPr/>
            <p:nvPr/>
          </p:nvGrpSpPr>
          <p:grpSpPr>
            <a:xfrm>
              <a:off x="2999731" y="2498691"/>
              <a:ext cx="347107" cy="420111"/>
              <a:chOff x="584925" y="922575"/>
              <a:chExt cx="415200" cy="502525"/>
            </a:xfrm>
          </p:grpSpPr>
          <p:sp>
            <p:nvSpPr>
              <p:cNvPr id="18" name="Google Shape;408;p37"/>
              <p:cNvSpPr/>
              <p:nvPr/>
            </p:nvSpPr>
            <p:spPr>
              <a:xfrm>
                <a:off x="584925" y="961025"/>
                <a:ext cx="378575" cy="464075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3" extrusionOk="0">
                    <a:moveTo>
                      <a:pt x="782" y="1"/>
                    </a:moveTo>
                    <a:lnTo>
                      <a:pt x="635" y="25"/>
                    </a:lnTo>
                    <a:lnTo>
                      <a:pt x="489" y="50"/>
                    </a:lnTo>
                    <a:lnTo>
                      <a:pt x="342" y="123"/>
                    </a:lnTo>
                    <a:lnTo>
                      <a:pt x="220" y="196"/>
                    </a:lnTo>
                    <a:lnTo>
                      <a:pt x="122" y="294"/>
                    </a:lnTo>
                    <a:lnTo>
                      <a:pt x="73" y="416"/>
                    </a:lnTo>
                    <a:lnTo>
                      <a:pt x="24" y="563"/>
                    </a:lnTo>
                    <a:lnTo>
                      <a:pt x="0" y="709"/>
                    </a:lnTo>
                    <a:lnTo>
                      <a:pt x="0" y="17708"/>
                    </a:lnTo>
                    <a:lnTo>
                      <a:pt x="24" y="17879"/>
                    </a:lnTo>
                    <a:lnTo>
                      <a:pt x="73" y="18025"/>
                    </a:lnTo>
                    <a:lnTo>
                      <a:pt x="122" y="18172"/>
                    </a:lnTo>
                    <a:lnTo>
                      <a:pt x="220" y="18294"/>
                    </a:lnTo>
                    <a:lnTo>
                      <a:pt x="342" y="18416"/>
                    </a:lnTo>
                    <a:lnTo>
                      <a:pt x="489" y="18489"/>
                    </a:lnTo>
                    <a:lnTo>
                      <a:pt x="635" y="18538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8"/>
                    </a:lnTo>
                    <a:lnTo>
                      <a:pt x="14654" y="18489"/>
                    </a:lnTo>
                    <a:lnTo>
                      <a:pt x="14800" y="18416"/>
                    </a:lnTo>
                    <a:lnTo>
                      <a:pt x="14923" y="18294"/>
                    </a:lnTo>
                    <a:lnTo>
                      <a:pt x="15020" y="18172"/>
                    </a:lnTo>
                    <a:lnTo>
                      <a:pt x="15069" y="18025"/>
                    </a:lnTo>
                    <a:lnTo>
                      <a:pt x="15118" y="17879"/>
                    </a:lnTo>
                    <a:lnTo>
                      <a:pt x="15142" y="17708"/>
                    </a:lnTo>
                    <a:lnTo>
                      <a:pt x="15142" y="17586"/>
                    </a:lnTo>
                    <a:lnTo>
                      <a:pt x="1759" y="17586"/>
                    </a:lnTo>
                    <a:lnTo>
                      <a:pt x="1612" y="17561"/>
                    </a:lnTo>
                    <a:lnTo>
                      <a:pt x="1465" y="17512"/>
                    </a:lnTo>
                    <a:lnTo>
                      <a:pt x="1319" y="17439"/>
                    </a:lnTo>
                    <a:lnTo>
                      <a:pt x="1197" y="17317"/>
                    </a:lnTo>
                    <a:lnTo>
                      <a:pt x="1099" y="17195"/>
                    </a:lnTo>
                    <a:lnTo>
                      <a:pt x="1050" y="17048"/>
                    </a:lnTo>
                    <a:lnTo>
                      <a:pt x="1001" y="16902"/>
                    </a:lnTo>
                    <a:lnTo>
                      <a:pt x="977" y="16731"/>
                    </a:lnTo>
                    <a:lnTo>
                      <a:pt x="97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9;p37"/>
              <p:cNvSpPr/>
              <p:nvPr/>
            </p:nvSpPr>
            <p:spPr>
              <a:xfrm>
                <a:off x="621550" y="9225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3140" y="6472"/>
                    </a:moveTo>
                    <a:lnTo>
                      <a:pt x="13238" y="6497"/>
                    </a:lnTo>
                    <a:lnTo>
                      <a:pt x="13311" y="6546"/>
                    </a:lnTo>
                    <a:lnTo>
                      <a:pt x="13360" y="6619"/>
                    </a:lnTo>
                    <a:lnTo>
                      <a:pt x="13384" y="6717"/>
                    </a:lnTo>
                    <a:lnTo>
                      <a:pt x="13360" y="6814"/>
                    </a:lnTo>
                    <a:lnTo>
                      <a:pt x="13311" y="6888"/>
                    </a:lnTo>
                    <a:lnTo>
                      <a:pt x="13238" y="6936"/>
                    </a:lnTo>
                    <a:lnTo>
                      <a:pt x="13140" y="6961"/>
                    </a:lnTo>
                    <a:lnTo>
                      <a:pt x="2003" y="6961"/>
                    </a:lnTo>
                    <a:lnTo>
                      <a:pt x="1905" y="6936"/>
                    </a:lnTo>
                    <a:lnTo>
                      <a:pt x="1832" y="6888"/>
                    </a:lnTo>
                    <a:lnTo>
                      <a:pt x="1783" y="6814"/>
                    </a:lnTo>
                    <a:lnTo>
                      <a:pt x="1759" y="6717"/>
                    </a:lnTo>
                    <a:lnTo>
                      <a:pt x="1783" y="6619"/>
                    </a:lnTo>
                    <a:lnTo>
                      <a:pt x="1832" y="6546"/>
                    </a:lnTo>
                    <a:lnTo>
                      <a:pt x="1905" y="6497"/>
                    </a:lnTo>
                    <a:lnTo>
                      <a:pt x="2003" y="6472"/>
                    </a:lnTo>
                    <a:close/>
                    <a:moveTo>
                      <a:pt x="13238" y="8793"/>
                    </a:moveTo>
                    <a:lnTo>
                      <a:pt x="13311" y="8866"/>
                    </a:lnTo>
                    <a:lnTo>
                      <a:pt x="13360" y="8939"/>
                    </a:lnTo>
                    <a:lnTo>
                      <a:pt x="13384" y="9037"/>
                    </a:lnTo>
                    <a:lnTo>
                      <a:pt x="13360" y="9135"/>
                    </a:lnTo>
                    <a:lnTo>
                      <a:pt x="13311" y="9208"/>
                    </a:lnTo>
                    <a:lnTo>
                      <a:pt x="13238" y="9257"/>
                    </a:lnTo>
                    <a:lnTo>
                      <a:pt x="13140" y="9281"/>
                    </a:lnTo>
                    <a:lnTo>
                      <a:pt x="2003" y="9281"/>
                    </a:lnTo>
                    <a:lnTo>
                      <a:pt x="1905" y="9257"/>
                    </a:lnTo>
                    <a:lnTo>
                      <a:pt x="1832" y="9208"/>
                    </a:lnTo>
                    <a:lnTo>
                      <a:pt x="1783" y="9135"/>
                    </a:lnTo>
                    <a:lnTo>
                      <a:pt x="1759" y="9037"/>
                    </a:lnTo>
                    <a:lnTo>
                      <a:pt x="1783" y="8939"/>
                    </a:lnTo>
                    <a:lnTo>
                      <a:pt x="1832" y="8866"/>
                    </a:lnTo>
                    <a:lnTo>
                      <a:pt x="1905" y="8793"/>
                    </a:lnTo>
                    <a:close/>
                    <a:moveTo>
                      <a:pt x="13140" y="11088"/>
                    </a:moveTo>
                    <a:lnTo>
                      <a:pt x="13238" y="11113"/>
                    </a:lnTo>
                    <a:lnTo>
                      <a:pt x="13311" y="11162"/>
                    </a:lnTo>
                    <a:lnTo>
                      <a:pt x="13360" y="11235"/>
                    </a:lnTo>
                    <a:lnTo>
                      <a:pt x="13384" y="11333"/>
                    </a:lnTo>
                    <a:lnTo>
                      <a:pt x="13360" y="11430"/>
                    </a:lnTo>
                    <a:lnTo>
                      <a:pt x="13311" y="11504"/>
                    </a:lnTo>
                    <a:lnTo>
                      <a:pt x="13238" y="11552"/>
                    </a:lnTo>
                    <a:lnTo>
                      <a:pt x="13140" y="11577"/>
                    </a:lnTo>
                    <a:lnTo>
                      <a:pt x="2003" y="11577"/>
                    </a:lnTo>
                    <a:lnTo>
                      <a:pt x="1905" y="11552"/>
                    </a:lnTo>
                    <a:lnTo>
                      <a:pt x="1832" y="11504"/>
                    </a:lnTo>
                    <a:lnTo>
                      <a:pt x="1783" y="11430"/>
                    </a:lnTo>
                    <a:lnTo>
                      <a:pt x="1759" y="11333"/>
                    </a:lnTo>
                    <a:lnTo>
                      <a:pt x="1783" y="11235"/>
                    </a:lnTo>
                    <a:lnTo>
                      <a:pt x="1832" y="11162"/>
                    </a:lnTo>
                    <a:lnTo>
                      <a:pt x="1905" y="11113"/>
                    </a:lnTo>
                    <a:lnTo>
                      <a:pt x="2003" y="11088"/>
                    </a:lnTo>
                    <a:close/>
                    <a:moveTo>
                      <a:pt x="8255" y="13409"/>
                    </a:moveTo>
                    <a:lnTo>
                      <a:pt x="8353" y="13433"/>
                    </a:lnTo>
                    <a:lnTo>
                      <a:pt x="8426" y="13482"/>
                    </a:lnTo>
                    <a:lnTo>
                      <a:pt x="8475" y="13555"/>
                    </a:lnTo>
                    <a:lnTo>
                      <a:pt x="8500" y="13653"/>
                    </a:lnTo>
                    <a:lnTo>
                      <a:pt x="8475" y="13750"/>
                    </a:lnTo>
                    <a:lnTo>
                      <a:pt x="8426" y="13824"/>
                    </a:lnTo>
                    <a:lnTo>
                      <a:pt x="8353" y="13873"/>
                    </a:lnTo>
                    <a:lnTo>
                      <a:pt x="8255" y="13897"/>
                    </a:lnTo>
                    <a:lnTo>
                      <a:pt x="2003" y="13897"/>
                    </a:lnTo>
                    <a:lnTo>
                      <a:pt x="1905" y="13873"/>
                    </a:lnTo>
                    <a:lnTo>
                      <a:pt x="1832" y="13824"/>
                    </a:lnTo>
                    <a:lnTo>
                      <a:pt x="1783" y="13750"/>
                    </a:lnTo>
                    <a:lnTo>
                      <a:pt x="1759" y="13653"/>
                    </a:lnTo>
                    <a:lnTo>
                      <a:pt x="1783" y="13555"/>
                    </a:lnTo>
                    <a:lnTo>
                      <a:pt x="1832" y="13482"/>
                    </a:lnTo>
                    <a:lnTo>
                      <a:pt x="1905" y="13433"/>
                    </a:lnTo>
                    <a:lnTo>
                      <a:pt x="2003" y="13409"/>
                    </a:lnTo>
                    <a:close/>
                    <a:moveTo>
                      <a:pt x="635" y="0"/>
                    </a:moveTo>
                    <a:lnTo>
                      <a:pt x="489" y="49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3" y="342"/>
                    </a:lnTo>
                    <a:lnTo>
                      <a:pt x="74" y="464"/>
                    </a:lnTo>
                    <a:lnTo>
                      <a:pt x="25" y="611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5" y="17927"/>
                    </a:lnTo>
                    <a:lnTo>
                      <a:pt x="74" y="18073"/>
                    </a:lnTo>
                    <a:lnTo>
                      <a:pt x="123" y="18195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95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3" y="17780"/>
                    </a:lnTo>
                    <a:lnTo>
                      <a:pt x="15143" y="3859"/>
                    </a:lnTo>
                    <a:lnTo>
                      <a:pt x="12554" y="3859"/>
                    </a:lnTo>
                    <a:lnTo>
                      <a:pt x="12285" y="3835"/>
                    </a:lnTo>
                    <a:lnTo>
                      <a:pt x="12065" y="3761"/>
                    </a:lnTo>
                    <a:lnTo>
                      <a:pt x="11846" y="3639"/>
                    </a:lnTo>
                    <a:lnTo>
                      <a:pt x="11650" y="3468"/>
                    </a:lnTo>
                    <a:lnTo>
                      <a:pt x="11504" y="3297"/>
                    </a:lnTo>
                    <a:lnTo>
                      <a:pt x="11382" y="3078"/>
                    </a:lnTo>
                    <a:lnTo>
                      <a:pt x="11308" y="2833"/>
                    </a:lnTo>
                    <a:lnTo>
                      <a:pt x="11284" y="2589"/>
                    </a:lnTo>
                    <a:lnTo>
                      <a:pt x="11284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0;p37"/>
              <p:cNvSpPr/>
              <p:nvPr/>
            </p:nvSpPr>
            <p:spPr>
              <a:xfrm>
                <a:off x="915850" y="922575"/>
                <a:ext cx="842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1" extrusionOk="0">
                    <a:moveTo>
                      <a:pt x="0" y="0"/>
                    </a:moveTo>
                    <a:lnTo>
                      <a:pt x="0" y="2589"/>
                    </a:lnTo>
                    <a:lnTo>
                      <a:pt x="0" y="2736"/>
                    </a:lnTo>
                    <a:lnTo>
                      <a:pt x="49" y="2882"/>
                    </a:lnTo>
                    <a:lnTo>
                      <a:pt x="122" y="3029"/>
                    </a:lnTo>
                    <a:lnTo>
                      <a:pt x="220" y="3126"/>
                    </a:lnTo>
                    <a:lnTo>
                      <a:pt x="342" y="3224"/>
                    </a:lnTo>
                    <a:lnTo>
                      <a:pt x="464" y="3297"/>
                    </a:lnTo>
                    <a:lnTo>
                      <a:pt x="611" y="3346"/>
                    </a:lnTo>
                    <a:lnTo>
                      <a:pt x="782" y="3371"/>
                    </a:lnTo>
                    <a:lnTo>
                      <a:pt x="3371" y="3371"/>
                    </a:lnTo>
                    <a:lnTo>
                      <a:pt x="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2520945" y="3018658"/>
              <a:ext cx="15263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Lato" panose="020B0604020202020204" charset="0"/>
                </a:rPr>
                <a:t>HelloWorld.class</a:t>
              </a:r>
              <a:endParaRPr lang="en-US" dirty="0">
                <a:latin typeface="Lato" panose="020B060402020202020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08878" y="2715419"/>
              <a:ext cx="7221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784578" y="2376176"/>
              <a:ext cx="9751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javac.exe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20818" y="1215788"/>
            <a:ext cx="4924342" cy="3360127"/>
            <a:chOff x="3620818" y="1215788"/>
            <a:chExt cx="4924342" cy="3360127"/>
          </a:xfrm>
        </p:grpSpPr>
        <p:grpSp>
          <p:nvGrpSpPr>
            <p:cNvPr id="6" name="Group 5"/>
            <p:cNvGrpSpPr/>
            <p:nvPr/>
          </p:nvGrpSpPr>
          <p:grpSpPr>
            <a:xfrm>
              <a:off x="3620818" y="2384887"/>
              <a:ext cx="3194935" cy="832282"/>
              <a:chOff x="3620818" y="2384887"/>
              <a:chExt cx="3194935" cy="832282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3627120" y="2726511"/>
                <a:ext cx="78742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3620818" y="2384887"/>
                <a:ext cx="8515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java.exe</a:t>
                </a:r>
              </a:p>
            </p:txBody>
          </p:sp>
          <p:grpSp>
            <p:nvGrpSpPr>
              <p:cNvPr id="31" name="Google Shape;615;p37"/>
              <p:cNvGrpSpPr/>
              <p:nvPr/>
            </p:nvGrpSpPr>
            <p:grpSpPr>
              <a:xfrm>
                <a:off x="6331845" y="2395377"/>
                <a:ext cx="451252" cy="432860"/>
                <a:chOff x="7130229" y="4972892"/>
                <a:chExt cx="539775" cy="517775"/>
              </a:xfrm>
            </p:grpSpPr>
            <p:sp>
              <p:nvSpPr>
                <p:cNvPr id="32" name="Google Shape;616;p37"/>
                <p:cNvSpPr/>
                <p:nvPr/>
              </p:nvSpPr>
              <p:spPr>
                <a:xfrm>
                  <a:off x="7464204" y="4972892"/>
                  <a:ext cx="161225" cy="17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7132" extrusionOk="0">
                      <a:moveTo>
                        <a:pt x="4641" y="0"/>
                      </a:moveTo>
                      <a:lnTo>
                        <a:pt x="4470" y="25"/>
                      </a:lnTo>
                      <a:lnTo>
                        <a:pt x="4299" y="49"/>
                      </a:lnTo>
                      <a:lnTo>
                        <a:pt x="4128" y="98"/>
                      </a:lnTo>
                      <a:lnTo>
                        <a:pt x="3957" y="147"/>
                      </a:lnTo>
                      <a:lnTo>
                        <a:pt x="3786" y="220"/>
                      </a:lnTo>
                      <a:lnTo>
                        <a:pt x="3640" y="318"/>
                      </a:lnTo>
                      <a:lnTo>
                        <a:pt x="3517" y="415"/>
                      </a:lnTo>
                      <a:lnTo>
                        <a:pt x="3395" y="538"/>
                      </a:lnTo>
                      <a:lnTo>
                        <a:pt x="3273" y="660"/>
                      </a:lnTo>
                      <a:lnTo>
                        <a:pt x="3175" y="806"/>
                      </a:lnTo>
                      <a:lnTo>
                        <a:pt x="3078" y="953"/>
                      </a:lnTo>
                      <a:lnTo>
                        <a:pt x="3005" y="1099"/>
                      </a:lnTo>
                      <a:lnTo>
                        <a:pt x="2931" y="1270"/>
                      </a:lnTo>
                      <a:lnTo>
                        <a:pt x="2907" y="1441"/>
                      </a:lnTo>
                      <a:lnTo>
                        <a:pt x="2882" y="1612"/>
                      </a:lnTo>
                      <a:lnTo>
                        <a:pt x="2858" y="1808"/>
                      </a:lnTo>
                      <a:lnTo>
                        <a:pt x="2882" y="2076"/>
                      </a:lnTo>
                      <a:lnTo>
                        <a:pt x="2956" y="2345"/>
                      </a:lnTo>
                      <a:lnTo>
                        <a:pt x="3053" y="2589"/>
                      </a:lnTo>
                      <a:lnTo>
                        <a:pt x="3175" y="2809"/>
                      </a:lnTo>
                      <a:lnTo>
                        <a:pt x="0" y="6546"/>
                      </a:lnTo>
                      <a:lnTo>
                        <a:pt x="367" y="6814"/>
                      </a:lnTo>
                      <a:lnTo>
                        <a:pt x="709" y="7132"/>
                      </a:lnTo>
                      <a:lnTo>
                        <a:pt x="3884" y="3419"/>
                      </a:lnTo>
                      <a:lnTo>
                        <a:pt x="4055" y="3493"/>
                      </a:lnTo>
                      <a:lnTo>
                        <a:pt x="4250" y="3542"/>
                      </a:lnTo>
                      <a:lnTo>
                        <a:pt x="4445" y="3566"/>
                      </a:lnTo>
                      <a:lnTo>
                        <a:pt x="4641" y="3590"/>
                      </a:lnTo>
                      <a:lnTo>
                        <a:pt x="4836" y="3566"/>
                      </a:lnTo>
                      <a:lnTo>
                        <a:pt x="5007" y="3542"/>
                      </a:lnTo>
                      <a:lnTo>
                        <a:pt x="5178" y="3517"/>
                      </a:lnTo>
                      <a:lnTo>
                        <a:pt x="5349" y="3444"/>
                      </a:lnTo>
                      <a:lnTo>
                        <a:pt x="5496" y="3371"/>
                      </a:lnTo>
                      <a:lnTo>
                        <a:pt x="5642" y="3273"/>
                      </a:lnTo>
                      <a:lnTo>
                        <a:pt x="5789" y="3175"/>
                      </a:lnTo>
                      <a:lnTo>
                        <a:pt x="5911" y="3053"/>
                      </a:lnTo>
                      <a:lnTo>
                        <a:pt x="6033" y="2931"/>
                      </a:lnTo>
                      <a:lnTo>
                        <a:pt x="6131" y="2809"/>
                      </a:lnTo>
                      <a:lnTo>
                        <a:pt x="6228" y="2638"/>
                      </a:lnTo>
                      <a:lnTo>
                        <a:pt x="6302" y="2491"/>
                      </a:lnTo>
                      <a:lnTo>
                        <a:pt x="6350" y="2320"/>
                      </a:lnTo>
                      <a:lnTo>
                        <a:pt x="6399" y="2149"/>
                      </a:lnTo>
                      <a:lnTo>
                        <a:pt x="6424" y="1979"/>
                      </a:lnTo>
                      <a:lnTo>
                        <a:pt x="6448" y="1808"/>
                      </a:lnTo>
                      <a:lnTo>
                        <a:pt x="6424" y="1612"/>
                      </a:lnTo>
                      <a:lnTo>
                        <a:pt x="6399" y="1441"/>
                      </a:lnTo>
                      <a:lnTo>
                        <a:pt x="6350" y="1270"/>
                      </a:lnTo>
                      <a:lnTo>
                        <a:pt x="6302" y="1099"/>
                      </a:lnTo>
                      <a:lnTo>
                        <a:pt x="6228" y="953"/>
                      </a:lnTo>
                      <a:lnTo>
                        <a:pt x="6131" y="806"/>
                      </a:lnTo>
                      <a:lnTo>
                        <a:pt x="6033" y="660"/>
                      </a:lnTo>
                      <a:lnTo>
                        <a:pt x="5911" y="538"/>
                      </a:lnTo>
                      <a:lnTo>
                        <a:pt x="5789" y="415"/>
                      </a:lnTo>
                      <a:lnTo>
                        <a:pt x="5642" y="318"/>
                      </a:lnTo>
                      <a:lnTo>
                        <a:pt x="5496" y="220"/>
                      </a:lnTo>
                      <a:lnTo>
                        <a:pt x="5349" y="147"/>
                      </a:lnTo>
                      <a:lnTo>
                        <a:pt x="5178" y="98"/>
                      </a:lnTo>
                      <a:lnTo>
                        <a:pt x="5007" y="49"/>
                      </a:lnTo>
                      <a:lnTo>
                        <a:pt x="4836" y="25"/>
                      </a:lnTo>
                      <a:lnTo>
                        <a:pt x="4641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17;p37"/>
                <p:cNvSpPr/>
                <p:nvPr/>
              </p:nvSpPr>
              <p:spPr>
                <a:xfrm>
                  <a:off x="7219979" y="4999142"/>
                  <a:ext cx="128250" cy="14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5936" extrusionOk="0">
                      <a:moveTo>
                        <a:pt x="1563" y="0"/>
                      </a:moveTo>
                      <a:lnTo>
                        <a:pt x="1392" y="25"/>
                      </a:lnTo>
                      <a:lnTo>
                        <a:pt x="1221" y="74"/>
                      </a:lnTo>
                      <a:lnTo>
                        <a:pt x="1075" y="147"/>
                      </a:lnTo>
                      <a:lnTo>
                        <a:pt x="904" y="220"/>
                      </a:lnTo>
                      <a:lnTo>
                        <a:pt x="757" y="318"/>
                      </a:lnTo>
                      <a:lnTo>
                        <a:pt x="635" y="416"/>
                      </a:lnTo>
                      <a:lnTo>
                        <a:pt x="513" y="538"/>
                      </a:lnTo>
                      <a:lnTo>
                        <a:pt x="391" y="660"/>
                      </a:lnTo>
                      <a:lnTo>
                        <a:pt x="293" y="806"/>
                      </a:lnTo>
                      <a:lnTo>
                        <a:pt x="196" y="953"/>
                      </a:lnTo>
                      <a:lnTo>
                        <a:pt x="122" y="1099"/>
                      </a:lnTo>
                      <a:lnTo>
                        <a:pt x="74" y="1270"/>
                      </a:lnTo>
                      <a:lnTo>
                        <a:pt x="25" y="1466"/>
                      </a:lnTo>
                      <a:lnTo>
                        <a:pt x="0" y="1637"/>
                      </a:lnTo>
                      <a:lnTo>
                        <a:pt x="0" y="1808"/>
                      </a:lnTo>
                      <a:lnTo>
                        <a:pt x="0" y="2003"/>
                      </a:lnTo>
                      <a:lnTo>
                        <a:pt x="25" y="2174"/>
                      </a:lnTo>
                      <a:lnTo>
                        <a:pt x="74" y="2345"/>
                      </a:lnTo>
                      <a:lnTo>
                        <a:pt x="147" y="2492"/>
                      </a:lnTo>
                      <a:lnTo>
                        <a:pt x="220" y="2663"/>
                      </a:lnTo>
                      <a:lnTo>
                        <a:pt x="318" y="2785"/>
                      </a:lnTo>
                      <a:lnTo>
                        <a:pt x="415" y="2931"/>
                      </a:lnTo>
                      <a:lnTo>
                        <a:pt x="538" y="3053"/>
                      </a:lnTo>
                      <a:lnTo>
                        <a:pt x="660" y="3175"/>
                      </a:lnTo>
                      <a:lnTo>
                        <a:pt x="806" y="3273"/>
                      </a:lnTo>
                      <a:lnTo>
                        <a:pt x="953" y="3371"/>
                      </a:lnTo>
                      <a:lnTo>
                        <a:pt x="1099" y="3444"/>
                      </a:lnTo>
                      <a:lnTo>
                        <a:pt x="1270" y="3493"/>
                      </a:lnTo>
                      <a:lnTo>
                        <a:pt x="1466" y="3542"/>
                      </a:lnTo>
                      <a:lnTo>
                        <a:pt x="1710" y="3566"/>
                      </a:lnTo>
                      <a:lnTo>
                        <a:pt x="1979" y="3566"/>
                      </a:lnTo>
                      <a:lnTo>
                        <a:pt x="2223" y="3517"/>
                      </a:lnTo>
                      <a:lnTo>
                        <a:pt x="2467" y="3444"/>
                      </a:lnTo>
                      <a:lnTo>
                        <a:pt x="4396" y="5935"/>
                      </a:lnTo>
                      <a:lnTo>
                        <a:pt x="4738" y="5642"/>
                      </a:lnTo>
                      <a:lnTo>
                        <a:pt x="5129" y="5374"/>
                      </a:lnTo>
                      <a:lnTo>
                        <a:pt x="3200" y="2858"/>
                      </a:lnTo>
                      <a:lnTo>
                        <a:pt x="3322" y="2687"/>
                      </a:lnTo>
                      <a:lnTo>
                        <a:pt x="3419" y="2516"/>
                      </a:lnTo>
                      <a:lnTo>
                        <a:pt x="3493" y="2321"/>
                      </a:lnTo>
                      <a:lnTo>
                        <a:pt x="3542" y="2101"/>
                      </a:lnTo>
                      <a:lnTo>
                        <a:pt x="3566" y="1930"/>
                      </a:lnTo>
                      <a:lnTo>
                        <a:pt x="3566" y="1734"/>
                      </a:lnTo>
                      <a:lnTo>
                        <a:pt x="3566" y="1564"/>
                      </a:lnTo>
                      <a:lnTo>
                        <a:pt x="3517" y="1393"/>
                      </a:lnTo>
                      <a:lnTo>
                        <a:pt x="3468" y="1222"/>
                      </a:lnTo>
                      <a:lnTo>
                        <a:pt x="3419" y="1075"/>
                      </a:lnTo>
                      <a:lnTo>
                        <a:pt x="3346" y="904"/>
                      </a:lnTo>
                      <a:lnTo>
                        <a:pt x="3249" y="758"/>
                      </a:lnTo>
                      <a:lnTo>
                        <a:pt x="3151" y="635"/>
                      </a:lnTo>
                      <a:lnTo>
                        <a:pt x="3029" y="513"/>
                      </a:lnTo>
                      <a:lnTo>
                        <a:pt x="2907" y="391"/>
                      </a:lnTo>
                      <a:lnTo>
                        <a:pt x="2760" y="294"/>
                      </a:lnTo>
                      <a:lnTo>
                        <a:pt x="2614" y="196"/>
                      </a:lnTo>
                      <a:lnTo>
                        <a:pt x="2443" y="123"/>
                      </a:lnTo>
                      <a:lnTo>
                        <a:pt x="2272" y="74"/>
                      </a:lnTo>
                      <a:lnTo>
                        <a:pt x="2101" y="25"/>
                      </a:lnTo>
                      <a:lnTo>
                        <a:pt x="1930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18;p37"/>
                <p:cNvSpPr/>
                <p:nvPr/>
              </p:nvSpPr>
              <p:spPr>
                <a:xfrm>
                  <a:off x="7130229" y="5254967"/>
                  <a:ext cx="180126" cy="10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5" h="4373" extrusionOk="0">
                      <a:moveTo>
                        <a:pt x="6839" y="1"/>
                      </a:moveTo>
                      <a:lnTo>
                        <a:pt x="3224" y="1491"/>
                      </a:lnTo>
                      <a:lnTo>
                        <a:pt x="3102" y="1368"/>
                      </a:lnTo>
                      <a:lnTo>
                        <a:pt x="2980" y="1246"/>
                      </a:lnTo>
                      <a:lnTo>
                        <a:pt x="2858" y="1124"/>
                      </a:lnTo>
                      <a:lnTo>
                        <a:pt x="2687" y="1026"/>
                      </a:lnTo>
                      <a:lnTo>
                        <a:pt x="2540" y="953"/>
                      </a:lnTo>
                      <a:lnTo>
                        <a:pt x="2369" y="880"/>
                      </a:lnTo>
                      <a:lnTo>
                        <a:pt x="2198" y="831"/>
                      </a:lnTo>
                      <a:lnTo>
                        <a:pt x="2027" y="807"/>
                      </a:lnTo>
                      <a:lnTo>
                        <a:pt x="1856" y="782"/>
                      </a:lnTo>
                      <a:lnTo>
                        <a:pt x="1685" y="807"/>
                      </a:lnTo>
                      <a:lnTo>
                        <a:pt x="1514" y="807"/>
                      </a:lnTo>
                      <a:lnTo>
                        <a:pt x="1343" y="856"/>
                      </a:lnTo>
                      <a:lnTo>
                        <a:pt x="1172" y="904"/>
                      </a:lnTo>
                      <a:lnTo>
                        <a:pt x="1026" y="978"/>
                      </a:lnTo>
                      <a:lnTo>
                        <a:pt x="879" y="1051"/>
                      </a:lnTo>
                      <a:lnTo>
                        <a:pt x="733" y="1149"/>
                      </a:lnTo>
                      <a:lnTo>
                        <a:pt x="586" y="1271"/>
                      </a:lnTo>
                      <a:lnTo>
                        <a:pt x="464" y="1393"/>
                      </a:lnTo>
                      <a:lnTo>
                        <a:pt x="342" y="1515"/>
                      </a:lnTo>
                      <a:lnTo>
                        <a:pt x="244" y="1686"/>
                      </a:lnTo>
                      <a:lnTo>
                        <a:pt x="171" y="1832"/>
                      </a:lnTo>
                      <a:lnTo>
                        <a:pt x="98" y="2003"/>
                      </a:lnTo>
                      <a:lnTo>
                        <a:pt x="49" y="2174"/>
                      </a:lnTo>
                      <a:lnTo>
                        <a:pt x="25" y="2345"/>
                      </a:lnTo>
                      <a:lnTo>
                        <a:pt x="0" y="2516"/>
                      </a:lnTo>
                      <a:lnTo>
                        <a:pt x="0" y="2687"/>
                      </a:lnTo>
                      <a:lnTo>
                        <a:pt x="25" y="2858"/>
                      </a:lnTo>
                      <a:lnTo>
                        <a:pt x="73" y="3029"/>
                      </a:lnTo>
                      <a:lnTo>
                        <a:pt x="122" y="3200"/>
                      </a:lnTo>
                      <a:lnTo>
                        <a:pt x="195" y="3347"/>
                      </a:lnTo>
                      <a:lnTo>
                        <a:pt x="269" y="3518"/>
                      </a:lnTo>
                      <a:lnTo>
                        <a:pt x="366" y="3640"/>
                      </a:lnTo>
                      <a:lnTo>
                        <a:pt x="464" y="3786"/>
                      </a:lnTo>
                      <a:lnTo>
                        <a:pt x="611" y="3908"/>
                      </a:lnTo>
                      <a:lnTo>
                        <a:pt x="733" y="4031"/>
                      </a:lnTo>
                      <a:lnTo>
                        <a:pt x="904" y="4128"/>
                      </a:lnTo>
                      <a:lnTo>
                        <a:pt x="1050" y="4201"/>
                      </a:lnTo>
                      <a:lnTo>
                        <a:pt x="1221" y="4275"/>
                      </a:lnTo>
                      <a:lnTo>
                        <a:pt x="1392" y="4324"/>
                      </a:lnTo>
                      <a:lnTo>
                        <a:pt x="1563" y="4348"/>
                      </a:lnTo>
                      <a:lnTo>
                        <a:pt x="1734" y="4372"/>
                      </a:lnTo>
                      <a:lnTo>
                        <a:pt x="1905" y="4372"/>
                      </a:lnTo>
                      <a:lnTo>
                        <a:pt x="2076" y="4348"/>
                      </a:lnTo>
                      <a:lnTo>
                        <a:pt x="2247" y="4299"/>
                      </a:lnTo>
                      <a:lnTo>
                        <a:pt x="2418" y="4250"/>
                      </a:lnTo>
                      <a:lnTo>
                        <a:pt x="2565" y="4201"/>
                      </a:lnTo>
                      <a:lnTo>
                        <a:pt x="2711" y="4104"/>
                      </a:lnTo>
                      <a:lnTo>
                        <a:pt x="2858" y="4006"/>
                      </a:lnTo>
                      <a:lnTo>
                        <a:pt x="3004" y="3908"/>
                      </a:lnTo>
                      <a:lnTo>
                        <a:pt x="3126" y="3786"/>
                      </a:lnTo>
                      <a:lnTo>
                        <a:pt x="3248" y="3640"/>
                      </a:lnTo>
                      <a:lnTo>
                        <a:pt x="3346" y="3493"/>
                      </a:lnTo>
                      <a:lnTo>
                        <a:pt x="3468" y="3200"/>
                      </a:lnTo>
                      <a:lnTo>
                        <a:pt x="3541" y="2931"/>
                      </a:lnTo>
                      <a:lnTo>
                        <a:pt x="3590" y="2638"/>
                      </a:lnTo>
                      <a:lnTo>
                        <a:pt x="3566" y="2345"/>
                      </a:lnTo>
                      <a:lnTo>
                        <a:pt x="7205" y="856"/>
                      </a:lnTo>
                      <a:lnTo>
                        <a:pt x="6985" y="440"/>
                      </a:lnTo>
                      <a:lnTo>
                        <a:pt x="6839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19;p37"/>
                <p:cNvSpPr/>
                <p:nvPr/>
              </p:nvSpPr>
              <p:spPr>
                <a:xfrm>
                  <a:off x="7350629" y="5330692"/>
                  <a:ext cx="89175" cy="15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7" h="6399" extrusionOk="0">
                      <a:moveTo>
                        <a:pt x="1491" y="0"/>
                      </a:moveTo>
                      <a:lnTo>
                        <a:pt x="1393" y="2858"/>
                      </a:lnTo>
                      <a:lnTo>
                        <a:pt x="1198" y="2907"/>
                      </a:lnTo>
                      <a:lnTo>
                        <a:pt x="1002" y="3004"/>
                      </a:lnTo>
                      <a:lnTo>
                        <a:pt x="807" y="3102"/>
                      </a:lnTo>
                      <a:lnTo>
                        <a:pt x="636" y="3224"/>
                      </a:lnTo>
                      <a:lnTo>
                        <a:pt x="489" y="3346"/>
                      </a:lnTo>
                      <a:lnTo>
                        <a:pt x="392" y="3493"/>
                      </a:lnTo>
                      <a:lnTo>
                        <a:pt x="269" y="3639"/>
                      </a:lnTo>
                      <a:lnTo>
                        <a:pt x="196" y="3786"/>
                      </a:lnTo>
                      <a:lnTo>
                        <a:pt x="123" y="3932"/>
                      </a:lnTo>
                      <a:lnTo>
                        <a:pt x="74" y="4103"/>
                      </a:lnTo>
                      <a:lnTo>
                        <a:pt x="25" y="4274"/>
                      </a:lnTo>
                      <a:lnTo>
                        <a:pt x="1" y="4445"/>
                      </a:lnTo>
                      <a:lnTo>
                        <a:pt x="1" y="4616"/>
                      </a:lnTo>
                      <a:lnTo>
                        <a:pt x="1" y="4787"/>
                      </a:lnTo>
                      <a:lnTo>
                        <a:pt x="25" y="4958"/>
                      </a:lnTo>
                      <a:lnTo>
                        <a:pt x="74" y="5129"/>
                      </a:lnTo>
                      <a:lnTo>
                        <a:pt x="123" y="5276"/>
                      </a:lnTo>
                      <a:lnTo>
                        <a:pt x="196" y="5447"/>
                      </a:lnTo>
                      <a:lnTo>
                        <a:pt x="294" y="5593"/>
                      </a:lnTo>
                      <a:lnTo>
                        <a:pt x="416" y="5740"/>
                      </a:lnTo>
                      <a:lnTo>
                        <a:pt x="538" y="5886"/>
                      </a:lnTo>
                      <a:lnTo>
                        <a:pt x="660" y="6008"/>
                      </a:lnTo>
                      <a:lnTo>
                        <a:pt x="807" y="6106"/>
                      </a:lnTo>
                      <a:lnTo>
                        <a:pt x="953" y="6179"/>
                      </a:lnTo>
                      <a:lnTo>
                        <a:pt x="1124" y="6252"/>
                      </a:lnTo>
                      <a:lnTo>
                        <a:pt x="1271" y="6326"/>
                      </a:lnTo>
                      <a:lnTo>
                        <a:pt x="1442" y="6350"/>
                      </a:lnTo>
                      <a:lnTo>
                        <a:pt x="1613" y="6375"/>
                      </a:lnTo>
                      <a:lnTo>
                        <a:pt x="1784" y="6399"/>
                      </a:lnTo>
                      <a:lnTo>
                        <a:pt x="1955" y="6375"/>
                      </a:lnTo>
                      <a:lnTo>
                        <a:pt x="2126" y="6350"/>
                      </a:lnTo>
                      <a:lnTo>
                        <a:pt x="2297" y="6301"/>
                      </a:lnTo>
                      <a:lnTo>
                        <a:pt x="2468" y="6252"/>
                      </a:lnTo>
                      <a:lnTo>
                        <a:pt x="2614" y="6179"/>
                      </a:lnTo>
                      <a:lnTo>
                        <a:pt x="2785" y="6082"/>
                      </a:lnTo>
                      <a:lnTo>
                        <a:pt x="2932" y="5984"/>
                      </a:lnTo>
                      <a:lnTo>
                        <a:pt x="3054" y="5862"/>
                      </a:lnTo>
                      <a:lnTo>
                        <a:pt x="3176" y="5715"/>
                      </a:lnTo>
                      <a:lnTo>
                        <a:pt x="3273" y="5569"/>
                      </a:lnTo>
                      <a:lnTo>
                        <a:pt x="3371" y="5422"/>
                      </a:lnTo>
                      <a:lnTo>
                        <a:pt x="3444" y="5276"/>
                      </a:lnTo>
                      <a:lnTo>
                        <a:pt x="3493" y="5105"/>
                      </a:lnTo>
                      <a:lnTo>
                        <a:pt x="3542" y="4934"/>
                      </a:lnTo>
                      <a:lnTo>
                        <a:pt x="3567" y="4763"/>
                      </a:lnTo>
                      <a:lnTo>
                        <a:pt x="3567" y="4592"/>
                      </a:lnTo>
                      <a:lnTo>
                        <a:pt x="3567" y="4421"/>
                      </a:lnTo>
                      <a:lnTo>
                        <a:pt x="3542" y="4250"/>
                      </a:lnTo>
                      <a:lnTo>
                        <a:pt x="3493" y="4079"/>
                      </a:lnTo>
                      <a:lnTo>
                        <a:pt x="3420" y="3908"/>
                      </a:lnTo>
                      <a:lnTo>
                        <a:pt x="3347" y="3761"/>
                      </a:lnTo>
                      <a:lnTo>
                        <a:pt x="3273" y="3615"/>
                      </a:lnTo>
                      <a:lnTo>
                        <a:pt x="3151" y="3468"/>
                      </a:lnTo>
                      <a:lnTo>
                        <a:pt x="2980" y="3273"/>
                      </a:lnTo>
                      <a:lnTo>
                        <a:pt x="2761" y="3102"/>
                      </a:lnTo>
                      <a:lnTo>
                        <a:pt x="2541" y="2980"/>
                      </a:lnTo>
                      <a:lnTo>
                        <a:pt x="2321" y="2907"/>
                      </a:lnTo>
                      <a:lnTo>
                        <a:pt x="2419" y="25"/>
                      </a:lnTo>
                      <a:lnTo>
                        <a:pt x="2419" y="25"/>
                      </a:lnTo>
                      <a:lnTo>
                        <a:pt x="2126" y="49"/>
                      </a:lnTo>
                      <a:lnTo>
                        <a:pt x="1808" y="25"/>
                      </a:lnTo>
                      <a:lnTo>
                        <a:pt x="1491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20;p37"/>
                <p:cNvSpPr/>
                <p:nvPr/>
              </p:nvSpPr>
              <p:spPr>
                <a:xfrm>
                  <a:off x="7508154" y="5207967"/>
                  <a:ext cx="161850" cy="8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4" h="3591" extrusionOk="0">
                      <a:moveTo>
                        <a:pt x="4592" y="0"/>
                      </a:moveTo>
                      <a:lnTo>
                        <a:pt x="4422" y="25"/>
                      </a:lnTo>
                      <a:lnTo>
                        <a:pt x="4251" y="73"/>
                      </a:lnTo>
                      <a:lnTo>
                        <a:pt x="4080" y="122"/>
                      </a:lnTo>
                      <a:lnTo>
                        <a:pt x="3884" y="196"/>
                      </a:lnTo>
                      <a:lnTo>
                        <a:pt x="3713" y="293"/>
                      </a:lnTo>
                      <a:lnTo>
                        <a:pt x="3567" y="391"/>
                      </a:lnTo>
                      <a:lnTo>
                        <a:pt x="3420" y="513"/>
                      </a:lnTo>
                      <a:lnTo>
                        <a:pt x="3298" y="660"/>
                      </a:lnTo>
                      <a:lnTo>
                        <a:pt x="3200" y="806"/>
                      </a:lnTo>
                      <a:lnTo>
                        <a:pt x="3103" y="953"/>
                      </a:lnTo>
                      <a:lnTo>
                        <a:pt x="3029" y="1124"/>
                      </a:lnTo>
                      <a:lnTo>
                        <a:pt x="99" y="757"/>
                      </a:lnTo>
                      <a:lnTo>
                        <a:pt x="74" y="1221"/>
                      </a:lnTo>
                      <a:lnTo>
                        <a:pt x="1" y="1661"/>
                      </a:lnTo>
                      <a:lnTo>
                        <a:pt x="2907" y="2027"/>
                      </a:lnTo>
                      <a:lnTo>
                        <a:pt x="2932" y="2223"/>
                      </a:lnTo>
                      <a:lnTo>
                        <a:pt x="3005" y="2418"/>
                      </a:lnTo>
                      <a:lnTo>
                        <a:pt x="3078" y="2565"/>
                      </a:lnTo>
                      <a:lnTo>
                        <a:pt x="3152" y="2736"/>
                      </a:lnTo>
                      <a:lnTo>
                        <a:pt x="3249" y="2882"/>
                      </a:lnTo>
                      <a:lnTo>
                        <a:pt x="3371" y="3004"/>
                      </a:lnTo>
                      <a:lnTo>
                        <a:pt x="3493" y="3126"/>
                      </a:lnTo>
                      <a:lnTo>
                        <a:pt x="3616" y="3248"/>
                      </a:lnTo>
                      <a:lnTo>
                        <a:pt x="3762" y="3346"/>
                      </a:lnTo>
                      <a:lnTo>
                        <a:pt x="3909" y="3419"/>
                      </a:lnTo>
                      <a:lnTo>
                        <a:pt x="4080" y="3493"/>
                      </a:lnTo>
                      <a:lnTo>
                        <a:pt x="4251" y="3541"/>
                      </a:lnTo>
                      <a:lnTo>
                        <a:pt x="4422" y="3566"/>
                      </a:lnTo>
                      <a:lnTo>
                        <a:pt x="4592" y="3590"/>
                      </a:lnTo>
                      <a:lnTo>
                        <a:pt x="4763" y="3590"/>
                      </a:lnTo>
                      <a:lnTo>
                        <a:pt x="4934" y="3566"/>
                      </a:lnTo>
                      <a:lnTo>
                        <a:pt x="5105" y="3541"/>
                      </a:lnTo>
                      <a:lnTo>
                        <a:pt x="5276" y="3468"/>
                      </a:lnTo>
                      <a:lnTo>
                        <a:pt x="5447" y="3419"/>
                      </a:lnTo>
                      <a:lnTo>
                        <a:pt x="5618" y="3322"/>
                      </a:lnTo>
                      <a:lnTo>
                        <a:pt x="5765" y="3224"/>
                      </a:lnTo>
                      <a:lnTo>
                        <a:pt x="5887" y="3102"/>
                      </a:lnTo>
                      <a:lnTo>
                        <a:pt x="6009" y="2980"/>
                      </a:lnTo>
                      <a:lnTo>
                        <a:pt x="6131" y="2858"/>
                      </a:lnTo>
                      <a:lnTo>
                        <a:pt x="6204" y="2711"/>
                      </a:lnTo>
                      <a:lnTo>
                        <a:pt x="6302" y="2565"/>
                      </a:lnTo>
                      <a:lnTo>
                        <a:pt x="6351" y="2394"/>
                      </a:lnTo>
                      <a:lnTo>
                        <a:pt x="6400" y="2223"/>
                      </a:lnTo>
                      <a:lnTo>
                        <a:pt x="6449" y="2076"/>
                      </a:lnTo>
                      <a:lnTo>
                        <a:pt x="6473" y="1881"/>
                      </a:lnTo>
                      <a:lnTo>
                        <a:pt x="6473" y="1710"/>
                      </a:lnTo>
                      <a:lnTo>
                        <a:pt x="6449" y="1539"/>
                      </a:lnTo>
                      <a:lnTo>
                        <a:pt x="6424" y="1368"/>
                      </a:lnTo>
                      <a:lnTo>
                        <a:pt x="6351" y="1197"/>
                      </a:lnTo>
                      <a:lnTo>
                        <a:pt x="6278" y="1026"/>
                      </a:lnTo>
                      <a:lnTo>
                        <a:pt x="6204" y="855"/>
                      </a:lnTo>
                      <a:lnTo>
                        <a:pt x="6107" y="708"/>
                      </a:lnTo>
                      <a:lnTo>
                        <a:pt x="5985" y="586"/>
                      </a:lnTo>
                      <a:lnTo>
                        <a:pt x="5862" y="464"/>
                      </a:lnTo>
                      <a:lnTo>
                        <a:pt x="5740" y="342"/>
                      </a:lnTo>
                      <a:lnTo>
                        <a:pt x="5594" y="269"/>
                      </a:lnTo>
                      <a:lnTo>
                        <a:pt x="5447" y="171"/>
                      </a:lnTo>
                      <a:lnTo>
                        <a:pt x="5276" y="122"/>
                      </a:lnTo>
                      <a:lnTo>
                        <a:pt x="5105" y="73"/>
                      </a:lnTo>
                      <a:lnTo>
                        <a:pt x="4934" y="25"/>
                      </a:lnTo>
                      <a:lnTo>
                        <a:pt x="4763" y="25"/>
                      </a:lnTo>
                      <a:lnTo>
                        <a:pt x="4592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21;p37"/>
                <p:cNvSpPr/>
                <p:nvPr/>
              </p:nvSpPr>
              <p:spPr>
                <a:xfrm>
                  <a:off x="7309129" y="5129793"/>
                  <a:ext cx="189300" cy="18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2" h="7597" extrusionOk="0">
                      <a:moveTo>
                        <a:pt x="3786" y="1"/>
                      </a:moveTo>
                      <a:lnTo>
                        <a:pt x="3395" y="25"/>
                      </a:lnTo>
                      <a:lnTo>
                        <a:pt x="3028" y="74"/>
                      </a:lnTo>
                      <a:lnTo>
                        <a:pt x="2662" y="172"/>
                      </a:lnTo>
                      <a:lnTo>
                        <a:pt x="2320" y="294"/>
                      </a:lnTo>
                      <a:lnTo>
                        <a:pt x="1978" y="465"/>
                      </a:lnTo>
                      <a:lnTo>
                        <a:pt x="1661" y="660"/>
                      </a:lnTo>
                      <a:lnTo>
                        <a:pt x="1392" y="880"/>
                      </a:lnTo>
                      <a:lnTo>
                        <a:pt x="1123" y="1124"/>
                      </a:lnTo>
                      <a:lnTo>
                        <a:pt x="879" y="1393"/>
                      </a:lnTo>
                      <a:lnTo>
                        <a:pt x="659" y="1686"/>
                      </a:lnTo>
                      <a:lnTo>
                        <a:pt x="464" y="1979"/>
                      </a:lnTo>
                      <a:lnTo>
                        <a:pt x="293" y="2321"/>
                      </a:lnTo>
                      <a:lnTo>
                        <a:pt x="171" y="2663"/>
                      </a:lnTo>
                      <a:lnTo>
                        <a:pt x="73" y="3029"/>
                      </a:lnTo>
                      <a:lnTo>
                        <a:pt x="24" y="3420"/>
                      </a:lnTo>
                      <a:lnTo>
                        <a:pt x="0" y="3787"/>
                      </a:lnTo>
                      <a:lnTo>
                        <a:pt x="24" y="4177"/>
                      </a:lnTo>
                      <a:lnTo>
                        <a:pt x="73" y="4568"/>
                      </a:lnTo>
                      <a:lnTo>
                        <a:pt x="171" y="4934"/>
                      </a:lnTo>
                      <a:lnTo>
                        <a:pt x="293" y="5276"/>
                      </a:lnTo>
                      <a:lnTo>
                        <a:pt x="464" y="5594"/>
                      </a:lnTo>
                      <a:lnTo>
                        <a:pt x="659" y="5911"/>
                      </a:lnTo>
                      <a:lnTo>
                        <a:pt x="879" y="6204"/>
                      </a:lnTo>
                      <a:lnTo>
                        <a:pt x="1123" y="6473"/>
                      </a:lnTo>
                      <a:lnTo>
                        <a:pt x="1392" y="6717"/>
                      </a:lnTo>
                      <a:lnTo>
                        <a:pt x="1661" y="6937"/>
                      </a:lnTo>
                      <a:lnTo>
                        <a:pt x="1978" y="7133"/>
                      </a:lnTo>
                      <a:lnTo>
                        <a:pt x="2320" y="7279"/>
                      </a:lnTo>
                      <a:lnTo>
                        <a:pt x="2662" y="7426"/>
                      </a:lnTo>
                      <a:lnTo>
                        <a:pt x="3028" y="7499"/>
                      </a:lnTo>
                      <a:lnTo>
                        <a:pt x="3395" y="7572"/>
                      </a:lnTo>
                      <a:lnTo>
                        <a:pt x="3786" y="7597"/>
                      </a:lnTo>
                      <a:lnTo>
                        <a:pt x="4176" y="7572"/>
                      </a:lnTo>
                      <a:lnTo>
                        <a:pt x="4567" y="7499"/>
                      </a:lnTo>
                      <a:lnTo>
                        <a:pt x="4909" y="7426"/>
                      </a:lnTo>
                      <a:lnTo>
                        <a:pt x="5275" y="7279"/>
                      </a:lnTo>
                      <a:lnTo>
                        <a:pt x="5593" y="7133"/>
                      </a:lnTo>
                      <a:lnTo>
                        <a:pt x="5910" y="6937"/>
                      </a:lnTo>
                      <a:lnTo>
                        <a:pt x="6203" y="6717"/>
                      </a:lnTo>
                      <a:lnTo>
                        <a:pt x="6472" y="6473"/>
                      </a:lnTo>
                      <a:lnTo>
                        <a:pt x="6716" y="6204"/>
                      </a:lnTo>
                      <a:lnTo>
                        <a:pt x="6936" y="5911"/>
                      </a:lnTo>
                      <a:lnTo>
                        <a:pt x="7132" y="5594"/>
                      </a:lnTo>
                      <a:lnTo>
                        <a:pt x="7278" y="5276"/>
                      </a:lnTo>
                      <a:lnTo>
                        <a:pt x="7425" y="4934"/>
                      </a:lnTo>
                      <a:lnTo>
                        <a:pt x="7498" y="4568"/>
                      </a:lnTo>
                      <a:lnTo>
                        <a:pt x="7571" y="4177"/>
                      </a:lnTo>
                      <a:lnTo>
                        <a:pt x="7571" y="3787"/>
                      </a:lnTo>
                      <a:lnTo>
                        <a:pt x="7571" y="3420"/>
                      </a:lnTo>
                      <a:lnTo>
                        <a:pt x="7498" y="3029"/>
                      </a:lnTo>
                      <a:lnTo>
                        <a:pt x="7425" y="2663"/>
                      </a:lnTo>
                      <a:lnTo>
                        <a:pt x="7278" y="2321"/>
                      </a:lnTo>
                      <a:lnTo>
                        <a:pt x="7132" y="1979"/>
                      </a:lnTo>
                      <a:lnTo>
                        <a:pt x="6936" y="1686"/>
                      </a:lnTo>
                      <a:lnTo>
                        <a:pt x="6716" y="1393"/>
                      </a:lnTo>
                      <a:lnTo>
                        <a:pt x="6472" y="1124"/>
                      </a:lnTo>
                      <a:lnTo>
                        <a:pt x="6203" y="880"/>
                      </a:lnTo>
                      <a:lnTo>
                        <a:pt x="5910" y="660"/>
                      </a:lnTo>
                      <a:lnTo>
                        <a:pt x="5593" y="465"/>
                      </a:lnTo>
                      <a:lnTo>
                        <a:pt x="5275" y="294"/>
                      </a:lnTo>
                      <a:lnTo>
                        <a:pt x="4909" y="172"/>
                      </a:lnTo>
                      <a:lnTo>
                        <a:pt x="4567" y="74"/>
                      </a:lnTo>
                      <a:lnTo>
                        <a:pt x="4176" y="25"/>
                      </a:lnTo>
                      <a:lnTo>
                        <a:pt x="3786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6263999" y="2909392"/>
                <a:ext cx="5517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Lato" panose="020B0604020202020204" charset="0"/>
                  </a:rPr>
                  <a:t>JVM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33891" y="1215788"/>
              <a:ext cx="3911269" cy="3360127"/>
              <a:chOff x="4633891" y="1215788"/>
              <a:chExt cx="3911269" cy="3360127"/>
            </a:xfrm>
          </p:grpSpPr>
          <p:sp>
            <p:nvSpPr>
              <p:cNvPr id="13" name="Google Shape;503;p37"/>
              <p:cNvSpPr/>
              <p:nvPr/>
            </p:nvSpPr>
            <p:spPr>
              <a:xfrm>
                <a:off x="7900545" y="1215788"/>
                <a:ext cx="490260" cy="629271"/>
              </a:xfrm>
              <a:custGeom>
                <a:avLst/>
                <a:gdLst/>
                <a:ahLst/>
                <a:cxnLst/>
                <a:rect l="l" t="t" r="r" b="b"/>
                <a:pathLst>
                  <a:path w="16022" h="20565" extrusionOk="0">
                    <a:moveTo>
                      <a:pt x="14434" y="1588"/>
                    </a:moveTo>
                    <a:lnTo>
                      <a:pt x="14434" y="17683"/>
                    </a:lnTo>
                    <a:lnTo>
                      <a:pt x="1588" y="17683"/>
                    </a:lnTo>
                    <a:lnTo>
                      <a:pt x="1588" y="1588"/>
                    </a:lnTo>
                    <a:close/>
                    <a:moveTo>
                      <a:pt x="8011" y="18293"/>
                    </a:moveTo>
                    <a:lnTo>
                      <a:pt x="8182" y="18318"/>
                    </a:lnTo>
                    <a:lnTo>
                      <a:pt x="8328" y="18366"/>
                    </a:lnTo>
                    <a:lnTo>
                      <a:pt x="8475" y="18440"/>
                    </a:lnTo>
                    <a:lnTo>
                      <a:pt x="8597" y="18537"/>
                    </a:lnTo>
                    <a:lnTo>
                      <a:pt x="8695" y="18660"/>
                    </a:lnTo>
                    <a:lnTo>
                      <a:pt x="8768" y="18806"/>
                    </a:lnTo>
                    <a:lnTo>
                      <a:pt x="8817" y="18953"/>
                    </a:lnTo>
                    <a:lnTo>
                      <a:pt x="8841" y="19124"/>
                    </a:lnTo>
                    <a:lnTo>
                      <a:pt x="8817" y="19295"/>
                    </a:lnTo>
                    <a:lnTo>
                      <a:pt x="8768" y="19441"/>
                    </a:lnTo>
                    <a:lnTo>
                      <a:pt x="8695" y="19588"/>
                    </a:lnTo>
                    <a:lnTo>
                      <a:pt x="8597" y="19710"/>
                    </a:lnTo>
                    <a:lnTo>
                      <a:pt x="8475" y="19807"/>
                    </a:lnTo>
                    <a:lnTo>
                      <a:pt x="8328" y="19881"/>
                    </a:lnTo>
                    <a:lnTo>
                      <a:pt x="8182" y="19930"/>
                    </a:lnTo>
                    <a:lnTo>
                      <a:pt x="8011" y="19954"/>
                    </a:lnTo>
                    <a:lnTo>
                      <a:pt x="7840" y="19930"/>
                    </a:lnTo>
                    <a:lnTo>
                      <a:pt x="7693" y="19881"/>
                    </a:lnTo>
                    <a:lnTo>
                      <a:pt x="7547" y="19807"/>
                    </a:lnTo>
                    <a:lnTo>
                      <a:pt x="7425" y="19710"/>
                    </a:lnTo>
                    <a:lnTo>
                      <a:pt x="7327" y="19588"/>
                    </a:lnTo>
                    <a:lnTo>
                      <a:pt x="7254" y="19441"/>
                    </a:lnTo>
                    <a:lnTo>
                      <a:pt x="7205" y="19295"/>
                    </a:lnTo>
                    <a:lnTo>
                      <a:pt x="7181" y="19124"/>
                    </a:lnTo>
                    <a:lnTo>
                      <a:pt x="7205" y="18953"/>
                    </a:lnTo>
                    <a:lnTo>
                      <a:pt x="7254" y="18806"/>
                    </a:lnTo>
                    <a:lnTo>
                      <a:pt x="7327" y="18660"/>
                    </a:lnTo>
                    <a:lnTo>
                      <a:pt x="7425" y="18537"/>
                    </a:lnTo>
                    <a:lnTo>
                      <a:pt x="7547" y="18440"/>
                    </a:lnTo>
                    <a:lnTo>
                      <a:pt x="7693" y="18366"/>
                    </a:lnTo>
                    <a:lnTo>
                      <a:pt x="7840" y="18318"/>
                    </a:lnTo>
                    <a:lnTo>
                      <a:pt x="8011" y="18293"/>
                    </a:lnTo>
                    <a:close/>
                    <a:moveTo>
                      <a:pt x="1270" y="0"/>
                    </a:moveTo>
                    <a:lnTo>
                      <a:pt x="1026" y="25"/>
                    </a:lnTo>
                    <a:lnTo>
                      <a:pt x="782" y="98"/>
                    </a:lnTo>
                    <a:lnTo>
                      <a:pt x="562" y="220"/>
                    </a:lnTo>
                    <a:lnTo>
                      <a:pt x="367" y="367"/>
                    </a:lnTo>
                    <a:lnTo>
                      <a:pt x="220" y="562"/>
                    </a:lnTo>
                    <a:lnTo>
                      <a:pt x="98" y="782"/>
                    </a:lnTo>
                    <a:lnTo>
                      <a:pt x="25" y="1026"/>
                    </a:lnTo>
                    <a:lnTo>
                      <a:pt x="0" y="1295"/>
                    </a:lnTo>
                    <a:lnTo>
                      <a:pt x="0" y="19270"/>
                    </a:lnTo>
                    <a:lnTo>
                      <a:pt x="25" y="19539"/>
                    </a:lnTo>
                    <a:lnTo>
                      <a:pt x="98" y="19783"/>
                    </a:lnTo>
                    <a:lnTo>
                      <a:pt x="220" y="20003"/>
                    </a:lnTo>
                    <a:lnTo>
                      <a:pt x="367" y="20198"/>
                    </a:lnTo>
                    <a:lnTo>
                      <a:pt x="562" y="20345"/>
                    </a:lnTo>
                    <a:lnTo>
                      <a:pt x="782" y="20467"/>
                    </a:lnTo>
                    <a:lnTo>
                      <a:pt x="1026" y="20540"/>
                    </a:lnTo>
                    <a:lnTo>
                      <a:pt x="1270" y="20565"/>
                    </a:lnTo>
                    <a:lnTo>
                      <a:pt x="14752" y="20565"/>
                    </a:lnTo>
                    <a:lnTo>
                      <a:pt x="14996" y="20540"/>
                    </a:lnTo>
                    <a:lnTo>
                      <a:pt x="15240" y="20467"/>
                    </a:lnTo>
                    <a:lnTo>
                      <a:pt x="15460" y="20345"/>
                    </a:lnTo>
                    <a:lnTo>
                      <a:pt x="15655" y="20198"/>
                    </a:lnTo>
                    <a:lnTo>
                      <a:pt x="15802" y="20003"/>
                    </a:lnTo>
                    <a:lnTo>
                      <a:pt x="15924" y="19783"/>
                    </a:lnTo>
                    <a:lnTo>
                      <a:pt x="15997" y="19539"/>
                    </a:lnTo>
                    <a:lnTo>
                      <a:pt x="16022" y="19270"/>
                    </a:lnTo>
                    <a:lnTo>
                      <a:pt x="16022" y="1295"/>
                    </a:lnTo>
                    <a:lnTo>
                      <a:pt x="15997" y="1026"/>
                    </a:lnTo>
                    <a:lnTo>
                      <a:pt x="15924" y="782"/>
                    </a:lnTo>
                    <a:lnTo>
                      <a:pt x="15802" y="562"/>
                    </a:lnTo>
                    <a:lnTo>
                      <a:pt x="15655" y="367"/>
                    </a:lnTo>
                    <a:lnTo>
                      <a:pt x="15460" y="220"/>
                    </a:lnTo>
                    <a:lnTo>
                      <a:pt x="15240" y="98"/>
                    </a:lnTo>
                    <a:lnTo>
                      <a:pt x="14996" y="25"/>
                    </a:lnTo>
                    <a:lnTo>
                      <a:pt x="14752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505;p37"/>
              <p:cNvGrpSpPr/>
              <p:nvPr/>
            </p:nvGrpSpPr>
            <p:grpSpPr>
              <a:xfrm>
                <a:off x="7834575" y="2144673"/>
                <a:ext cx="617120" cy="594320"/>
                <a:chOff x="2583325" y="2972875"/>
                <a:chExt cx="462850" cy="445750"/>
              </a:xfrm>
            </p:grpSpPr>
            <p:sp>
              <p:nvSpPr>
                <p:cNvPr id="15" name="Google Shape;506;p37"/>
                <p:cNvSpPr/>
                <p:nvPr/>
              </p:nvSpPr>
              <p:spPr>
                <a:xfrm>
                  <a:off x="2701775" y="3323350"/>
                  <a:ext cx="225950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8" h="3811" extrusionOk="0">
                      <a:moveTo>
                        <a:pt x="2956" y="1"/>
                      </a:moveTo>
                      <a:lnTo>
                        <a:pt x="2956" y="2956"/>
                      </a:lnTo>
                      <a:lnTo>
                        <a:pt x="685" y="2956"/>
                      </a:lnTo>
                      <a:lnTo>
                        <a:pt x="514" y="3005"/>
                      </a:lnTo>
                      <a:lnTo>
                        <a:pt x="367" y="3103"/>
                      </a:lnTo>
                      <a:lnTo>
                        <a:pt x="245" y="3200"/>
                      </a:lnTo>
                      <a:lnTo>
                        <a:pt x="147" y="3322"/>
                      </a:lnTo>
                      <a:lnTo>
                        <a:pt x="50" y="3469"/>
                      </a:lnTo>
                      <a:lnTo>
                        <a:pt x="1" y="3640"/>
                      </a:lnTo>
                      <a:lnTo>
                        <a:pt x="1" y="3811"/>
                      </a:lnTo>
                      <a:lnTo>
                        <a:pt x="9037" y="3811"/>
                      </a:lnTo>
                      <a:lnTo>
                        <a:pt x="9037" y="3640"/>
                      </a:lnTo>
                      <a:lnTo>
                        <a:pt x="8988" y="3469"/>
                      </a:lnTo>
                      <a:lnTo>
                        <a:pt x="8891" y="3322"/>
                      </a:lnTo>
                      <a:lnTo>
                        <a:pt x="8793" y="3200"/>
                      </a:lnTo>
                      <a:lnTo>
                        <a:pt x="8671" y="3103"/>
                      </a:lnTo>
                      <a:lnTo>
                        <a:pt x="8524" y="3005"/>
                      </a:lnTo>
                      <a:lnTo>
                        <a:pt x="8353" y="2956"/>
                      </a:lnTo>
                      <a:lnTo>
                        <a:pt x="6082" y="2956"/>
                      </a:lnTo>
                      <a:lnTo>
                        <a:pt x="6082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507;p37"/>
                <p:cNvSpPr/>
                <p:nvPr/>
              </p:nvSpPr>
              <p:spPr>
                <a:xfrm>
                  <a:off x="2583325" y="2972875"/>
                  <a:ext cx="462850" cy="3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4" h="13483" extrusionOk="0">
                      <a:moveTo>
                        <a:pt x="17048" y="1466"/>
                      </a:moveTo>
                      <a:lnTo>
                        <a:pt x="17048" y="12017"/>
                      </a:lnTo>
                      <a:lnTo>
                        <a:pt x="1466" y="12017"/>
                      </a:lnTo>
                      <a:lnTo>
                        <a:pt x="1466" y="1466"/>
                      </a:lnTo>
                      <a:close/>
                      <a:moveTo>
                        <a:pt x="391" y="1"/>
                      </a:moveTo>
                      <a:lnTo>
                        <a:pt x="318" y="50"/>
                      </a:lnTo>
                      <a:lnTo>
                        <a:pt x="220" y="74"/>
                      </a:lnTo>
                      <a:lnTo>
                        <a:pt x="147" y="148"/>
                      </a:lnTo>
                      <a:lnTo>
                        <a:pt x="98" y="221"/>
                      </a:lnTo>
                      <a:lnTo>
                        <a:pt x="49" y="294"/>
                      </a:lnTo>
                      <a:lnTo>
                        <a:pt x="25" y="392"/>
                      </a:lnTo>
                      <a:lnTo>
                        <a:pt x="1" y="489"/>
                      </a:lnTo>
                      <a:lnTo>
                        <a:pt x="1" y="12994"/>
                      </a:lnTo>
                      <a:lnTo>
                        <a:pt x="25" y="13092"/>
                      </a:lnTo>
                      <a:lnTo>
                        <a:pt x="49" y="13189"/>
                      </a:lnTo>
                      <a:lnTo>
                        <a:pt x="98" y="13263"/>
                      </a:lnTo>
                      <a:lnTo>
                        <a:pt x="147" y="13336"/>
                      </a:lnTo>
                      <a:lnTo>
                        <a:pt x="220" y="13409"/>
                      </a:lnTo>
                      <a:lnTo>
                        <a:pt x="318" y="13434"/>
                      </a:lnTo>
                      <a:lnTo>
                        <a:pt x="391" y="13483"/>
                      </a:lnTo>
                      <a:lnTo>
                        <a:pt x="18123" y="13483"/>
                      </a:lnTo>
                      <a:lnTo>
                        <a:pt x="18196" y="13434"/>
                      </a:lnTo>
                      <a:lnTo>
                        <a:pt x="18293" y="13409"/>
                      </a:lnTo>
                      <a:lnTo>
                        <a:pt x="18367" y="13336"/>
                      </a:lnTo>
                      <a:lnTo>
                        <a:pt x="18416" y="13263"/>
                      </a:lnTo>
                      <a:lnTo>
                        <a:pt x="18464" y="13189"/>
                      </a:lnTo>
                      <a:lnTo>
                        <a:pt x="18489" y="13092"/>
                      </a:lnTo>
                      <a:lnTo>
                        <a:pt x="18513" y="12994"/>
                      </a:lnTo>
                      <a:lnTo>
                        <a:pt x="18513" y="489"/>
                      </a:lnTo>
                      <a:lnTo>
                        <a:pt x="18489" y="392"/>
                      </a:lnTo>
                      <a:lnTo>
                        <a:pt x="18464" y="294"/>
                      </a:lnTo>
                      <a:lnTo>
                        <a:pt x="18416" y="221"/>
                      </a:lnTo>
                      <a:lnTo>
                        <a:pt x="18367" y="148"/>
                      </a:lnTo>
                      <a:lnTo>
                        <a:pt x="18293" y="74"/>
                      </a:lnTo>
                      <a:lnTo>
                        <a:pt x="18196" y="50"/>
                      </a:lnTo>
                      <a:lnTo>
                        <a:pt x="1812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505;p37"/>
              <p:cNvGrpSpPr/>
              <p:nvPr/>
            </p:nvGrpSpPr>
            <p:grpSpPr>
              <a:xfrm>
                <a:off x="7803451" y="3038148"/>
                <a:ext cx="679367" cy="654267"/>
                <a:chOff x="2583325" y="2972875"/>
                <a:chExt cx="462850" cy="445750"/>
              </a:xfrm>
            </p:grpSpPr>
            <p:sp>
              <p:nvSpPr>
                <p:cNvPr id="22" name="Google Shape;506;p37"/>
                <p:cNvSpPr/>
                <p:nvPr/>
              </p:nvSpPr>
              <p:spPr>
                <a:xfrm>
                  <a:off x="2701775" y="3323350"/>
                  <a:ext cx="225950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8" h="3811" extrusionOk="0">
                      <a:moveTo>
                        <a:pt x="2956" y="1"/>
                      </a:moveTo>
                      <a:lnTo>
                        <a:pt x="2956" y="2956"/>
                      </a:lnTo>
                      <a:lnTo>
                        <a:pt x="685" y="2956"/>
                      </a:lnTo>
                      <a:lnTo>
                        <a:pt x="514" y="3005"/>
                      </a:lnTo>
                      <a:lnTo>
                        <a:pt x="367" y="3103"/>
                      </a:lnTo>
                      <a:lnTo>
                        <a:pt x="245" y="3200"/>
                      </a:lnTo>
                      <a:lnTo>
                        <a:pt x="147" y="3322"/>
                      </a:lnTo>
                      <a:lnTo>
                        <a:pt x="50" y="3469"/>
                      </a:lnTo>
                      <a:lnTo>
                        <a:pt x="1" y="3640"/>
                      </a:lnTo>
                      <a:lnTo>
                        <a:pt x="1" y="3811"/>
                      </a:lnTo>
                      <a:lnTo>
                        <a:pt x="9037" y="3811"/>
                      </a:lnTo>
                      <a:lnTo>
                        <a:pt x="9037" y="3640"/>
                      </a:lnTo>
                      <a:lnTo>
                        <a:pt x="8988" y="3469"/>
                      </a:lnTo>
                      <a:lnTo>
                        <a:pt x="8891" y="3322"/>
                      </a:lnTo>
                      <a:lnTo>
                        <a:pt x="8793" y="3200"/>
                      </a:lnTo>
                      <a:lnTo>
                        <a:pt x="8671" y="3103"/>
                      </a:lnTo>
                      <a:lnTo>
                        <a:pt x="8524" y="3005"/>
                      </a:lnTo>
                      <a:lnTo>
                        <a:pt x="8353" y="2956"/>
                      </a:lnTo>
                      <a:lnTo>
                        <a:pt x="6082" y="2956"/>
                      </a:lnTo>
                      <a:lnTo>
                        <a:pt x="6082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07;p37"/>
                <p:cNvSpPr/>
                <p:nvPr/>
              </p:nvSpPr>
              <p:spPr>
                <a:xfrm>
                  <a:off x="2583325" y="2972875"/>
                  <a:ext cx="462850" cy="3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4" h="13483" extrusionOk="0">
                      <a:moveTo>
                        <a:pt x="17048" y="1466"/>
                      </a:moveTo>
                      <a:lnTo>
                        <a:pt x="17048" y="12017"/>
                      </a:lnTo>
                      <a:lnTo>
                        <a:pt x="1466" y="12017"/>
                      </a:lnTo>
                      <a:lnTo>
                        <a:pt x="1466" y="1466"/>
                      </a:lnTo>
                      <a:close/>
                      <a:moveTo>
                        <a:pt x="391" y="1"/>
                      </a:moveTo>
                      <a:lnTo>
                        <a:pt x="318" y="50"/>
                      </a:lnTo>
                      <a:lnTo>
                        <a:pt x="220" y="74"/>
                      </a:lnTo>
                      <a:lnTo>
                        <a:pt x="147" y="148"/>
                      </a:lnTo>
                      <a:lnTo>
                        <a:pt x="98" y="221"/>
                      </a:lnTo>
                      <a:lnTo>
                        <a:pt x="49" y="294"/>
                      </a:lnTo>
                      <a:lnTo>
                        <a:pt x="25" y="392"/>
                      </a:lnTo>
                      <a:lnTo>
                        <a:pt x="1" y="489"/>
                      </a:lnTo>
                      <a:lnTo>
                        <a:pt x="1" y="12994"/>
                      </a:lnTo>
                      <a:lnTo>
                        <a:pt x="25" y="13092"/>
                      </a:lnTo>
                      <a:lnTo>
                        <a:pt x="49" y="13189"/>
                      </a:lnTo>
                      <a:lnTo>
                        <a:pt x="98" y="13263"/>
                      </a:lnTo>
                      <a:lnTo>
                        <a:pt x="147" y="13336"/>
                      </a:lnTo>
                      <a:lnTo>
                        <a:pt x="220" y="13409"/>
                      </a:lnTo>
                      <a:lnTo>
                        <a:pt x="318" y="13434"/>
                      </a:lnTo>
                      <a:lnTo>
                        <a:pt x="391" y="13483"/>
                      </a:lnTo>
                      <a:lnTo>
                        <a:pt x="18123" y="13483"/>
                      </a:lnTo>
                      <a:lnTo>
                        <a:pt x="18196" y="13434"/>
                      </a:lnTo>
                      <a:lnTo>
                        <a:pt x="18293" y="13409"/>
                      </a:lnTo>
                      <a:lnTo>
                        <a:pt x="18367" y="13336"/>
                      </a:lnTo>
                      <a:lnTo>
                        <a:pt x="18416" y="13263"/>
                      </a:lnTo>
                      <a:lnTo>
                        <a:pt x="18464" y="13189"/>
                      </a:lnTo>
                      <a:lnTo>
                        <a:pt x="18489" y="13092"/>
                      </a:lnTo>
                      <a:lnTo>
                        <a:pt x="18513" y="12994"/>
                      </a:lnTo>
                      <a:lnTo>
                        <a:pt x="18513" y="489"/>
                      </a:lnTo>
                      <a:lnTo>
                        <a:pt x="18489" y="392"/>
                      </a:lnTo>
                      <a:lnTo>
                        <a:pt x="18464" y="294"/>
                      </a:lnTo>
                      <a:lnTo>
                        <a:pt x="18416" y="221"/>
                      </a:lnTo>
                      <a:lnTo>
                        <a:pt x="18367" y="148"/>
                      </a:lnTo>
                      <a:lnTo>
                        <a:pt x="18293" y="74"/>
                      </a:lnTo>
                      <a:lnTo>
                        <a:pt x="18196" y="50"/>
                      </a:lnTo>
                      <a:lnTo>
                        <a:pt x="1812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026" name="Picture 2" descr="ÐÐ°ÑÑÐ¸Ð½ÐºÐ¸ Ð¿Ð¾ Ð·Ð°Ð¿ÑÐ¾ÑÑ linux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6960" y="2256731"/>
                <a:ext cx="251998" cy="251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ÐÐ°ÑÑÐ¸Ð½ÐºÐ¸ Ð¿Ð¾ Ð·Ð°Ð¿ÑÐ¾ÑÑ windows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3996" y="3002613"/>
                <a:ext cx="781164" cy="585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Google Shape;505;p37"/>
              <p:cNvGrpSpPr/>
              <p:nvPr/>
            </p:nvGrpSpPr>
            <p:grpSpPr>
              <a:xfrm>
                <a:off x="7839589" y="3921648"/>
                <a:ext cx="679367" cy="654267"/>
                <a:chOff x="2583325" y="2972875"/>
                <a:chExt cx="462850" cy="445750"/>
              </a:xfrm>
            </p:grpSpPr>
            <p:sp>
              <p:nvSpPr>
                <p:cNvPr id="46" name="Google Shape;506;p37"/>
                <p:cNvSpPr/>
                <p:nvPr/>
              </p:nvSpPr>
              <p:spPr>
                <a:xfrm>
                  <a:off x="2701775" y="3323350"/>
                  <a:ext cx="225950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8" h="3811" extrusionOk="0">
                      <a:moveTo>
                        <a:pt x="2956" y="1"/>
                      </a:moveTo>
                      <a:lnTo>
                        <a:pt x="2956" y="2956"/>
                      </a:lnTo>
                      <a:lnTo>
                        <a:pt x="685" y="2956"/>
                      </a:lnTo>
                      <a:lnTo>
                        <a:pt x="514" y="3005"/>
                      </a:lnTo>
                      <a:lnTo>
                        <a:pt x="367" y="3103"/>
                      </a:lnTo>
                      <a:lnTo>
                        <a:pt x="245" y="3200"/>
                      </a:lnTo>
                      <a:lnTo>
                        <a:pt x="147" y="3322"/>
                      </a:lnTo>
                      <a:lnTo>
                        <a:pt x="50" y="3469"/>
                      </a:lnTo>
                      <a:lnTo>
                        <a:pt x="1" y="3640"/>
                      </a:lnTo>
                      <a:lnTo>
                        <a:pt x="1" y="3811"/>
                      </a:lnTo>
                      <a:lnTo>
                        <a:pt x="9037" y="3811"/>
                      </a:lnTo>
                      <a:lnTo>
                        <a:pt x="9037" y="3640"/>
                      </a:lnTo>
                      <a:lnTo>
                        <a:pt x="8988" y="3469"/>
                      </a:lnTo>
                      <a:lnTo>
                        <a:pt x="8891" y="3322"/>
                      </a:lnTo>
                      <a:lnTo>
                        <a:pt x="8793" y="3200"/>
                      </a:lnTo>
                      <a:lnTo>
                        <a:pt x="8671" y="3103"/>
                      </a:lnTo>
                      <a:lnTo>
                        <a:pt x="8524" y="3005"/>
                      </a:lnTo>
                      <a:lnTo>
                        <a:pt x="8353" y="2956"/>
                      </a:lnTo>
                      <a:lnTo>
                        <a:pt x="6082" y="2956"/>
                      </a:lnTo>
                      <a:lnTo>
                        <a:pt x="6082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07;p37"/>
                <p:cNvSpPr/>
                <p:nvPr/>
              </p:nvSpPr>
              <p:spPr>
                <a:xfrm>
                  <a:off x="2583325" y="2972875"/>
                  <a:ext cx="462850" cy="3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4" h="13483" extrusionOk="0">
                      <a:moveTo>
                        <a:pt x="17048" y="1466"/>
                      </a:moveTo>
                      <a:lnTo>
                        <a:pt x="17048" y="12017"/>
                      </a:lnTo>
                      <a:lnTo>
                        <a:pt x="1466" y="12017"/>
                      </a:lnTo>
                      <a:lnTo>
                        <a:pt x="1466" y="1466"/>
                      </a:lnTo>
                      <a:close/>
                      <a:moveTo>
                        <a:pt x="391" y="1"/>
                      </a:moveTo>
                      <a:lnTo>
                        <a:pt x="318" y="50"/>
                      </a:lnTo>
                      <a:lnTo>
                        <a:pt x="220" y="74"/>
                      </a:lnTo>
                      <a:lnTo>
                        <a:pt x="147" y="148"/>
                      </a:lnTo>
                      <a:lnTo>
                        <a:pt x="98" y="221"/>
                      </a:lnTo>
                      <a:lnTo>
                        <a:pt x="49" y="294"/>
                      </a:lnTo>
                      <a:lnTo>
                        <a:pt x="25" y="392"/>
                      </a:lnTo>
                      <a:lnTo>
                        <a:pt x="1" y="489"/>
                      </a:lnTo>
                      <a:lnTo>
                        <a:pt x="1" y="12994"/>
                      </a:lnTo>
                      <a:lnTo>
                        <a:pt x="25" y="13092"/>
                      </a:lnTo>
                      <a:lnTo>
                        <a:pt x="49" y="13189"/>
                      </a:lnTo>
                      <a:lnTo>
                        <a:pt x="98" y="13263"/>
                      </a:lnTo>
                      <a:lnTo>
                        <a:pt x="147" y="13336"/>
                      </a:lnTo>
                      <a:lnTo>
                        <a:pt x="220" y="13409"/>
                      </a:lnTo>
                      <a:lnTo>
                        <a:pt x="318" y="13434"/>
                      </a:lnTo>
                      <a:lnTo>
                        <a:pt x="391" y="13483"/>
                      </a:lnTo>
                      <a:lnTo>
                        <a:pt x="18123" y="13483"/>
                      </a:lnTo>
                      <a:lnTo>
                        <a:pt x="18196" y="13434"/>
                      </a:lnTo>
                      <a:lnTo>
                        <a:pt x="18293" y="13409"/>
                      </a:lnTo>
                      <a:lnTo>
                        <a:pt x="18367" y="13336"/>
                      </a:lnTo>
                      <a:lnTo>
                        <a:pt x="18416" y="13263"/>
                      </a:lnTo>
                      <a:lnTo>
                        <a:pt x="18464" y="13189"/>
                      </a:lnTo>
                      <a:lnTo>
                        <a:pt x="18489" y="13092"/>
                      </a:lnTo>
                      <a:lnTo>
                        <a:pt x="18513" y="12994"/>
                      </a:lnTo>
                      <a:lnTo>
                        <a:pt x="18513" y="489"/>
                      </a:lnTo>
                      <a:lnTo>
                        <a:pt x="18489" y="392"/>
                      </a:lnTo>
                      <a:lnTo>
                        <a:pt x="18464" y="294"/>
                      </a:lnTo>
                      <a:lnTo>
                        <a:pt x="18416" y="221"/>
                      </a:lnTo>
                      <a:lnTo>
                        <a:pt x="18367" y="148"/>
                      </a:lnTo>
                      <a:lnTo>
                        <a:pt x="18293" y="74"/>
                      </a:lnTo>
                      <a:lnTo>
                        <a:pt x="18196" y="50"/>
                      </a:lnTo>
                      <a:lnTo>
                        <a:pt x="1812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044" name="Picture 20" descr="Android Icon - Large Android Icons 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5714" y="1308766"/>
                <a:ext cx="417729" cy="417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26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8725" y="4026213"/>
                <a:ext cx="289618" cy="289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32" descr="ÐÐ°ÑÑÐ¸Ð½ÐºÐ¸ Ð¿Ð¾ Ð·Ð°Ð¿ÑÐ¾ÑÑ Ð²Ð¶ÑÑ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3891" y="2256731"/>
                <a:ext cx="1657595" cy="1019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7" name="Straight Arrow Connector 66"/>
              <p:cNvCxnSpPr/>
              <p:nvPr/>
            </p:nvCxnSpPr>
            <p:spPr>
              <a:xfrm flipV="1">
                <a:off x="7149075" y="1726496"/>
                <a:ext cx="520971" cy="7318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7218949" y="2495807"/>
                <a:ext cx="322221" cy="288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7172881" y="2553590"/>
                <a:ext cx="556499" cy="61895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7149075" y="2682968"/>
                <a:ext cx="580305" cy="148605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42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4815" y="1570978"/>
            <a:ext cx="7955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8650" y="2075930"/>
            <a:ext cx="7981406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4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991839"/>
            <a:ext cx="7981406" cy="346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uk-UA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198741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!!!"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16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uk-UA" sz="16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 </a:t>
            </a:r>
            <a:r>
              <a:rPr lang="en-US" altLang="uk-UA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 Arg2 777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B789D24-BF19-431F-8B34-C00B185D3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Code</a:t>
            </a:r>
          </a:p>
          <a:p>
            <a:pPr marL="114300" indent="0">
              <a:buNone/>
            </a:pPr>
            <a:r>
              <a:rPr lang="en-US" dirty="0" smtClean="0"/>
              <a:t>    +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Whitespaces</a:t>
            </a:r>
          </a:p>
          <a:p>
            <a:pPr marL="114300" indent="0">
              <a:buNone/>
            </a:pPr>
            <a:r>
              <a:rPr lang="en-US" dirty="0" smtClean="0"/>
              <a:t>    +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Comments</a:t>
            </a:r>
            <a:endParaRPr lang="ru-RU" dirty="0"/>
          </a:p>
        </p:txBody>
      </p:sp>
      <p:sp>
        <p:nvSpPr>
          <p:cNvPr id="10" name="Місце для номера слайда 9">
            <a:extLst>
              <a:ext uri="{FF2B5EF4-FFF2-40B4-BE49-F238E27FC236}">
                <a16:creationId xmlns:a16="http://schemas.microsoft.com/office/drawing/2014/main" id="{4D86350B-626F-44F0-8812-C3A1559A2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877238" y="1210780"/>
            <a:ext cx="5128214" cy="1546577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 = b * b - 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a * c;</a:t>
            </a: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5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discriminant */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 &gt;= 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x1 = (-b +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x2 = (-b -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3877235" y="3940225"/>
            <a:ext cx="5128214" cy="415498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,b=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,c=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D=b*b-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*a*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(D&gt;=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x1=(-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b+Math.</a:t>
            </a:r>
            <a:r>
              <a:rPr lang="uk-UA" altLang="uk-UA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*a);</a:t>
            </a:r>
            <a:r>
              <a:rPr lang="en-US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x2=(-b-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*a);}</a:t>
            </a:r>
            <a:endParaRPr lang="uk-UA" altLang="uk-UA" sz="30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7235" y="3158578"/>
            <a:ext cx="3236315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defRPr/>
            </a:pPr>
            <a:r>
              <a:rPr lang="en-US" altLang="ru-RU" sz="1800" dirty="0"/>
              <a:t>The same to</a:t>
            </a:r>
          </a:p>
        </p:txBody>
      </p:sp>
    </p:spTree>
    <p:extLst>
      <p:ext uri="{BB962C8B-B14F-4D97-AF65-F5344CB8AC3E}">
        <p14:creationId xmlns:p14="http://schemas.microsoft.com/office/powerpoint/2010/main" val="12422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884</TotalTime>
  <Words>1059</Words>
  <Application>Microsoft Office PowerPoint</Application>
  <PresentationFormat>On-screen Show (16:9)</PresentationFormat>
  <Paragraphs>388</Paragraphs>
  <Slides>52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Raleway</vt:lpstr>
      <vt:lpstr>Dosis</vt:lpstr>
      <vt:lpstr>Lato</vt:lpstr>
      <vt:lpstr>Calibri</vt:lpstr>
      <vt:lpstr>Arial</vt:lpstr>
      <vt:lpstr>Courier New</vt:lpstr>
      <vt:lpstr>Antonio template</vt:lpstr>
      <vt:lpstr>Lesson 2 - Basics</vt:lpstr>
      <vt:lpstr>Lesson goals</vt:lpstr>
      <vt:lpstr>Java Platform</vt:lpstr>
      <vt:lpstr>JVM vs JRE vs JDK</vt:lpstr>
      <vt:lpstr>Java pros</vt:lpstr>
      <vt:lpstr>PowerPoint Presentation</vt:lpstr>
      <vt:lpstr>How it works?</vt:lpstr>
      <vt:lpstr>Hello World</vt:lpstr>
      <vt:lpstr>Program</vt:lpstr>
      <vt:lpstr>Java Syntax</vt:lpstr>
      <vt:lpstr>Variables</vt:lpstr>
      <vt:lpstr>Primitive types</vt:lpstr>
      <vt:lpstr>Keywords</vt:lpstr>
      <vt:lpstr>Operators</vt:lpstr>
      <vt:lpstr>What will be printed?</vt:lpstr>
      <vt:lpstr>Conditional operator if else</vt:lpstr>
      <vt:lpstr>Conditional operator switch</vt:lpstr>
      <vt:lpstr>Loop while “do”</vt:lpstr>
      <vt:lpstr>Loop “do” while</vt:lpstr>
      <vt:lpstr>Conditional loop for</vt:lpstr>
      <vt:lpstr>Branching statement break</vt:lpstr>
      <vt:lpstr>Branching statement continue</vt:lpstr>
      <vt:lpstr>Branching statement return</vt:lpstr>
      <vt:lpstr>java.lang.Object</vt:lpstr>
      <vt:lpstr>java.lang.Object</vt:lpstr>
      <vt:lpstr>What will be printed?</vt:lpstr>
      <vt:lpstr>Null is not a Zero</vt:lpstr>
      <vt:lpstr>Arrays</vt:lpstr>
      <vt:lpstr>java.util.Arrays</vt:lpstr>
      <vt:lpstr>Packages</vt:lpstr>
      <vt:lpstr>Imports</vt:lpstr>
      <vt:lpstr>java.lang.String</vt:lpstr>
      <vt:lpstr>Immutability of String</vt:lpstr>
      <vt:lpstr>Useful methods of String class</vt:lpstr>
      <vt:lpstr>String vs StringBuilder vs StringBuffer</vt:lpstr>
      <vt:lpstr>StringBuilder \ StringBuffer</vt:lpstr>
      <vt:lpstr>String Pool</vt:lpstr>
      <vt:lpstr>Wrapper Classes</vt:lpstr>
      <vt:lpstr>Wrapper Classes</vt:lpstr>
      <vt:lpstr>Useful methods and fields</vt:lpstr>
      <vt:lpstr>Autoboxing and Unboxing</vt:lpstr>
      <vt:lpstr>Performance Problem Example</vt:lpstr>
      <vt:lpstr>java.lang.Math</vt:lpstr>
      <vt:lpstr>java.lang.System</vt:lpstr>
      <vt:lpstr>java.util.Scanner</vt:lpstr>
      <vt:lpstr>Garbage Collector</vt:lpstr>
      <vt:lpstr>Debugging</vt:lpstr>
      <vt:lpstr>Literature</vt:lpstr>
      <vt:lpstr>Homework</vt:lpstr>
      <vt:lpstr>Homework example flow</vt:lpstr>
      <vt:lpstr>Homework  hints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cp:lastModifiedBy>Yaroslav Brahinets</cp:lastModifiedBy>
  <cp:revision>292</cp:revision>
  <dcterms:modified xsi:type="dcterms:W3CDTF">2020-10-25T16:47:25Z</dcterms:modified>
</cp:coreProperties>
</file>