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84" r:id="rId2"/>
    <p:sldId id="285" r:id="rId3"/>
    <p:sldId id="291" r:id="rId4"/>
    <p:sldId id="286" r:id="rId5"/>
    <p:sldId id="294" r:id="rId6"/>
    <p:sldId id="295" r:id="rId7"/>
    <p:sldId id="287" r:id="rId8"/>
    <p:sldId id="296" r:id="rId9"/>
    <p:sldId id="31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41" r:id="rId18"/>
    <p:sldId id="342" r:id="rId19"/>
    <p:sldId id="343" r:id="rId20"/>
    <p:sldId id="304" r:id="rId21"/>
    <p:sldId id="305" r:id="rId22"/>
    <p:sldId id="306" r:id="rId23"/>
    <p:sldId id="307" r:id="rId24"/>
    <p:sldId id="308" r:id="rId25"/>
    <p:sldId id="290" r:id="rId26"/>
    <p:sldId id="309" r:id="rId27"/>
    <p:sldId id="537" r:id="rId28"/>
    <p:sldId id="276" r:id="rId29"/>
    <p:sldId id="538" r:id="rId30"/>
    <p:sldId id="277" r:id="rId31"/>
    <p:sldId id="279" r:id="rId32"/>
    <p:sldId id="280" r:id="rId33"/>
    <p:sldId id="281" r:id="rId34"/>
    <p:sldId id="311" r:id="rId35"/>
    <p:sldId id="312" r:id="rId36"/>
    <p:sldId id="317" r:id="rId37"/>
    <p:sldId id="292" r:id="rId38"/>
    <p:sldId id="313" r:id="rId39"/>
    <p:sldId id="339" r:id="rId4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2"/>
      <p:bold r:id="rId43"/>
      <p:italic r:id="rId44"/>
      <p:boldItalic r:id="rId45"/>
    </p:embeddedFont>
    <p:embeddedFont>
      <p:font typeface="Raleway" panose="020B0503030101060003" pitchFamily="34" charset="77"/>
      <p:regular r:id="rId46"/>
      <p:bold r:id="rId47"/>
      <p:italic r:id="rId48"/>
      <p:boldItalic r:id="rId49"/>
    </p:embeddedFont>
    <p:embeddedFont>
      <p:font typeface="Sniglet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9"/>
    <p:restoredTop sz="94720"/>
  </p:normalViewPr>
  <p:slideViewPr>
    <p:cSldViewPr snapToGrid="0" snapToObjects="1">
      <p:cViewPr varScale="1">
        <p:scale>
          <a:sx n="280" d="100"/>
          <a:sy n="280" d="100"/>
        </p:scale>
        <p:origin x="4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3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4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50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41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71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188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37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28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01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53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37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4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505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34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044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186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1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71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61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1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00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40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7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library.html" TargetMode="External"/><Relationship Id="rId7" Type="http://schemas.openxmlformats.org/officeDocument/2006/relationships/hyperlink" Target="https://www.baeldung.com/mockito-annotatio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7-popular-unit-test-naming" TargetMode="External"/><Relationship Id="rId5" Type="http://schemas.openxmlformats.org/officeDocument/2006/relationships/hyperlink" Target="https://habrahabr.ru/company/jugru/blog/313514/" TargetMode="External"/><Relationship Id="rId4" Type="http://schemas.openxmlformats.org/officeDocument/2006/relationships/hyperlink" Target="https://habrahabr.ru/company/wrike/blog/337188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088067"/>
            <a:ext cx="7742646" cy="169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uk-UA" dirty="0"/>
              <a:t>5</a:t>
            </a:r>
            <a:r>
              <a:rPr lang="en-US" dirty="0"/>
              <a:t> – Code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9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Testing libraries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C1EB09-3A70-AF49-8BF2-4475C0A0B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62896-0339-4F49-9C06-9ACDD639D1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81" y="1969993"/>
            <a:ext cx="3136800" cy="941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00" y="1465232"/>
            <a:ext cx="3418019" cy="1950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Unit testing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12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Unit Test Example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200" dirty="0">
                <a:highlight>
                  <a:srgbClr val="FFFFFF"/>
                </a:highlight>
              </a:rPr>
              <a:t>Calculator {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highlight>
                  <a:srgbClr val="FFFFFF"/>
                </a:highlight>
              </a:rPr>
              <a:t>add(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highlight>
                  <a:srgbClr val="FFFFFF"/>
                </a:highlight>
              </a:rPr>
              <a:t>x,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highlight>
                  <a:srgbClr val="FFFFFF"/>
                </a:highlight>
              </a:rPr>
              <a:t>y) {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 dirty="0">
                <a:highlight>
                  <a:srgbClr val="FFFFFF"/>
                </a:highlight>
              </a:rPr>
              <a:t>x + y;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dirty="0">
                <a:highlight>
                  <a:srgbClr val="FFFFFF"/>
                </a:highlight>
              </a:rPr>
              <a:t>   }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}</a:t>
            </a: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54478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200" dirty="0" err="1">
                <a:highlight>
                  <a:srgbClr val="FFFFFF"/>
                </a:highlight>
              </a:rPr>
              <a:t>org.testng.annotations.</a:t>
            </a:r>
            <a:r>
              <a:rPr lang="en" sz="1200" dirty="0" err="1">
                <a:solidFill>
                  <a:srgbClr val="808000"/>
                </a:solidFill>
                <a:highlight>
                  <a:srgbClr val="FFFFFF"/>
                </a:highlight>
              </a:rPr>
              <a:t>Test</a:t>
            </a:r>
            <a:r>
              <a:rPr lang="en" sz="1200" dirty="0">
                <a:highlight>
                  <a:srgbClr val="FFFFFF"/>
                </a:highlight>
              </a:rPr>
              <a:t>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import static </a:t>
            </a:r>
            <a:r>
              <a:rPr lang="en" sz="1200" dirty="0" err="1">
                <a:highlight>
                  <a:srgbClr val="FFFFFF"/>
                </a:highlight>
              </a:rPr>
              <a:t>org.testng.Assert</a:t>
            </a:r>
            <a:r>
              <a:rPr lang="en" sz="1200" dirty="0">
                <a:highlight>
                  <a:srgbClr val="FFFFFF"/>
                </a:highlight>
              </a:rPr>
              <a:t>.*;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200" dirty="0" err="1">
                <a:highlight>
                  <a:srgbClr val="FFFFFF"/>
                </a:highlight>
              </a:rPr>
              <a:t>CalculatorTest</a:t>
            </a:r>
            <a:r>
              <a:rPr lang="en" sz="1200" dirty="0">
                <a:highlight>
                  <a:srgbClr val="FFFFFF"/>
                </a:highlight>
              </a:rPr>
              <a:t> {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2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200" dirty="0" err="1">
                <a:highlight>
                  <a:srgbClr val="FFFFFF"/>
                </a:highlight>
              </a:rPr>
              <a:t>adding_two_numbers</a:t>
            </a:r>
            <a:r>
              <a:rPr lang="en" sz="1200" dirty="0">
                <a:highlight>
                  <a:srgbClr val="FFFFFF"/>
                </a:highlight>
              </a:rPr>
              <a:t>() {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Calculator calculator =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200" dirty="0">
                <a:highlight>
                  <a:srgbClr val="FFFFFF"/>
                </a:highlight>
              </a:rPr>
              <a:t>Calculator();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 err="1">
                <a:highlight>
                  <a:srgbClr val="FFFFFF"/>
                </a:highlight>
              </a:rPr>
              <a:t>actualResult</a:t>
            </a:r>
            <a:r>
              <a:rPr lang="en" sz="1200" dirty="0">
                <a:highlight>
                  <a:srgbClr val="FFFFFF"/>
                </a:highlight>
              </a:rPr>
              <a:t> = </a:t>
            </a:r>
            <a:r>
              <a:rPr lang="en" sz="1200" dirty="0" err="1">
                <a:highlight>
                  <a:srgbClr val="FFFFFF"/>
                </a:highlight>
              </a:rPr>
              <a:t>calculator.add</a:t>
            </a:r>
            <a:r>
              <a:rPr lang="en" sz="1200" dirty="0">
                <a:highlight>
                  <a:srgbClr val="FFFFFF"/>
                </a:highlight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 dirty="0">
                <a:highlight>
                  <a:srgbClr val="FFFFFF"/>
                </a:highlight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1200" dirty="0">
                <a:highlight>
                  <a:srgbClr val="FFFFFF"/>
                </a:highlight>
              </a:rPr>
              <a:t>);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 err="1">
                <a:highlight>
                  <a:srgbClr val="FFFFFF"/>
                </a:highlight>
              </a:rPr>
              <a:t>expectedResult</a:t>
            </a:r>
            <a:r>
              <a:rPr lang="en" sz="1200" dirty="0">
                <a:highlight>
                  <a:srgbClr val="FFFFFF"/>
                </a:highlight>
              </a:rPr>
              <a:t> =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200" dirty="0">
                <a:highlight>
                  <a:srgbClr val="FFFFFF"/>
                </a:highlight>
              </a:rPr>
              <a:t>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    </a:t>
            </a:r>
            <a:r>
              <a:rPr lang="en" sz="1200" i="1" dirty="0" err="1">
                <a:highlight>
                  <a:srgbClr val="FFFFFF"/>
                </a:highlight>
              </a:rPr>
              <a:t>assertEquals</a:t>
            </a:r>
            <a:r>
              <a:rPr lang="en" sz="1200" dirty="0">
                <a:highlight>
                  <a:srgbClr val="FFFFFF"/>
                </a:highlight>
              </a:rPr>
              <a:t>(</a:t>
            </a:r>
            <a:r>
              <a:rPr lang="en" sz="1200" dirty="0" err="1">
                <a:highlight>
                  <a:srgbClr val="FFFFFF"/>
                </a:highlight>
              </a:rPr>
              <a:t>actualResult,expectedResult</a:t>
            </a:r>
            <a:r>
              <a:rPr lang="en" sz="1200" dirty="0">
                <a:highlight>
                  <a:srgbClr val="FFFFFF"/>
                </a:highlight>
              </a:rPr>
              <a:t>);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   }</a:t>
            </a:r>
            <a:endParaRPr sz="1200" dirty="0"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200" dirty="0">
                <a:highlight>
                  <a:srgbClr val="FFFFFF"/>
                </a:highlight>
              </a:rPr>
              <a:t>}</a:t>
            </a: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0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How to setup &amp; run tests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315730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Setup:</a:t>
            </a:r>
          </a:p>
          <a:p>
            <a:pPr lvl="1"/>
            <a:r>
              <a:rPr lang="en" dirty="0"/>
              <a:t>Add test library to project</a:t>
            </a:r>
          </a:p>
          <a:p>
            <a:pPr marL="114300" indent="0">
              <a:buNone/>
            </a:pPr>
            <a:endParaRPr sz="900" dirty="0">
              <a:highlight>
                <a:srgbClr val="FFFFFF"/>
              </a:highlight>
            </a:endParaRPr>
          </a:p>
          <a:p>
            <a:r>
              <a:rPr lang="en" dirty="0"/>
              <a:t>Run:</a:t>
            </a:r>
          </a:p>
          <a:p>
            <a:pPr lvl="1"/>
            <a:r>
              <a:rPr lang="en" dirty="0"/>
              <a:t>Directly from IDE (mostly used)</a:t>
            </a:r>
            <a:endParaRPr dirty="0"/>
          </a:p>
          <a:p>
            <a:pPr lvl="1"/>
            <a:r>
              <a:rPr lang="en" dirty="0"/>
              <a:t>Via build system (Gradle task verification::test)</a:t>
            </a:r>
            <a:endParaRPr dirty="0"/>
          </a:p>
          <a:p>
            <a:pPr lvl="1"/>
            <a:r>
              <a:rPr lang="en" dirty="0"/>
              <a:t>CI server to assure that nothing was broken</a:t>
            </a: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13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Working with IDE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050" y="1504976"/>
            <a:ext cx="1981150" cy="19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98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Source code convention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F950-C19F-D94D-9E7F-DDB08F1E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ACAAEC0-71EC-F448-B919-8A952EA5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28" y="1331315"/>
            <a:ext cx="2897744" cy="3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Code Convention in Tests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800" dirty="0"/>
              <a:t>Test of class should be in same package in test source root</a:t>
            </a:r>
            <a:endParaRPr sz="1800" dirty="0"/>
          </a:p>
          <a:p>
            <a:pPr>
              <a:lnSpc>
                <a:spcPct val="150000"/>
              </a:lnSpc>
            </a:pPr>
            <a:r>
              <a:rPr lang="en" sz="1800" dirty="0"/>
              <a:t>Tested class should have same name as tested class with suffix “Test”</a:t>
            </a:r>
            <a:endParaRPr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Feature to be tested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Should_ExpectedBehavior_When_StateUnderTest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When_StateUnderTest_Expect_ExpectedBehavior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" sz="1800" dirty="0"/>
              <a:t>One convention for all tests</a:t>
            </a:r>
            <a:endParaRPr sz="1800" dirty="0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43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192-C024-804D-A9CB-20D816B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Tested method names patterns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CF34-47ED-DA42-93FE-2395282F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074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Feature to be tested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IsNotAnAdultIfAgeLessThan18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FailToWithdrawMoneyIfAccountIsInvalid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StudentIsNotAdmittedIfMandatoryFieldsAreMissing</a:t>
            </a:r>
            <a:endParaRPr lang="en-US" dirty="0"/>
          </a:p>
          <a:p>
            <a:pPr marL="533400" lvl="1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1D5-F433-6F4E-8FCC-26B8AB361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37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192-C024-804D-A9CB-20D816B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Tested method names patterns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CF34-47ED-DA42-93FE-2395282F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9074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Should_ExpectedBehavior_When_StateUnderTest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Should_ThrowException_When_AgeLessThan18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Should_FailToWithdrawMoney_ForInvalidAccount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Should_FailToAdmit_IfMandatoryFieldsAreMissing</a:t>
            </a:r>
            <a:endParaRPr lang="en-US" sz="2000" dirty="0"/>
          </a:p>
          <a:p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1D5-F433-6F4E-8FCC-26B8AB361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68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192-C024-804D-A9CB-20D816B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Tested method names patterns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CF34-47ED-DA42-93FE-2395282F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When_StateUnderTest_Expect_ExpectedBehavior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When_AgeLessThan18_Expect_isAdultAsFalse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When_InvalidAccount_Expect_WithdrawMoneyToFail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When_MandatoryFieldsAreMissing_Expect_StudentAdmissionToFail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1D5-F433-6F4E-8FCC-26B8AB361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E1671-0F25-484D-BE81-D117CCA1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338BFA-E3BC-714E-AF4A-4A33F5964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code testing</a:t>
            </a:r>
          </a:p>
          <a:p>
            <a:r>
              <a:rPr lang="en-US" dirty="0"/>
              <a:t>Why we need it</a:t>
            </a:r>
          </a:p>
          <a:p>
            <a:r>
              <a:rPr lang="en-US" dirty="0"/>
              <a:t>How to write tests</a:t>
            </a:r>
            <a:endParaRPr lang="uk-UA" dirty="0"/>
          </a:p>
          <a:p>
            <a:r>
              <a:rPr lang="en-US" dirty="0"/>
              <a:t>Tests and Mocking</a:t>
            </a:r>
          </a:p>
          <a:p>
            <a:r>
              <a:rPr lang="en-US" dirty="0"/>
              <a:t>Code coverage</a:t>
            </a:r>
          </a:p>
          <a:p>
            <a:r>
              <a:rPr lang="en-US" dirty="0"/>
              <a:t>Testing methodologies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386-7F59-7948-9CD6-937F6AA84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8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results verification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 err="1"/>
              <a:t>assertEquals</a:t>
            </a:r>
            <a:r>
              <a:rPr lang="en" dirty="0"/>
              <a:t>(Object o1, Object o2)</a:t>
            </a:r>
            <a:endParaRPr dirty="0"/>
          </a:p>
          <a:p>
            <a:r>
              <a:rPr lang="en" dirty="0" err="1"/>
              <a:t>assertNotEquals</a:t>
            </a:r>
            <a:r>
              <a:rPr lang="en" dirty="0"/>
              <a:t>(Object o1, Object o2)</a:t>
            </a:r>
            <a:endParaRPr dirty="0"/>
          </a:p>
          <a:p>
            <a:r>
              <a:rPr lang="en" dirty="0" err="1"/>
              <a:t>assertTrue</a:t>
            </a:r>
            <a:r>
              <a:rPr lang="en" dirty="0"/>
              <a:t>(</a:t>
            </a:r>
            <a:r>
              <a:rPr lang="en" dirty="0" err="1"/>
              <a:t>boolean</a:t>
            </a:r>
            <a:r>
              <a:rPr lang="en" dirty="0"/>
              <a:t> condition)</a:t>
            </a:r>
            <a:endParaRPr dirty="0"/>
          </a:p>
          <a:p>
            <a:r>
              <a:rPr lang="en" dirty="0" err="1"/>
              <a:t>assertFalse</a:t>
            </a:r>
            <a:r>
              <a:rPr lang="en" dirty="0"/>
              <a:t>(</a:t>
            </a:r>
            <a:r>
              <a:rPr lang="en" dirty="0" err="1"/>
              <a:t>boolean</a:t>
            </a:r>
            <a:r>
              <a:rPr lang="en" dirty="0"/>
              <a:t> condition) </a:t>
            </a:r>
            <a:endParaRPr dirty="0"/>
          </a:p>
          <a:p>
            <a:r>
              <a:rPr lang="en" dirty="0" err="1"/>
              <a:t>assertNull</a:t>
            </a:r>
            <a:r>
              <a:rPr lang="en" dirty="0"/>
              <a:t>(Object o)</a:t>
            </a:r>
            <a:endParaRPr dirty="0"/>
          </a:p>
          <a:p>
            <a:r>
              <a:rPr lang="en" dirty="0" err="1"/>
              <a:t>assertNotNull</a:t>
            </a:r>
            <a:r>
              <a:rPr lang="en" dirty="0"/>
              <a:t>(Object o)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more in </a:t>
            </a:r>
            <a:r>
              <a:rPr lang="en" b="1" dirty="0" err="1"/>
              <a:t>org.testng.Assert</a:t>
            </a:r>
            <a:r>
              <a:rPr lang="en" b="1" dirty="0"/>
              <a:t>.*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24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configurations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3106801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000" dirty="0" err="1">
                <a:highlight>
                  <a:srgbClr val="FFFFFF"/>
                </a:highlight>
              </a:rPr>
              <a:t>CalculatorTest</a:t>
            </a:r>
            <a:r>
              <a:rPr lang="en" sz="1000" dirty="0">
                <a:highlight>
                  <a:srgbClr val="FFFFFF"/>
                </a:highlight>
              </a:rPr>
              <a:t> {</a:t>
            </a:r>
            <a:endParaRPr sz="10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</a:t>
            </a:r>
            <a:r>
              <a:rPr lang="en" sz="1000" dirty="0">
                <a:solidFill>
                  <a:srgbClr val="808000"/>
                </a:solidFill>
                <a:highlight>
                  <a:schemeClr val="lt1"/>
                </a:highlight>
              </a:rPr>
              <a:t>@Test</a:t>
            </a:r>
            <a:endParaRPr sz="1000" dirty="0">
              <a:solidFill>
                <a:srgbClr val="808000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solidFill>
                  <a:srgbClr val="808000"/>
                </a:solidFill>
                <a:highlight>
                  <a:schemeClr val="lt1"/>
                </a:highlight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public void </a:t>
            </a:r>
            <a:r>
              <a:rPr lang="en" sz="1000" dirty="0" err="1">
                <a:highlight>
                  <a:schemeClr val="lt1"/>
                </a:highlight>
              </a:rPr>
              <a:t>adding_two_numbers</a:t>
            </a:r>
            <a:r>
              <a:rPr lang="en" sz="1000" dirty="0">
                <a:highlight>
                  <a:schemeClr val="lt1"/>
                </a:highlight>
              </a:rPr>
              <a:t>() {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Calculator calculator =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new </a:t>
            </a:r>
            <a:r>
              <a:rPr lang="en" sz="1000" dirty="0">
                <a:highlight>
                  <a:schemeClr val="lt1"/>
                </a:highlight>
              </a:rPr>
              <a:t>Calculator();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int </a:t>
            </a:r>
            <a:r>
              <a:rPr lang="en" sz="1000" dirty="0" err="1">
                <a:highlight>
                  <a:schemeClr val="lt1"/>
                </a:highlight>
              </a:rPr>
              <a:t>actualResult</a:t>
            </a:r>
            <a:r>
              <a:rPr lang="en" sz="1000" dirty="0">
                <a:highlight>
                  <a:schemeClr val="lt1"/>
                </a:highlight>
              </a:rPr>
              <a:t> = </a:t>
            </a:r>
            <a:r>
              <a:rPr lang="en" sz="1000" dirty="0" err="1">
                <a:highlight>
                  <a:schemeClr val="lt1"/>
                </a:highlight>
              </a:rPr>
              <a:t>calculator.add</a:t>
            </a:r>
            <a:r>
              <a:rPr lang="en" sz="1000" dirty="0">
                <a:highlight>
                  <a:schemeClr val="lt1"/>
                </a:highlight>
              </a:rPr>
              <a:t>(</a:t>
            </a:r>
            <a:r>
              <a:rPr lang="en" sz="1000" dirty="0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r>
              <a:rPr lang="en" sz="1000" dirty="0">
                <a:highlight>
                  <a:schemeClr val="lt1"/>
                </a:highlight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chemeClr val="lt1"/>
                </a:highlight>
              </a:rPr>
              <a:t>2</a:t>
            </a:r>
            <a:r>
              <a:rPr lang="en" sz="1000" dirty="0">
                <a:highlight>
                  <a:schemeClr val="lt1"/>
                </a:highlight>
              </a:rPr>
              <a:t>);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</a:t>
            </a:r>
            <a:r>
              <a:rPr lang="en" sz="1000" b="1" dirty="0">
                <a:solidFill>
                  <a:srgbClr val="000080"/>
                </a:solidFill>
                <a:highlight>
                  <a:schemeClr val="lt1"/>
                </a:highlight>
              </a:rPr>
              <a:t>int </a:t>
            </a:r>
            <a:r>
              <a:rPr lang="en" sz="1000" dirty="0" err="1">
                <a:highlight>
                  <a:schemeClr val="lt1"/>
                </a:highlight>
              </a:rPr>
              <a:t>expectedResult</a:t>
            </a:r>
            <a:r>
              <a:rPr lang="en" sz="1000" dirty="0">
                <a:highlight>
                  <a:schemeClr val="lt1"/>
                </a:highlight>
              </a:rPr>
              <a:t> = </a:t>
            </a:r>
            <a:r>
              <a:rPr lang="en" sz="1000" dirty="0">
                <a:solidFill>
                  <a:srgbClr val="0000FF"/>
                </a:solidFill>
                <a:highlight>
                  <a:schemeClr val="lt1"/>
                </a:highlight>
              </a:rPr>
              <a:t>3</a:t>
            </a:r>
            <a:r>
              <a:rPr lang="en" sz="1000" dirty="0">
                <a:highlight>
                  <a:schemeClr val="lt1"/>
                </a:highlight>
              </a:rPr>
              <a:t>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    </a:t>
            </a:r>
            <a:r>
              <a:rPr lang="en" sz="1000" i="1" dirty="0" err="1">
                <a:highlight>
                  <a:schemeClr val="lt1"/>
                </a:highlight>
              </a:rPr>
              <a:t>assertEquals</a:t>
            </a:r>
            <a:r>
              <a:rPr lang="en" sz="1000" dirty="0">
                <a:highlight>
                  <a:schemeClr val="lt1"/>
                </a:highlight>
              </a:rPr>
              <a:t>(</a:t>
            </a:r>
            <a:r>
              <a:rPr lang="en" sz="1000" dirty="0" err="1">
                <a:highlight>
                  <a:schemeClr val="lt1"/>
                </a:highlight>
              </a:rPr>
              <a:t>actualResult</a:t>
            </a:r>
            <a:r>
              <a:rPr lang="en" sz="1000" dirty="0">
                <a:highlight>
                  <a:schemeClr val="lt1"/>
                </a:highlight>
              </a:rPr>
              <a:t>, </a:t>
            </a:r>
            <a:r>
              <a:rPr lang="en" sz="1000" dirty="0" err="1">
                <a:highlight>
                  <a:schemeClr val="lt1"/>
                </a:highlight>
              </a:rPr>
              <a:t>expectedResult</a:t>
            </a:r>
            <a:r>
              <a:rPr lang="en" sz="1000" dirty="0">
                <a:highlight>
                  <a:schemeClr val="lt1"/>
                </a:highlight>
              </a:rPr>
              <a:t>);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   }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000" dirty="0">
                <a:highlight>
                  <a:schemeClr val="lt1"/>
                </a:highlight>
              </a:rPr>
              <a:t>}</a:t>
            </a:r>
            <a:endParaRPr sz="1000" dirty="0">
              <a:highlight>
                <a:schemeClr val="lt1"/>
              </a:highlight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4400550" y="1152525"/>
            <a:ext cx="4743450" cy="341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dirty="0">
                <a:highlight>
                  <a:srgbClr val="FFFFFF"/>
                </a:highlight>
              </a:rPr>
              <a:t>Usage of @</a:t>
            </a:r>
            <a:r>
              <a:rPr lang="en" sz="1800" dirty="0" err="1">
                <a:highlight>
                  <a:srgbClr val="FFFFFF"/>
                </a:highlight>
              </a:rPr>
              <a:t>BeforeMethod</a:t>
            </a:r>
            <a:r>
              <a:rPr lang="en" sz="1800" dirty="0">
                <a:highlight>
                  <a:srgbClr val="FFFFFF"/>
                </a:highlight>
              </a:rPr>
              <a:t> annotation</a:t>
            </a:r>
            <a:endParaRPr sz="1800" dirty="0"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800" dirty="0">
                <a:highlight>
                  <a:srgbClr val="FFFFFF"/>
                </a:highlight>
              </a:rPr>
              <a:t>Usage of @</a:t>
            </a:r>
            <a:r>
              <a:rPr lang="en" sz="1800" dirty="0" err="1">
                <a:highlight>
                  <a:srgbClr val="FFFFFF"/>
                </a:highlight>
              </a:rPr>
              <a:t>AfterMethod</a:t>
            </a:r>
            <a:r>
              <a:rPr lang="en" sz="1800" dirty="0">
                <a:highlight>
                  <a:srgbClr val="FFFFFF"/>
                </a:highlight>
              </a:rPr>
              <a:t> annotation</a:t>
            </a:r>
            <a:endParaRPr sz="18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906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Method that throws exceptions</a:t>
            </a: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93624" y="1200150"/>
            <a:ext cx="3528251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900" b="1" dirty="0">
                <a:solidFill>
                  <a:srgbClr val="000080"/>
                </a:solidFill>
              </a:rPr>
              <a:t>public class </a:t>
            </a:r>
            <a:r>
              <a:rPr lang="en-GB" sz="900" dirty="0" err="1"/>
              <a:t>CommonGradeFactory</a:t>
            </a:r>
            <a:r>
              <a:rPr lang="en-GB" sz="900" dirty="0"/>
              <a:t> </a:t>
            </a:r>
            <a:r>
              <a:rPr lang="en-GB" sz="900" b="1" dirty="0">
                <a:solidFill>
                  <a:srgbClr val="000080"/>
                </a:solidFill>
              </a:rPr>
              <a:t>implements </a:t>
            </a:r>
            <a:r>
              <a:rPr lang="en-GB" sz="900" dirty="0" err="1"/>
              <a:t>GradeFactory</a:t>
            </a:r>
            <a:r>
              <a:rPr lang="en-GB" sz="900" dirty="0"/>
              <a:t> {</a:t>
            </a:r>
            <a:br>
              <a:rPr lang="en-GB" sz="900" dirty="0"/>
            </a:br>
            <a:br>
              <a:rPr lang="en-GB" sz="900" dirty="0"/>
            </a:br>
            <a:r>
              <a:rPr lang="en-GB" sz="900" dirty="0"/>
              <a:t>    </a:t>
            </a:r>
            <a:r>
              <a:rPr lang="en-GB" sz="900" dirty="0">
                <a:solidFill>
                  <a:srgbClr val="808000"/>
                </a:solidFill>
              </a:rPr>
              <a:t>@Override</a:t>
            </a:r>
            <a:br>
              <a:rPr lang="en-GB" sz="900" dirty="0">
                <a:solidFill>
                  <a:srgbClr val="808000"/>
                </a:solidFill>
              </a:rPr>
            </a:br>
            <a:r>
              <a:rPr lang="en-GB" sz="900" dirty="0">
                <a:solidFill>
                  <a:srgbClr val="808000"/>
                </a:solidFill>
              </a:rPr>
              <a:t>    </a:t>
            </a:r>
            <a:r>
              <a:rPr lang="en-GB" sz="900" b="1" dirty="0">
                <a:solidFill>
                  <a:srgbClr val="000080"/>
                </a:solidFill>
              </a:rPr>
              <a:t>public </a:t>
            </a:r>
            <a:r>
              <a:rPr lang="en-GB" sz="900" dirty="0"/>
              <a:t>Grade </a:t>
            </a:r>
            <a:r>
              <a:rPr lang="en-GB" sz="900" dirty="0" err="1"/>
              <a:t>createGrade</a:t>
            </a:r>
            <a:r>
              <a:rPr lang="en-GB" sz="900" dirty="0"/>
              <a:t>(</a:t>
            </a:r>
            <a:r>
              <a:rPr lang="en-GB" sz="900" dirty="0" err="1"/>
              <a:t>GradeType</a:t>
            </a:r>
            <a:r>
              <a:rPr lang="en-GB" sz="900" dirty="0"/>
              <a:t> </a:t>
            </a:r>
            <a:r>
              <a:rPr lang="en-GB" sz="900" dirty="0" err="1"/>
              <a:t>gradeType</a:t>
            </a:r>
            <a:r>
              <a:rPr lang="en-GB" sz="900" dirty="0"/>
              <a:t>, </a:t>
            </a:r>
            <a:r>
              <a:rPr lang="en-GB" sz="900" b="1" dirty="0">
                <a:solidFill>
                  <a:srgbClr val="000080"/>
                </a:solidFill>
              </a:rPr>
              <a:t>int </a:t>
            </a:r>
            <a:r>
              <a:rPr lang="en-GB" sz="900" dirty="0"/>
              <a:t>value) {</a:t>
            </a:r>
            <a:br>
              <a:rPr lang="en-GB" sz="900" dirty="0"/>
            </a:br>
            <a:r>
              <a:rPr lang="en-GB" sz="900" dirty="0"/>
              <a:t>        </a:t>
            </a:r>
            <a:r>
              <a:rPr lang="en-GB" sz="900" b="1" dirty="0">
                <a:solidFill>
                  <a:srgbClr val="000080"/>
                </a:solidFill>
              </a:rPr>
              <a:t>switch </a:t>
            </a:r>
            <a:r>
              <a:rPr lang="en-GB" sz="900" dirty="0"/>
              <a:t>(</a:t>
            </a:r>
            <a:r>
              <a:rPr lang="en-GB" sz="900" dirty="0" err="1"/>
              <a:t>gradeType</a:t>
            </a:r>
            <a:r>
              <a:rPr lang="en-GB" sz="900" dirty="0"/>
              <a:t>) {</a:t>
            </a:r>
            <a:br>
              <a:rPr lang="en-GB" sz="900" dirty="0"/>
            </a:br>
            <a:r>
              <a:rPr lang="en-GB" sz="900" dirty="0"/>
              <a:t>            </a:t>
            </a:r>
            <a:r>
              <a:rPr lang="en-GB" sz="900" b="1" dirty="0">
                <a:solidFill>
                  <a:srgbClr val="000080"/>
                </a:solidFill>
              </a:rPr>
              <a:t>case </a:t>
            </a:r>
            <a:r>
              <a:rPr lang="en-GB" sz="900" b="1" i="1" dirty="0">
                <a:solidFill>
                  <a:srgbClr val="660E7A"/>
                </a:solidFill>
              </a:rPr>
              <a:t>LETTER</a:t>
            </a:r>
            <a:r>
              <a:rPr lang="en-GB" sz="900" dirty="0"/>
              <a:t>:</a:t>
            </a:r>
            <a:br>
              <a:rPr lang="en-GB" sz="900" dirty="0"/>
            </a:br>
            <a:r>
              <a:rPr lang="en-GB" sz="900" dirty="0"/>
              <a:t>                </a:t>
            </a:r>
            <a:r>
              <a:rPr lang="en-GB" sz="900" b="1" dirty="0">
                <a:solidFill>
                  <a:srgbClr val="000080"/>
                </a:solidFill>
              </a:rPr>
              <a:t>return new </a:t>
            </a:r>
            <a:r>
              <a:rPr lang="en-GB" sz="900" dirty="0" err="1"/>
              <a:t>LetterGrade</a:t>
            </a:r>
            <a:r>
              <a:rPr lang="en-GB" sz="900" dirty="0"/>
              <a:t>(value);</a:t>
            </a:r>
            <a:br>
              <a:rPr lang="en-GB" sz="900" dirty="0"/>
            </a:br>
            <a:r>
              <a:rPr lang="en-GB" sz="900" dirty="0"/>
              <a:t>            </a:t>
            </a:r>
            <a:r>
              <a:rPr lang="en-GB" sz="900" b="1" dirty="0">
                <a:solidFill>
                  <a:srgbClr val="000080"/>
                </a:solidFill>
              </a:rPr>
              <a:t>case </a:t>
            </a:r>
            <a:r>
              <a:rPr lang="en-GB" sz="900" b="1" i="1" dirty="0">
                <a:solidFill>
                  <a:srgbClr val="660E7A"/>
                </a:solidFill>
              </a:rPr>
              <a:t>PERCENTAGE</a:t>
            </a:r>
            <a:r>
              <a:rPr lang="en-GB" sz="900" dirty="0"/>
              <a:t>:</a:t>
            </a:r>
            <a:br>
              <a:rPr lang="en-GB" sz="900" dirty="0"/>
            </a:br>
            <a:r>
              <a:rPr lang="en-GB" sz="900" dirty="0"/>
              <a:t>                </a:t>
            </a:r>
            <a:r>
              <a:rPr lang="en-GB" sz="900" b="1" dirty="0">
                <a:solidFill>
                  <a:srgbClr val="000080"/>
                </a:solidFill>
              </a:rPr>
              <a:t>return new </a:t>
            </a:r>
            <a:r>
              <a:rPr lang="en-GB" sz="900" dirty="0" err="1"/>
              <a:t>PercentageGrade</a:t>
            </a:r>
            <a:r>
              <a:rPr lang="en-GB" sz="900" dirty="0"/>
              <a:t>(value);</a:t>
            </a:r>
            <a:br>
              <a:rPr lang="en-GB" sz="900" dirty="0"/>
            </a:br>
            <a:r>
              <a:rPr lang="en-GB" sz="900" dirty="0"/>
              <a:t>            </a:t>
            </a:r>
            <a:r>
              <a:rPr lang="en-GB" sz="900" b="1" dirty="0">
                <a:solidFill>
                  <a:srgbClr val="000080"/>
                </a:solidFill>
              </a:rPr>
              <a:t>case </a:t>
            </a:r>
            <a:r>
              <a:rPr lang="en-GB" sz="900" b="1" i="1" dirty="0">
                <a:solidFill>
                  <a:srgbClr val="660E7A"/>
                </a:solidFill>
              </a:rPr>
              <a:t>GPA</a:t>
            </a:r>
            <a:r>
              <a:rPr lang="en-GB" sz="900" dirty="0"/>
              <a:t>:</a:t>
            </a:r>
            <a:br>
              <a:rPr lang="en-GB" sz="900" dirty="0"/>
            </a:br>
            <a:r>
              <a:rPr lang="en-GB" sz="900" dirty="0"/>
              <a:t>                </a:t>
            </a:r>
            <a:r>
              <a:rPr lang="en-GB" sz="900" b="1" dirty="0">
                <a:solidFill>
                  <a:srgbClr val="000080"/>
                </a:solidFill>
              </a:rPr>
              <a:t>return new </a:t>
            </a:r>
            <a:r>
              <a:rPr lang="en-GB" sz="900" dirty="0" err="1"/>
              <a:t>GpaGrade</a:t>
            </a:r>
            <a:r>
              <a:rPr lang="en-GB" sz="900" dirty="0"/>
              <a:t>(value);</a:t>
            </a:r>
            <a:br>
              <a:rPr lang="en-GB" sz="900" dirty="0"/>
            </a:br>
            <a:r>
              <a:rPr lang="en-GB" sz="900" dirty="0"/>
              <a:t>            </a:t>
            </a:r>
            <a:r>
              <a:rPr lang="en-GB" sz="900" b="1" dirty="0">
                <a:solidFill>
                  <a:srgbClr val="000080"/>
                </a:solidFill>
              </a:rPr>
              <a:t>default</a:t>
            </a:r>
            <a:r>
              <a:rPr lang="en-GB" sz="900" dirty="0"/>
              <a:t>:</a:t>
            </a:r>
            <a:br>
              <a:rPr lang="en-GB" sz="900" dirty="0"/>
            </a:br>
            <a:r>
              <a:rPr lang="en-GB" sz="900" dirty="0"/>
              <a:t>                </a:t>
            </a:r>
            <a:r>
              <a:rPr lang="en-GB" sz="900" b="1" dirty="0">
                <a:solidFill>
                  <a:srgbClr val="000080"/>
                </a:solidFill>
              </a:rPr>
              <a:t>throw new </a:t>
            </a:r>
            <a:r>
              <a:rPr lang="en-GB" sz="900" dirty="0" err="1"/>
              <a:t>IllegalArgumentException</a:t>
            </a:r>
            <a:r>
              <a:rPr lang="en-GB" sz="900" dirty="0"/>
              <a:t>();</a:t>
            </a:r>
            <a:br>
              <a:rPr lang="en-GB" sz="900" dirty="0"/>
            </a:br>
            <a:r>
              <a:rPr lang="en-GB" sz="900" dirty="0"/>
              <a:t>        }</a:t>
            </a:r>
            <a:br>
              <a:rPr lang="en-GB" sz="900" dirty="0"/>
            </a:br>
            <a:r>
              <a:rPr lang="en-GB" sz="900" dirty="0"/>
              <a:t>    }</a:t>
            </a:r>
            <a:br>
              <a:rPr lang="en-GB" sz="900" dirty="0"/>
            </a:br>
            <a:r>
              <a:rPr lang="en-GB" sz="900" dirty="0"/>
              <a:t>}</a:t>
            </a:r>
            <a:br>
              <a:rPr lang="en-US" sz="900" dirty="0"/>
            </a:b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722125" y="1200150"/>
            <a:ext cx="3940181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Expected exception parameter for test method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70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874743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3000" dirty="0"/>
              <a:t>Which code should be tested by Unit tests?</a:t>
            </a:r>
            <a:endParaRPr sz="3000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buNone/>
            </a:pPr>
            <a:r>
              <a:rPr lang="en" sz="1800" dirty="0"/>
              <a:t>Yes</a:t>
            </a:r>
            <a:endParaRPr sz="1800" dirty="0"/>
          </a:p>
          <a:p>
            <a:pPr>
              <a:spcBef>
                <a:spcPts val="1600"/>
              </a:spcBef>
            </a:pPr>
            <a:r>
              <a:rPr lang="en" dirty="0"/>
              <a:t>Business logic</a:t>
            </a:r>
            <a:endParaRPr dirty="0"/>
          </a:p>
          <a:p>
            <a:r>
              <a:rPr lang="en" dirty="0"/>
              <a:t>Everything that contain conditions</a:t>
            </a: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buNone/>
            </a:pPr>
            <a:r>
              <a:rPr lang="en" sz="1800"/>
              <a:t>No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Working with file system or DB</a:t>
            </a:r>
            <a:endParaRPr/>
          </a:p>
          <a:p>
            <a:r>
              <a:rPr lang="en"/>
              <a:t>Working with some external services or internet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99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not test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frameworks or libraries</a:t>
            </a:r>
          </a:p>
          <a:p>
            <a:r>
              <a:rPr lang="en-US" dirty="0"/>
              <a:t>Trivial code like “get/set”</a:t>
            </a:r>
          </a:p>
          <a:p>
            <a:r>
              <a:rPr lang="en-US" dirty="0"/>
              <a:t>Code that has non deterministic results (Think random numbers)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21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643B-14E0-E14D-BDF7-12BEB2EE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Unit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41C8-545A-EA46-821A-F56359015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to understand</a:t>
            </a:r>
          </a:p>
          <a:p>
            <a:r>
              <a:rPr lang="en-US" dirty="0"/>
              <a:t>Easy to run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Has one logical assertion</a:t>
            </a:r>
          </a:p>
          <a:p>
            <a:r>
              <a:rPr lang="en-US" dirty="0"/>
              <a:t>Independent(Isolated)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E449C-C8C2-904F-ADAF-65C05D9AC0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Incremental</a:t>
            </a:r>
          </a:p>
          <a:p>
            <a:r>
              <a:rPr lang="en-US" dirty="0"/>
              <a:t>Test single unit</a:t>
            </a:r>
          </a:p>
          <a:p>
            <a:r>
              <a:rPr lang="en-US" dirty="0"/>
              <a:t>Maintainable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Informative (in case of fail)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450B-774C-3246-8BB2-A3F2DDD555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03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Good practices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115464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Limit bounds test cases (especial for user input)</a:t>
            </a:r>
            <a:endParaRPr dirty="0"/>
          </a:p>
          <a:p>
            <a:r>
              <a:rPr lang="en" dirty="0"/>
              <a:t>Reset components before each test</a:t>
            </a:r>
            <a:endParaRPr dirty="0"/>
          </a:p>
          <a:p>
            <a:r>
              <a:rPr lang="en" dirty="0"/>
              <a:t>Test success cases and fail cases separately</a:t>
            </a:r>
            <a:endParaRPr dirty="0"/>
          </a:p>
          <a:p>
            <a:r>
              <a:rPr lang="en" dirty="0"/>
              <a:t>Dependency injection through constructor</a:t>
            </a: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035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A4664-8D7C-8940-A879-FF3EF15F6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Mocking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ADAA-2CC7-B143-A831-B80A119AB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97413"/>
            <a:ext cx="549275" cy="3127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622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5B5A-C0F7-4842-96E0-DFD287EC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Mock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2B69-7935-6C49-B86B-D8ADD8719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34" y="1373589"/>
            <a:ext cx="5809966" cy="355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0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257D-2AB6-0541-AE8E-7DED8219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Mock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BBBD-8787-8F4F-9143-BCA08A40E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Stub – do nothing</a:t>
            </a:r>
          </a:p>
          <a:p>
            <a:r>
              <a:rPr lang="en-GB" dirty="0"/>
              <a:t>Mock – perform mocked operations</a:t>
            </a:r>
          </a:p>
          <a:p>
            <a:r>
              <a:rPr lang="en-GB" dirty="0"/>
              <a:t>Spy – real object with mocked operations</a:t>
            </a: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62A2C-BF36-C641-BCCD-DE4F643047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831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A2C35-FA04-054E-AF80-B88DC3A2D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8F72F-9A6F-E54A-B29A-D08D26715B5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552;p16">
            <a:extLst>
              <a:ext uri="{FF2B5EF4-FFF2-40B4-BE49-F238E27FC236}">
                <a16:creationId xmlns:a16="http://schemas.microsoft.com/office/drawing/2014/main" id="{2D61F35C-BE1B-0740-9AAB-CBC2C018FC3A}"/>
              </a:ext>
            </a:extLst>
          </p:cNvPr>
          <p:cNvSpPr/>
          <p:nvPr/>
        </p:nvSpPr>
        <p:spPr>
          <a:xfrm>
            <a:off x="3802323" y="202082"/>
            <a:ext cx="5193897" cy="3421899"/>
          </a:xfrm>
          <a:prstGeom prst="cloud">
            <a:avLst/>
          </a:prstGeom>
          <a:solidFill>
            <a:srgbClr val="F3F3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553;p16">
            <a:extLst>
              <a:ext uri="{FF2B5EF4-FFF2-40B4-BE49-F238E27FC236}">
                <a16:creationId xmlns:a16="http://schemas.microsoft.com/office/drawing/2014/main" id="{38E04FCD-DE2B-2942-955A-3A6370D897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7325" y="673583"/>
            <a:ext cx="3081388" cy="2443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14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Mocking libraries…</a:t>
            </a:r>
            <a:endParaRPr dirty="0"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252" y="2051239"/>
            <a:ext cx="3226200" cy="16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60700"/>
            <a:ext cx="3999900" cy="199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97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What is Mock ?</a:t>
            </a:r>
            <a:endParaRPr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 sz="900" dirty="0" err="1">
                <a:highlight>
                  <a:srgbClr val="FFFFFF"/>
                </a:highlight>
              </a:rPr>
              <a:t>OperationWithOneArgument</a:t>
            </a:r>
            <a:r>
              <a:rPr lang="en-GB" sz="900" dirty="0">
                <a:highlight>
                  <a:srgbClr val="FFFFFF"/>
                </a:highlight>
              </a:rPr>
              <a:t> {</a:t>
            </a:r>
          </a:p>
          <a:p>
            <a:pPr marL="0" indent="0">
              <a:buNone/>
            </a:pPr>
            <a:endParaRPr lang="en-GB"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900" dirty="0">
                <a:highlight>
                  <a:srgbClr val="FFFFFF"/>
                </a:highlight>
              </a:rPr>
              <a:t>   Number calculate(Number argument);</a:t>
            </a:r>
          </a:p>
          <a:p>
            <a:pPr marL="0" indent="0">
              <a:buNone/>
            </a:pPr>
            <a:endParaRPr lang="en-GB"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900" dirty="0">
                <a:highlight>
                  <a:srgbClr val="FFFFFF"/>
                </a:highlight>
              </a:rPr>
              <a:t>}</a:t>
            </a:r>
          </a:p>
          <a:p>
            <a:pPr marL="0" indent="0">
              <a:buNone/>
            </a:pPr>
            <a:endParaRPr lang="en-GB" sz="9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-GB" sz="900" dirty="0" err="1">
                <a:highlight>
                  <a:srgbClr val="FFFFFF"/>
                </a:highlight>
              </a:rPr>
              <a:t>OperationWithTwoArguments</a:t>
            </a:r>
            <a:r>
              <a:rPr lang="en-GB" sz="900" dirty="0">
                <a:highlight>
                  <a:srgbClr val="FFFFFF"/>
                </a:highlight>
              </a:rPr>
              <a:t> {</a:t>
            </a:r>
          </a:p>
          <a:p>
            <a:pPr marL="0" indent="0">
              <a:buNone/>
            </a:pPr>
            <a:endParaRPr lang="en-GB"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900" dirty="0">
                <a:highlight>
                  <a:srgbClr val="FFFFFF"/>
                </a:highlight>
              </a:rPr>
              <a:t>   Number calculate(Number x, Number y);</a:t>
            </a:r>
          </a:p>
          <a:p>
            <a:pPr marL="0" indent="0">
              <a:buNone/>
            </a:pPr>
            <a:endParaRPr lang="en-GB"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900" dirty="0">
                <a:highlight>
                  <a:srgbClr val="FFFFFF"/>
                </a:highlight>
              </a:rPr>
              <a:t>}</a:t>
            </a:r>
          </a:p>
          <a:p>
            <a:pPr marL="0" indent="0">
              <a:buNone/>
            </a:pPr>
            <a:endParaRPr sz="9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900" b="1" dirty="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 fontAlgn="base">
              <a:spcBef>
                <a:spcPts val="0"/>
              </a:spcBef>
              <a:buNone/>
            </a:pPr>
            <a:r>
              <a:rPr lang="en-US" sz="800" b="1" dirty="0">
                <a:solidFill>
                  <a:srgbClr val="000080"/>
                </a:solidFill>
                <a:latin typeface="+mn-lt"/>
              </a:rPr>
              <a:t>class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CalculatorWithOperations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 {​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+mn-lt"/>
              </a:rPr>
              <a:t>private final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OperationWithOneArgument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800" b="1" dirty="0" err="1">
                <a:solidFill>
                  <a:srgbClr val="660E7A"/>
                </a:solidFill>
                <a:latin typeface="+mn-lt"/>
              </a:rPr>
              <a:t>sqrtOperation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+mn-lt"/>
              </a:rPr>
              <a:t>private final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OperationWithTwoArguments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800" b="1" dirty="0" err="1">
                <a:solidFill>
                  <a:srgbClr val="660E7A"/>
                </a:solidFill>
                <a:latin typeface="+mn-lt"/>
              </a:rPr>
              <a:t>sumOperation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CalculatorWithOperations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OperationWithOneArgument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sqrtOperation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,​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OperationWithTwoArguments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sumOperation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 ) {​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b="1" dirty="0" err="1">
                <a:solidFill>
                  <a:srgbClr val="000080"/>
                </a:solidFill>
                <a:latin typeface="+mn-lt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.</a:t>
            </a:r>
            <a:r>
              <a:rPr lang="en-US" sz="800" b="1" dirty="0" err="1">
                <a:solidFill>
                  <a:srgbClr val="660E7A"/>
                </a:solidFill>
                <a:latin typeface="+mn-lt"/>
              </a:rPr>
              <a:t>sqrtOperation</a:t>
            </a:r>
            <a:r>
              <a:rPr lang="en-US" sz="800" b="1" dirty="0">
                <a:solidFill>
                  <a:srgbClr val="660E7A"/>
                </a:solidFill>
                <a:latin typeface="+mn-lt"/>
              </a:rPr>
              <a:t> 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=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sqrtOperation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b="1" dirty="0" err="1">
                <a:solidFill>
                  <a:srgbClr val="000080"/>
                </a:solidFill>
                <a:latin typeface="+mn-lt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.</a:t>
            </a:r>
            <a:r>
              <a:rPr lang="en-US" sz="800" b="1" dirty="0" err="1">
                <a:solidFill>
                  <a:srgbClr val="660E7A"/>
                </a:solidFill>
                <a:latin typeface="+mn-lt"/>
              </a:rPr>
              <a:t>sumOperation</a:t>
            </a:r>
            <a:r>
              <a:rPr lang="en-US" sz="800" b="1" dirty="0">
                <a:solidFill>
                  <a:srgbClr val="660E7A"/>
                </a:solidFill>
                <a:latin typeface="+mn-lt"/>
              </a:rPr>
              <a:t> 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=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sumOperation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 }​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+mn-lt"/>
              </a:rPr>
              <a:t>double 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add(Double x, Double y) {​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Objects.</a:t>
            </a:r>
            <a:r>
              <a:rPr lang="en-US" sz="800" i="1" dirty="0" err="1">
                <a:solidFill>
                  <a:srgbClr val="000000"/>
                </a:solidFill>
                <a:latin typeface="+mn-lt"/>
              </a:rPr>
              <a:t>requireNonNull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(x);​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Objects.</a:t>
            </a:r>
            <a:r>
              <a:rPr lang="en-US" sz="800" i="1" dirty="0" err="1">
                <a:solidFill>
                  <a:srgbClr val="000000"/>
                </a:solidFill>
                <a:latin typeface="+mn-lt"/>
              </a:rPr>
              <a:t>requireNonNull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(y);​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b="1" dirty="0">
                <a:solidFill>
                  <a:srgbClr val="000080"/>
                </a:solidFill>
                <a:latin typeface="+mn-lt"/>
              </a:rPr>
              <a:t>return </a:t>
            </a:r>
            <a:r>
              <a:rPr lang="en-US" sz="800" b="1" dirty="0" err="1">
                <a:solidFill>
                  <a:srgbClr val="660E7A"/>
                </a:solidFill>
                <a:latin typeface="+mn-lt"/>
              </a:rPr>
              <a:t>sumOperation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.calculate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(x, y).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doubleValue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();​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 }​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</a:t>
            </a:r>
            <a:r>
              <a:rPr lang="en-US" sz="800" b="1" dirty="0">
                <a:solidFill>
                  <a:srgbClr val="000080"/>
                </a:solidFill>
                <a:latin typeface="+mn-lt"/>
              </a:rPr>
              <a:t>double 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sqrt(</a:t>
            </a:r>
            <a:r>
              <a:rPr lang="en-US" sz="800" b="1" dirty="0">
                <a:solidFill>
                  <a:srgbClr val="000080"/>
                </a:solidFill>
                <a:latin typeface="+mn-lt"/>
              </a:rPr>
              <a:t>double 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x) {​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Objects.</a:t>
            </a:r>
            <a:r>
              <a:rPr lang="en-US" sz="800" i="1" dirty="0" err="1">
                <a:solidFill>
                  <a:srgbClr val="000000"/>
                </a:solidFill>
                <a:latin typeface="+mn-lt"/>
              </a:rPr>
              <a:t>requireNonNull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(x);​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     </a:t>
            </a:r>
            <a:r>
              <a:rPr lang="en-US" sz="800" b="1" dirty="0">
                <a:solidFill>
                  <a:srgbClr val="000080"/>
                </a:solidFill>
                <a:latin typeface="+mn-lt"/>
              </a:rPr>
              <a:t>return </a:t>
            </a:r>
            <a:r>
              <a:rPr lang="en-US" sz="800" b="1" dirty="0" err="1">
                <a:solidFill>
                  <a:srgbClr val="660E7A"/>
                </a:solidFill>
                <a:latin typeface="+mn-lt"/>
              </a:rPr>
              <a:t>sqrtOperation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.calculate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(x).</a:t>
            </a:r>
            <a:r>
              <a:rPr lang="en-US" sz="800" dirty="0" err="1">
                <a:solidFill>
                  <a:srgbClr val="000000"/>
                </a:solidFill>
                <a:latin typeface="+mn-lt"/>
              </a:rPr>
              <a:t>doubleValue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();​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   }​</a:t>
            </a:r>
          </a:p>
          <a:p>
            <a:pPr marL="101600" indent="0" fontAlgn="base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}​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400" b="1" dirty="0">
              <a:solidFill>
                <a:srgbClr val="00008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43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Argument matchers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any()</a:t>
            </a:r>
            <a:endParaRPr dirty="0"/>
          </a:p>
          <a:p>
            <a:r>
              <a:rPr lang="en" dirty="0"/>
              <a:t>anyInt/String/etc()</a:t>
            </a:r>
            <a:endParaRPr dirty="0"/>
          </a:p>
          <a:p>
            <a:r>
              <a:rPr lang="en" dirty="0"/>
              <a:t>any(Class c)</a:t>
            </a:r>
            <a:endParaRPr dirty="0"/>
          </a:p>
          <a:p>
            <a:r>
              <a:rPr lang="en" dirty="0"/>
              <a:t>anyCollection/List/Set/Map()</a:t>
            </a:r>
            <a:endParaRPr dirty="0"/>
          </a:p>
          <a:p>
            <a:r>
              <a:rPr lang="en" dirty="0"/>
              <a:t>eq()</a:t>
            </a:r>
            <a:endParaRPr dirty="0"/>
          </a:p>
          <a:p>
            <a:r>
              <a:rPr lang="en" dirty="0"/>
              <a:t>More in class “org.mockito.ArgumentMatchers‘</a:t>
            </a:r>
            <a:endParaRPr dirty="0"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314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7545166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2400" dirty="0"/>
              <a:t>AAA (arrange, act, assert) or “given-when-then” </a:t>
            </a:r>
            <a:endParaRPr sz="2400"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900" dirty="0">
                <a:solidFill>
                  <a:srgbClr val="808000"/>
                </a:solidFill>
                <a:highlight>
                  <a:srgbClr val="FFFFFF"/>
                </a:highlight>
              </a:rPr>
              <a:t>@DataProvider</a:t>
            </a:r>
            <a:r>
              <a:rPr lang="en" sz="900" dirty="0">
                <a:highlight>
                  <a:srgbClr val="FFFFFF"/>
                </a:highlight>
              </a:rPr>
              <a:t>(name = </a:t>
            </a:r>
            <a:r>
              <a:rPr lang="en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"testAddParameters"</a:t>
            </a:r>
            <a:r>
              <a:rPr lang="en" sz="900" dirty="0">
                <a:highlight>
                  <a:srgbClr val="FFFFFF"/>
                </a:highlight>
              </a:rPr>
              <a:t>)</a:t>
            </a:r>
            <a:endParaRPr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static </a:t>
            </a:r>
            <a:r>
              <a:rPr lang="en" sz="900" dirty="0">
                <a:highlight>
                  <a:srgbClr val="FFFFFF"/>
                </a:highlight>
              </a:rPr>
              <a:t>Object[][] testAddParameters() {</a:t>
            </a:r>
            <a:endParaRPr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" sz="900" dirty="0">
                <a:highlight>
                  <a:srgbClr val="FFFFFF"/>
                </a:highlight>
              </a:rPr>
              <a:t>   </a:t>
            </a:r>
            <a:r>
              <a:rPr lang="en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" sz="900" dirty="0">
                <a:highlight>
                  <a:srgbClr val="FFFFFF"/>
                </a:highlight>
              </a:rPr>
              <a:t>Object[][]{</a:t>
            </a:r>
            <a:endParaRPr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" sz="900" dirty="0">
                <a:highlight>
                  <a:srgbClr val="FFFFFF"/>
                </a:highlight>
              </a:rPr>
              <a:t>       {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900" dirty="0">
                <a:highlight>
                  <a:srgbClr val="FFFFFF"/>
                </a:highlight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900" dirty="0">
                <a:highlight>
                  <a:srgbClr val="FFFFFF"/>
                </a:highlight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900" dirty="0">
                <a:highlight>
                  <a:srgbClr val="FFFFFF"/>
                </a:highlight>
              </a:rPr>
              <a:t>},</a:t>
            </a:r>
            <a:endParaRPr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" sz="900" dirty="0">
                <a:highlight>
                  <a:srgbClr val="FFFFFF"/>
                </a:highlight>
              </a:rPr>
              <a:t>       </a:t>
            </a:r>
            <a:r>
              <a:rPr lang="en" sz="900" dirty="0">
                <a:highlight>
                  <a:schemeClr val="lt1"/>
                </a:highlight>
              </a:rPr>
              <a:t>{</a:t>
            </a:r>
            <a:r>
              <a:rPr lang="en" sz="900" dirty="0">
                <a:solidFill>
                  <a:srgbClr val="0000FF"/>
                </a:solidFill>
                <a:highlight>
                  <a:schemeClr val="lt1"/>
                </a:highlight>
              </a:rPr>
              <a:t>2</a:t>
            </a:r>
            <a:r>
              <a:rPr lang="en" sz="900" dirty="0">
                <a:highlight>
                  <a:schemeClr val="lt1"/>
                </a:highlight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chemeClr val="lt1"/>
                </a:highlight>
              </a:rPr>
              <a:t>2</a:t>
            </a:r>
            <a:r>
              <a:rPr lang="en" sz="900" dirty="0">
                <a:highlight>
                  <a:schemeClr val="lt1"/>
                </a:highlight>
              </a:rPr>
              <a:t>, </a:t>
            </a:r>
            <a:r>
              <a:rPr lang="en" sz="900" dirty="0">
                <a:solidFill>
                  <a:srgbClr val="0000FF"/>
                </a:solidFill>
                <a:highlight>
                  <a:schemeClr val="lt1"/>
                </a:highlight>
              </a:rPr>
              <a:t>4</a:t>
            </a:r>
            <a:r>
              <a:rPr lang="en" sz="900" dirty="0">
                <a:highlight>
                  <a:schemeClr val="lt1"/>
                </a:highlight>
              </a:rPr>
              <a:t>},</a:t>
            </a:r>
            <a:endParaRPr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" sz="900" dirty="0">
                <a:highlight>
                  <a:srgbClr val="FFFFFF"/>
                </a:highlight>
              </a:rPr>
              <a:t>   };</a:t>
            </a:r>
            <a:endParaRPr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" sz="900" dirty="0">
                <a:highlight>
                  <a:srgbClr val="FFFFFF"/>
                </a:highlight>
              </a:rPr>
              <a:t>}</a:t>
            </a:r>
            <a:endParaRPr sz="9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sz="900" dirty="0"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900" b="1" dirty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1CA86-4F9A-0642-BB8E-48665468B9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dataProvider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 = </a:t>
            </a:r>
            <a:r>
              <a:rPr lang="en-GB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-GB" sz="9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testAddParameters</a:t>
            </a:r>
            <a:r>
              <a:rPr lang="en-GB" sz="9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)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testAdd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x,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y,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expectedResult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) {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   </a:t>
            </a:r>
            <a:r>
              <a:rPr lang="en-GB" sz="900" i="1" dirty="0">
                <a:solidFill>
                  <a:srgbClr val="808080"/>
                </a:solidFill>
                <a:highlight>
                  <a:srgbClr val="FFFFFF"/>
                </a:highlight>
              </a:rPr>
              <a:t>//arrange - test initialisation + stubs/mocks creation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-GB" sz="900" i="1" dirty="0">
                <a:solidFill>
                  <a:srgbClr val="677480"/>
                </a:solidFill>
                <a:highlight>
                  <a:srgbClr val="FFFFFF"/>
                </a:highlight>
              </a:rPr>
              <a:t>when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</a:t>
            </a:r>
            <a:r>
              <a:rPr lang="en-GB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sumOperation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.calculate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,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)).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thenReturn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);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endParaRPr lang="en-GB" sz="900" dirty="0">
              <a:solidFill>
                <a:srgbClr val="677480"/>
              </a:solidFill>
              <a:highlight>
                <a:srgbClr val="FFFFFF"/>
              </a:highlight>
            </a:endParaRP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   </a:t>
            </a:r>
            <a:r>
              <a:rPr lang="en-GB" sz="900" i="1" dirty="0">
                <a:solidFill>
                  <a:srgbClr val="808080"/>
                </a:solidFill>
                <a:highlight>
                  <a:srgbClr val="FFFFFF"/>
                </a:highlight>
              </a:rPr>
              <a:t>//act - where the operation to be tested is performed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actualResult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 = </a:t>
            </a:r>
            <a:r>
              <a:rPr lang="en-GB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calculator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.add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(x, y);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endParaRPr lang="en-GB" sz="900" dirty="0">
              <a:solidFill>
                <a:srgbClr val="677480"/>
              </a:solidFill>
              <a:highlight>
                <a:srgbClr val="FFFFFF"/>
              </a:highlight>
            </a:endParaRP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   </a:t>
            </a:r>
            <a:r>
              <a:rPr lang="en-GB" sz="900" i="1" dirty="0">
                <a:solidFill>
                  <a:srgbClr val="808080"/>
                </a:solidFill>
                <a:highlight>
                  <a:srgbClr val="FFFFFF"/>
                </a:highlight>
              </a:rPr>
              <a:t>//assert - received result assertion + mocks verification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-GB" sz="900" i="1" dirty="0" err="1">
                <a:solidFill>
                  <a:srgbClr val="677480"/>
                </a:solidFill>
                <a:highlight>
                  <a:srgbClr val="FFFFFF"/>
                </a:highlight>
              </a:rPr>
              <a:t>verifyZeroInteractions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</a:t>
            </a:r>
            <a:r>
              <a:rPr lang="en-GB" sz="9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sqrtOperation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);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   </a:t>
            </a:r>
            <a:r>
              <a:rPr lang="en-GB" sz="900" i="1" dirty="0" err="1">
                <a:solidFill>
                  <a:srgbClr val="677480"/>
                </a:solidFill>
                <a:highlight>
                  <a:srgbClr val="FFFFFF"/>
                </a:highlight>
              </a:rPr>
              <a:t>assertEquals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(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actualResult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, </a:t>
            </a:r>
            <a:r>
              <a:rPr lang="en-GB" sz="900" dirty="0" err="1">
                <a:solidFill>
                  <a:srgbClr val="677480"/>
                </a:solidFill>
                <a:highlight>
                  <a:srgbClr val="FFFFFF"/>
                </a:highlight>
              </a:rPr>
              <a:t>expectedResult</a:t>
            </a: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);</a:t>
            </a:r>
          </a:p>
          <a:p>
            <a:pPr marL="0" lvl="0" indent="0">
              <a:buClr>
                <a:srgbClr val="97ABBC"/>
              </a:buClr>
              <a:buSzPts val="1800"/>
              <a:buNone/>
            </a:pPr>
            <a:r>
              <a:rPr lang="en-GB" sz="900" dirty="0">
                <a:solidFill>
                  <a:srgbClr val="677480"/>
                </a:solidFill>
                <a:highlight>
                  <a:srgbClr val="FFFFFF"/>
                </a:highlight>
              </a:rPr>
              <a:t>}</a:t>
            </a:r>
          </a:p>
          <a:p>
            <a:pPr marL="101600" indent="0">
              <a:buNone/>
            </a:pPr>
            <a:endParaRPr lang="en-UA" dirty="0"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403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Code Coverage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176" y="1581176"/>
            <a:ext cx="1981151" cy="198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5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645224" y="2762725"/>
            <a:ext cx="7184325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Driven Development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1373188"/>
            <a:ext cx="6462713" cy="35528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268" name="Shape 268"/>
          <p:cNvSpPr txBox="1">
            <a:spLocks noGrp="1"/>
          </p:cNvSpPr>
          <p:nvPr>
            <p:ph type="sldNum" idx="4294967295"/>
          </p:nvPr>
        </p:nvSpPr>
        <p:spPr>
          <a:xfrm>
            <a:off x="8594725" y="4697413"/>
            <a:ext cx="549275" cy="3127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98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Test Driven Development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6" name="Google Shape;674;p29">
            <a:extLst>
              <a:ext uri="{FF2B5EF4-FFF2-40B4-BE49-F238E27FC236}">
                <a16:creationId xmlns:a16="http://schemas.microsoft.com/office/drawing/2014/main" id="{70044E6D-3917-BA44-B9B8-4143485696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25" y="1335237"/>
            <a:ext cx="5251349" cy="247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246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DDB4-72D4-E24C-86E2-3745324A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C12B-8D59-0A42-8567-24B6DF56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731685" cy="3552300"/>
          </a:xfrm>
        </p:spPr>
        <p:txBody>
          <a:bodyPr/>
          <a:lstStyle/>
          <a:p>
            <a:r>
              <a:rPr lang="en-US" sz="1400" b="1" dirty="0"/>
              <a:t>Clean Code: A Handbook of Agile Software Craftsmanship</a:t>
            </a:r>
            <a:r>
              <a:rPr lang="en-US" sz="1400" dirty="0"/>
              <a:t> by Robert C. Martin : Chapter 9</a:t>
            </a:r>
          </a:p>
          <a:p>
            <a:endParaRPr lang="en-US" dirty="0"/>
          </a:p>
          <a:p>
            <a:r>
              <a:rPr lang="en-US" sz="1600" dirty="0"/>
              <a:t>Add latest TestNG library to project </a:t>
            </a:r>
          </a:p>
          <a:p>
            <a:r>
              <a:rPr lang="en-US" sz="1600" dirty="0"/>
              <a:t>Add latest Mockito-core library to project</a:t>
            </a:r>
          </a:p>
          <a:p>
            <a:endParaRPr lang="en-US" sz="1600" dirty="0"/>
          </a:p>
          <a:p>
            <a:r>
              <a:rPr lang="en-US" sz="1600" dirty="0"/>
              <a:t>Write tests on existing code (coverage should be not less than 80%) – pay attention on boundary cases</a:t>
            </a:r>
          </a:p>
          <a:p>
            <a:r>
              <a:rPr lang="en-US" sz="1600" dirty="0"/>
              <a:t>As a beginning you can follow ideas from code in public repository</a:t>
            </a:r>
          </a:p>
          <a:p>
            <a:r>
              <a:rPr lang="en-US" sz="1600" dirty="0"/>
              <a:t>Implement flexible architecture in your project by making </a:t>
            </a:r>
            <a:r>
              <a:rPr lang="en-US" sz="1600" dirty="0" err="1"/>
              <a:t>StudentRegistryTest</a:t>
            </a:r>
            <a:r>
              <a:rPr lang="en-US" sz="1600" dirty="0"/>
              <a:t> passed</a:t>
            </a:r>
          </a:p>
          <a:p>
            <a:pPr marL="11430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B377D-1753-0141-813E-039D51E65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564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Useful links</a:t>
            </a:r>
            <a:endParaRPr dirty="0"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hlinkClick r:id="rId3"/>
              </a:rPr>
              <a:t>Add custom Library to IDEA</a:t>
            </a:r>
            <a:endParaRPr lang="en-US" dirty="0"/>
          </a:p>
          <a:p>
            <a:r>
              <a:rPr lang="en-US" u="sng" dirty="0">
                <a:hlinkClick r:id="rId4"/>
              </a:rPr>
              <a:t>Best practices for unit testing</a:t>
            </a:r>
            <a:endParaRPr lang="en-US" dirty="0"/>
          </a:p>
          <a:p>
            <a:r>
              <a:rPr lang="en" u="sng" dirty="0">
                <a:hlinkClick r:id="rId5"/>
              </a:rPr>
              <a:t>The Pros &amp; Cons of Test-Driven Development</a:t>
            </a:r>
            <a:endParaRPr dirty="0"/>
          </a:p>
          <a:p>
            <a:r>
              <a:rPr lang="en-US" dirty="0">
                <a:hlinkClick r:id="rId6"/>
              </a:rPr>
              <a:t>7 Popular Unit Test Naming</a:t>
            </a:r>
            <a:endParaRPr lang="en-US" dirty="0"/>
          </a:p>
          <a:p>
            <a:r>
              <a:rPr lang="en-US">
                <a:hlinkClick r:id="rId7"/>
              </a:rPr>
              <a:t>Mockito Annotations</a:t>
            </a:r>
            <a:endParaRPr lang="en-US" dirty="0"/>
          </a:p>
          <a:p>
            <a:endParaRPr dirty="0"/>
          </a:p>
          <a:p>
            <a:endParaRPr dirty="0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688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3B089-79F6-A142-8486-D73651C0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01956"/>
            <a:ext cx="380952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FDE-89FA-FB42-86BD-19811D89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080406" cy="857400"/>
          </a:xfrm>
        </p:spPr>
        <p:txBody>
          <a:bodyPr/>
          <a:lstStyle/>
          <a:p>
            <a:r>
              <a:rPr lang="en" sz="2800" dirty="0"/>
              <a:t>Importance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E8A3-E1F7-DC4A-AC06-1B22EFC3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309006" cy="3552300"/>
          </a:xfrm>
        </p:spPr>
        <p:txBody>
          <a:bodyPr/>
          <a:lstStyle/>
          <a:p>
            <a:r>
              <a:rPr lang="en-US" sz="1800" b="1" i="1" dirty="0"/>
              <a:t>Scenario </a:t>
            </a:r>
            <a:r>
              <a:rPr lang="en-US" sz="1800" dirty="0"/>
              <a:t>: “Let’s make a small fix!!!”</a:t>
            </a:r>
          </a:p>
          <a:p>
            <a:endParaRPr lang="en-US" sz="1800" b="1" i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77EC-29B7-BD4C-B8DF-6FDBF6796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8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FDE-89FA-FB42-86BD-19811D89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080406" cy="857400"/>
          </a:xfrm>
        </p:spPr>
        <p:txBody>
          <a:bodyPr/>
          <a:lstStyle/>
          <a:p>
            <a:r>
              <a:rPr lang="en" sz="2800" dirty="0"/>
              <a:t>Importance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E8A3-E1F7-DC4A-AC06-1B22EFC3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309006" cy="3552300"/>
          </a:xfrm>
        </p:spPr>
        <p:txBody>
          <a:bodyPr/>
          <a:lstStyle/>
          <a:p>
            <a:r>
              <a:rPr lang="en-US" sz="1800" b="1" i="1" dirty="0"/>
              <a:t>Scenario </a:t>
            </a:r>
            <a:r>
              <a:rPr lang="en-US" sz="1800" dirty="0"/>
              <a:t>: “Let’s make a small fix!!!”</a:t>
            </a:r>
          </a:p>
          <a:p>
            <a:endParaRPr lang="en-US" sz="1800" b="1" i="1" dirty="0"/>
          </a:p>
          <a:p>
            <a:r>
              <a:rPr lang="en-US" sz="1800" b="1" i="1" dirty="0"/>
              <a:t>Action</a:t>
            </a:r>
            <a:r>
              <a:rPr lang="en-US" sz="1800" dirty="0"/>
              <a:t>: Developer changes a “simple” line of code.</a:t>
            </a:r>
          </a:p>
          <a:p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77EC-29B7-BD4C-B8DF-6FDBF6796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501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FDE-89FA-FB42-86BD-19811D89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080406" cy="857400"/>
          </a:xfrm>
        </p:spPr>
        <p:txBody>
          <a:bodyPr/>
          <a:lstStyle/>
          <a:p>
            <a:r>
              <a:rPr lang="en" sz="2800" dirty="0"/>
              <a:t>Importance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E8A3-E1F7-DC4A-AC06-1B22EFC3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309006" cy="3552300"/>
          </a:xfrm>
        </p:spPr>
        <p:txBody>
          <a:bodyPr/>
          <a:lstStyle/>
          <a:p>
            <a:r>
              <a:rPr lang="en-US" sz="1800" b="1" i="1" dirty="0"/>
              <a:t>Scenario </a:t>
            </a:r>
            <a:r>
              <a:rPr lang="en-US" sz="1800" dirty="0"/>
              <a:t>: “Let’s make a small fix!!!”</a:t>
            </a:r>
          </a:p>
          <a:p>
            <a:endParaRPr lang="en-US" sz="1800" b="1" i="1" dirty="0"/>
          </a:p>
          <a:p>
            <a:r>
              <a:rPr lang="en-US" sz="1800" b="1" i="1" dirty="0"/>
              <a:t>Action</a:t>
            </a:r>
            <a:r>
              <a:rPr lang="en-US" sz="1800" dirty="0"/>
              <a:t>: Developer changes a “simple” line of code.</a:t>
            </a:r>
          </a:p>
          <a:p>
            <a:endParaRPr lang="en-US" sz="1800" dirty="0"/>
          </a:p>
          <a:p>
            <a:r>
              <a:rPr lang="en-US" sz="1800" b="1" i="1" dirty="0"/>
              <a:t>Result</a:t>
            </a:r>
            <a:r>
              <a:rPr lang="en-US" sz="1800" dirty="0"/>
              <a:t>: This quick fix solve the problem but broke other parts of the program </a:t>
            </a:r>
            <a:r>
              <a:rPr lang="en" sz="1800" dirty="0"/>
              <a:t>😈 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77EC-29B7-BD4C-B8DF-6FDBF6796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Shape 71">
            <a:extLst>
              <a:ext uri="{FF2B5EF4-FFF2-40B4-BE49-F238E27FC236}">
                <a16:creationId xmlns:a16="http://schemas.microsoft.com/office/drawing/2014/main" id="{CECE1BAC-FB01-E447-A4F4-8B69DC501C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3223" y="0"/>
            <a:ext cx="3377416" cy="219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3283-F1A2-B342-B81D-50982AE3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208153" cy="857400"/>
          </a:xfrm>
        </p:spPr>
        <p:txBody>
          <a:bodyPr/>
          <a:lstStyle/>
          <a:p>
            <a:r>
              <a:rPr lang="en-US" dirty="0"/>
              <a:t>Testing levels aka “Testing Pyramid”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F7E7-F6E5-A546-A28C-78299FC99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BBCA-D9B3-AD42-B3FD-117B48CD9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Google Shape;586;p20">
            <a:extLst>
              <a:ext uri="{FF2B5EF4-FFF2-40B4-BE49-F238E27FC236}">
                <a16:creationId xmlns:a16="http://schemas.microsoft.com/office/drawing/2014/main" id="{6FEF583E-233C-A44E-92D6-3A77D47F80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9937" y="1790098"/>
            <a:ext cx="3954500" cy="31357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90;p20">
            <a:extLst>
              <a:ext uri="{FF2B5EF4-FFF2-40B4-BE49-F238E27FC236}">
                <a16:creationId xmlns:a16="http://schemas.microsoft.com/office/drawing/2014/main" id="{5301414F-94E9-0749-A6B7-232DCA8EF4EB}"/>
              </a:ext>
            </a:extLst>
          </p:cNvPr>
          <p:cNvSpPr/>
          <p:nvPr/>
        </p:nvSpPr>
        <p:spPr>
          <a:xfrm>
            <a:off x="3737211" y="1290405"/>
            <a:ext cx="1297075" cy="964784"/>
          </a:xfrm>
          <a:prstGeom prst="cloudCallout">
            <a:avLst>
              <a:gd name="adj1" fmla="val -29738"/>
              <a:gd name="adj2" fmla="val 92367"/>
            </a:avLst>
          </a:pr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niglet"/>
                <a:ea typeface="Sniglet"/>
                <a:cs typeface="Sniglet"/>
                <a:sym typeface="Sniglet"/>
              </a:rPr>
              <a:t>Manual Testing</a:t>
            </a:r>
            <a:endParaRPr b="1"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0" name="Google Shape;592;p20">
            <a:extLst>
              <a:ext uri="{FF2B5EF4-FFF2-40B4-BE49-F238E27FC236}">
                <a16:creationId xmlns:a16="http://schemas.microsoft.com/office/drawing/2014/main" id="{736F1E02-6984-1340-8D31-DC3BB12FE0C0}"/>
              </a:ext>
            </a:extLst>
          </p:cNvPr>
          <p:cNvCxnSpPr>
            <a:cxnSpLocks/>
          </p:cNvCxnSpPr>
          <p:nvPr/>
        </p:nvCxnSpPr>
        <p:spPr>
          <a:xfrm>
            <a:off x="5510024" y="1425388"/>
            <a:ext cx="0" cy="2817447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" name="Google Shape;593;p20">
            <a:extLst>
              <a:ext uri="{FF2B5EF4-FFF2-40B4-BE49-F238E27FC236}">
                <a16:creationId xmlns:a16="http://schemas.microsoft.com/office/drawing/2014/main" id="{4EA6378F-9927-6546-AD5C-E81FA2194A62}"/>
              </a:ext>
            </a:extLst>
          </p:cNvPr>
          <p:cNvSpPr txBox="1"/>
          <p:nvPr/>
        </p:nvSpPr>
        <p:spPr>
          <a:xfrm>
            <a:off x="5395256" y="1476148"/>
            <a:ext cx="6822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86E8"/>
                </a:solidFill>
                <a:latin typeface="Sniglet"/>
                <a:ea typeface="Sniglet"/>
                <a:cs typeface="Sniglet"/>
                <a:sym typeface="Sniglet"/>
              </a:rPr>
              <a:t> $$$$</a:t>
            </a:r>
            <a:endParaRPr dirty="0">
              <a:solidFill>
                <a:srgbClr val="4A86E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" name="Google Shape;594;p20">
            <a:extLst>
              <a:ext uri="{FF2B5EF4-FFF2-40B4-BE49-F238E27FC236}">
                <a16:creationId xmlns:a16="http://schemas.microsoft.com/office/drawing/2014/main" id="{A3DB8833-84ED-324F-8EED-717BE24CB08D}"/>
              </a:ext>
            </a:extLst>
          </p:cNvPr>
          <p:cNvSpPr txBox="1"/>
          <p:nvPr/>
        </p:nvSpPr>
        <p:spPr>
          <a:xfrm>
            <a:off x="5528274" y="3930535"/>
            <a:ext cx="6822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Sniglet"/>
                <a:ea typeface="Sniglet"/>
                <a:cs typeface="Sniglet"/>
                <a:sym typeface="Sniglet"/>
              </a:rPr>
              <a:t>$</a:t>
            </a:r>
            <a:endParaRPr>
              <a:solidFill>
                <a:srgbClr val="4A86E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12260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Pros vs Cons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600" dirty="0"/>
              <a:t>Bugs preventing</a:t>
            </a:r>
            <a:endParaRPr sz="1600" dirty="0"/>
          </a:p>
          <a:p>
            <a:r>
              <a:rPr lang="en" sz="1600" dirty="0"/>
              <a:t>Easy refactoring</a:t>
            </a:r>
            <a:endParaRPr sz="1600" dirty="0"/>
          </a:p>
          <a:p>
            <a:r>
              <a:rPr lang="en" sz="1600" dirty="0"/>
              <a:t>Better code architecture</a:t>
            </a:r>
            <a:endParaRPr sz="1600" dirty="0"/>
          </a:p>
          <a:p>
            <a:r>
              <a:rPr lang="en" sz="1600" dirty="0"/>
              <a:t>Documentation</a:t>
            </a:r>
            <a:endParaRPr sz="1600" dirty="0"/>
          </a:p>
          <a:p>
            <a:r>
              <a:rPr lang="en" sz="1600" dirty="0"/>
              <a:t>Less debugging cases</a:t>
            </a:r>
            <a:endParaRPr sz="1600" dirty="0"/>
          </a:p>
          <a:p>
            <a:r>
              <a:rPr lang="en" sz="1600" dirty="0"/>
              <a:t>Time saver</a:t>
            </a:r>
            <a:endParaRPr sz="1600" dirty="0"/>
          </a:p>
          <a:p>
            <a:r>
              <a:rPr lang="en" sz="1600" dirty="0"/>
              <a:t>Money saver</a:t>
            </a:r>
            <a:endParaRPr sz="1600" dirty="0"/>
          </a:p>
          <a:p>
            <a:r>
              <a:rPr lang="en" sz="1600" dirty="0"/>
              <a:t>Must have practice for big projects</a:t>
            </a:r>
            <a:endParaRPr sz="1600" dirty="0"/>
          </a:p>
          <a:p>
            <a:r>
              <a:rPr lang="en" sz="1600" dirty="0"/>
              <a:t>Guarantee that your code is working as expected</a:t>
            </a:r>
            <a:endParaRPr sz="1600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6724" indent="-317183"/>
            <a:endParaRPr sz="1600" dirty="0">
              <a:cs typeface="Calibri" panose="020F0502020204030204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Pros vs Cons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600" dirty="0"/>
              <a:t>Bugs preventing</a:t>
            </a:r>
            <a:endParaRPr sz="1600" dirty="0"/>
          </a:p>
          <a:p>
            <a:r>
              <a:rPr lang="en" sz="1600" dirty="0"/>
              <a:t>Easy refactoring</a:t>
            </a:r>
            <a:endParaRPr sz="1600" dirty="0"/>
          </a:p>
          <a:p>
            <a:r>
              <a:rPr lang="en" sz="1600" dirty="0"/>
              <a:t>Better code architecture</a:t>
            </a:r>
            <a:endParaRPr sz="1600" dirty="0"/>
          </a:p>
          <a:p>
            <a:r>
              <a:rPr lang="en" sz="1600" dirty="0"/>
              <a:t>Documentation</a:t>
            </a:r>
            <a:endParaRPr sz="1600" dirty="0"/>
          </a:p>
          <a:p>
            <a:r>
              <a:rPr lang="en" sz="1600" dirty="0"/>
              <a:t>Less debugging cases</a:t>
            </a:r>
            <a:endParaRPr sz="1600" dirty="0"/>
          </a:p>
          <a:p>
            <a:r>
              <a:rPr lang="en" sz="1600" dirty="0"/>
              <a:t>Time saver</a:t>
            </a:r>
            <a:endParaRPr sz="1600" dirty="0"/>
          </a:p>
          <a:p>
            <a:r>
              <a:rPr lang="en" sz="1600" dirty="0"/>
              <a:t>Money saver</a:t>
            </a:r>
            <a:endParaRPr sz="1600" dirty="0"/>
          </a:p>
          <a:p>
            <a:r>
              <a:rPr lang="en" sz="1600" dirty="0"/>
              <a:t>Must have practice for big projects</a:t>
            </a:r>
            <a:endParaRPr sz="1600" dirty="0"/>
          </a:p>
          <a:p>
            <a:r>
              <a:rPr lang="en" sz="1600" dirty="0"/>
              <a:t>Guarantee that your code is working as expected</a:t>
            </a:r>
            <a:endParaRPr sz="1600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6724" indent="-317183"/>
            <a:r>
              <a:rPr lang="en" sz="1600" dirty="0"/>
              <a:t>Needs more time for first coding</a:t>
            </a:r>
            <a:endParaRPr lang="ru-RU" sz="1600" dirty="0">
              <a:cs typeface="Calibri" panose="020F0502020204030204"/>
            </a:endParaRPr>
          </a:p>
          <a:p>
            <a:pPr marL="456724" indent="-317183"/>
            <a:r>
              <a:rPr lang="en" sz="1600" dirty="0"/>
              <a:t>Require support</a:t>
            </a:r>
            <a:endParaRPr sz="1600" dirty="0">
              <a:cs typeface="Calibri" panose="020F0502020204030204"/>
            </a:endParaRPr>
          </a:p>
          <a:p>
            <a:pPr marL="456724" indent="-317183"/>
            <a:r>
              <a:rPr lang="en" sz="1600" strike="sngStrike" dirty="0"/>
              <a:t>Possible overhead</a:t>
            </a:r>
            <a:r>
              <a:rPr lang="en" sz="1600" dirty="0"/>
              <a:t> </a:t>
            </a:r>
            <a:endParaRPr sz="1600" dirty="0">
              <a:cs typeface="Calibri" panose="020F0502020204030204"/>
            </a:endParaRPr>
          </a:p>
          <a:p>
            <a:pPr marL="456724" indent="-317183"/>
            <a:r>
              <a:rPr lang="en" sz="1600" dirty="0"/>
              <a:t>Hard to write good tests</a:t>
            </a:r>
            <a:endParaRPr sz="1600" dirty="0">
              <a:cs typeface="Calibri" panose="020F0502020204030204"/>
            </a:endParaRPr>
          </a:p>
          <a:p>
            <a:pPr marL="456724" indent="-317183"/>
            <a:r>
              <a:rPr lang="en" sz="1600" dirty="0"/>
              <a:t>Hard to apply on legacy code</a:t>
            </a:r>
            <a:endParaRPr sz="1600" dirty="0">
              <a:cs typeface="Calibri" panose="020F0502020204030204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3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1383</Words>
  <Application>Microsoft Macintosh PowerPoint</Application>
  <PresentationFormat>On-screen Show (16:9)</PresentationFormat>
  <Paragraphs>301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Raleway</vt:lpstr>
      <vt:lpstr>Arial</vt:lpstr>
      <vt:lpstr>Lato</vt:lpstr>
      <vt:lpstr>Sniglet</vt:lpstr>
      <vt:lpstr>Antonio template</vt:lpstr>
      <vt:lpstr>Lesson 5 – Code Testing</vt:lpstr>
      <vt:lpstr>Lesson goals</vt:lpstr>
      <vt:lpstr>Code Testing</vt:lpstr>
      <vt:lpstr>Importance</vt:lpstr>
      <vt:lpstr>Importance</vt:lpstr>
      <vt:lpstr>Importance</vt:lpstr>
      <vt:lpstr>Testing levels aka “Testing Pyramid”</vt:lpstr>
      <vt:lpstr>Pros vs Cons</vt:lpstr>
      <vt:lpstr>Pros vs Cons</vt:lpstr>
      <vt:lpstr>Testing libraries</vt:lpstr>
      <vt:lpstr>Unit testing</vt:lpstr>
      <vt:lpstr>Unit Test Example</vt:lpstr>
      <vt:lpstr>How to setup &amp; run tests</vt:lpstr>
      <vt:lpstr>Working with IDE</vt:lpstr>
      <vt:lpstr>Test Source code convention</vt:lpstr>
      <vt:lpstr>Code Convention in Tests</vt:lpstr>
      <vt:lpstr>Tested method names patterns</vt:lpstr>
      <vt:lpstr>Tested method names patterns</vt:lpstr>
      <vt:lpstr>Tested method names patterns</vt:lpstr>
      <vt:lpstr>Test results verification</vt:lpstr>
      <vt:lpstr>Test configurations</vt:lpstr>
      <vt:lpstr>Method that throws exceptions</vt:lpstr>
      <vt:lpstr>Which code should be tested by Unit tests?</vt:lpstr>
      <vt:lpstr>What you should not test</vt:lpstr>
      <vt:lpstr>What is a good Unit test</vt:lpstr>
      <vt:lpstr>Good practices</vt:lpstr>
      <vt:lpstr>Mocking</vt:lpstr>
      <vt:lpstr>Mock Concept</vt:lpstr>
      <vt:lpstr>Mock Types</vt:lpstr>
      <vt:lpstr>Mocking libraries…</vt:lpstr>
      <vt:lpstr>What is Mock ?</vt:lpstr>
      <vt:lpstr>Argument matchers</vt:lpstr>
      <vt:lpstr>AAA (arrange, act, assert) or “given-when-then” </vt:lpstr>
      <vt:lpstr>Code Coverage</vt:lpstr>
      <vt:lpstr>Test Driven Development</vt:lpstr>
      <vt:lpstr>Test Driven Development</vt:lpstr>
      <vt:lpstr>Homework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Vasya Rudas</cp:lastModifiedBy>
  <cp:revision>64</cp:revision>
  <dcterms:modified xsi:type="dcterms:W3CDTF">2020-11-15T21:33:13Z</dcterms:modified>
</cp:coreProperties>
</file>