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284" r:id="rId2"/>
    <p:sldId id="285" r:id="rId3"/>
    <p:sldId id="437" r:id="rId4"/>
    <p:sldId id="438" r:id="rId5"/>
    <p:sldId id="439" r:id="rId6"/>
    <p:sldId id="440" r:id="rId7"/>
    <p:sldId id="442" r:id="rId8"/>
    <p:sldId id="441" r:id="rId9"/>
    <p:sldId id="443" r:id="rId10"/>
    <p:sldId id="444" r:id="rId11"/>
    <p:sldId id="446" r:id="rId12"/>
    <p:sldId id="447" r:id="rId13"/>
    <p:sldId id="448" r:id="rId14"/>
    <p:sldId id="470" r:id="rId15"/>
    <p:sldId id="457" r:id="rId16"/>
    <p:sldId id="474" r:id="rId17"/>
    <p:sldId id="450" r:id="rId18"/>
    <p:sldId id="451" r:id="rId19"/>
    <p:sldId id="473" r:id="rId20"/>
    <p:sldId id="452" r:id="rId21"/>
    <p:sldId id="453" r:id="rId22"/>
    <p:sldId id="475" r:id="rId23"/>
    <p:sldId id="472" r:id="rId24"/>
    <p:sldId id="454" r:id="rId25"/>
    <p:sldId id="456" r:id="rId26"/>
    <p:sldId id="445" r:id="rId27"/>
    <p:sldId id="458" r:id="rId28"/>
    <p:sldId id="459" r:id="rId29"/>
    <p:sldId id="460" r:id="rId30"/>
    <p:sldId id="461" r:id="rId31"/>
    <p:sldId id="462" r:id="rId32"/>
    <p:sldId id="469" r:id="rId33"/>
    <p:sldId id="468" r:id="rId34"/>
    <p:sldId id="339" r:id="rId35"/>
  </p:sldIdLst>
  <p:sldSz cx="9144000" cy="5143500" type="screen16x9"/>
  <p:notesSz cx="6858000" cy="9144000"/>
  <p:embeddedFontLs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Raleway" panose="020B0503030101060003" pitchFamily="34" charset="77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77480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A36EF-856A-4B80-A249-6F69027DCA41}" v="5" dt="2020-11-07T22:57:36.884"/>
  </p1510:revLst>
</p1510:revInfo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2"/>
    <p:restoredTop sz="76856" autoAdjust="0"/>
  </p:normalViewPr>
  <p:slideViewPr>
    <p:cSldViewPr snapToGrid="0" snapToObjects="1">
      <p:cViewPr varScale="1">
        <p:scale>
          <a:sx n="147" d="100"/>
          <a:sy n="14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" userId="21b0ef620fff3801" providerId="LiveId" clId="{19CA36EF-856A-4B80-A249-6F69027DCA41}"/>
    <pc:docChg chg="undo redo custSel addSld delSld modSld">
      <pc:chgData name="Yaroslav" userId="21b0ef620fff3801" providerId="LiveId" clId="{19CA36EF-856A-4B80-A249-6F69027DCA41}" dt="2020-11-07T22:57:36.883" v="681"/>
      <pc:docMkLst>
        <pc:docMk/>
      </pc:docMkLst>
      <pc:sldChg chg="add">
        <pc:chgData name="Yaroslav" userId="21b0ef620fff3801" providerId="LiveId" clId="{19CA36EF-856A-4B80-A249-6F69027DCA41}" dt="2020-11-07T22:57:36.883" v="681"/>
        <pc:sldMkLst>
          <pc:docMk/>
          <pc:sldMk cId="524782520" sldId="445"/>
        </pc:sldMkLst>
      </pc:sldChg>
      <pc:sldChg chg="add del">
        <pc:chgData name="Yaroslav" userId="21b0ef620fff3801" providerId="LiveId" clId="{19CA36EF-856A-4B80-A249-6F69027DCA41}" dt="2020-11-07T22:57:31.123" v="680" actId="2696"/>
        <pc:sldMkLst>
          <pc:docMk/>
          <pc:sldMk cId="2300596480" sldId="445"/>
        </pc:sldMkLst>
      </pc:sldChg>
      <pc:sldChg chg="modSp mod">
        <pc:chgData name="Yaroslav" userId="21b0ef620fff3801" providerId="LiveId" clId="{19CA36EF-856A-4B80-A249-6F69027DCA41}" dt="2020-11-07T22:57:06.998" v="676" actId="2711"/>
        <pc:sldMkLst>
          <pc:docMk/>
          <pc:sldMk cId="998403398" sldId="453"/>
        </pc:sldMkLst>
        <pc:spChg chg="mod">
          <ac:chgData name="Yaroslav" userId="21b0ef620fff3801" providerId="LiveId" clId="{19CA36EF-856A-4B80-A249-6F69027DCA41}" dt="2020-11-07T22:57:06.998" v="676" actId="2711"/>
          <ac:spMkLst>
            <pc:docMk/>
            <pc:sldMk cId="998403398" sldId="453"/>
            <ac:spMk id="5" creationId="{00000000-0000-0000-0000-000000000000}"/>
          </ac:spMkLst>
        </pc:spChg>
      </pc:sldChg>
      <pc:sldChg chg="delSp modSp mod">
        <pc:chgData name="Yaroslav" userId="21b0ef620fff3801" providerId="LiveId" clId="{19CA36EF-856A-4B80-A249-6F69027DCA41}" dt="2020-11-07T22:56:42.835" v="674" actId="21"/>
        <pc:sldMkLst>
          <pc:docMk/>
          <pc:sldMk cId="2409660071" sldId="456"/>
        </pc:sldMkLst>
        <pc:spChg chg="mod">
          <ac:chgData name="Yaroslav" userId="21b0ef620fff3801" providerId="LiveId" clId="{19CA36EF-856A-4B80-A249-6F69027DCA41}" dt="2020-11-07T22:56:41.233" v="673" actId="21"/>
          <ac:spMkLst>
            <pc:docMk/>
            <pc:sldMk cId="2409660071" sldId="456"/>
            <ac:spMk id="5" creationId="{00000000-0000-0000-0000-000000000000}"/>
          </ac:spMkLst>
        </pc:spChg>
        <pc:spChg chg="del mod">
          <ac:chgData name="Yaroslav" userId="21b0ef620fff3801" providerId="LiveId" clId="{19CA36EF-856A-4B80-A249-6F69027DCA41}" dt="2020-11-07T22:56:42.835" v="674" actId="21"/>
          <ac:spMkLst>
            <pc:docMk/>
            <pc:sldMk cId="2409660071" sldId="456"/>
            <ac:spMk id="6" creationId="{00000000-0000-0000-0000-000000000000}"/>
          </ac:spMkLst>
        </pc:spChg>
      </pc:sldChg>
      <pc:sldChg chg="modSp mod">
        <pc:chgData name="Yaroslav" userId="21b0ef620fff3801" providerId="LiveId" clId="{19CA36EF-856A-4B80-A249-6F69027DCA41}" dt="2020-11-07T22:56:25.627" v="667" actId="20577"/>
        <pc:sldMkLst>
          <pc:docMk/>
          <pc:sldMk cId="1538278690" sldId="458"/>
        </pc:sldMkLst>
        <pc:spChg chg="mod">
          <ac:chgData name="Yaroslav" userId="21b0ef620fff3801" providerId="LiveId" clId="{19CA36EF-856A-4B80-A249-6F69027DCA41}" dt="2020-11-07T22:56:25.627" v="667" actId="20577"/>
          <ac:spMkLst>
            <pc:docMk/>
            <pc:sldMk cId="1538278690" sldId="458"/>
            <ac:spMk id="3" creationId="{00000000-0000-0000-0000-000000000000}"/>
          </ac:spMkLst>
        </pc:spChg>
      </pc:sldChg>
      <pc:sldChg chg="modSp mod">
        <pc:chgData name="Yaroslav" userId="21b0ef620fff3801" providerId="LiveId" clId="{19CA36EF-856A-4B80-A249-6F69027DCA41}" dt="2020-11-07T22:56:23.107" v="665" actId="20577"/>
        <pc:sldMkLst>
          <pc:docMk/>
          <pc:sldMk cId="3899207435" sldId="459"/>
        </pc:sldMkLst>
        <pc:spChg chg="mod">
          <ac:chgData name="Yaroslav" userId="21b0ef620fff3801" providerId="LiveId" clId="{19CA36EF-856A-4B80-A249-6F69027DCA41}" dt="2020-11-07T22:56:23.107" v="665" actId="20577"/>
          <ac:spMkLst>
            <pc:docMk/>
            <pc:sldMk cId="3899207435" sldId="459"/>
            <ac:spMk id="3" creationId="{00000000-0000-0000-0000-000000000000}"/>
          </ac:spMkLst>
        </pc:spChg>
      </pc:sldChg>
      <pc:sldChg chg="modNotes">
        <pc:chgData name="Yaroslav" userId="21b0ef620fff3801" providerId="LiveId" clId="{19CA36EF-856A-4B80-A249-6F69027DCA41}" dt="2020-11-07T22:57:26.217" v="678"/>
        <pc:sldMkLst>
          <pc:docMk/>
          <pc:sldMk cId="2016733146" sldId="468"/>
        </pc:sldMkLst>
      </pc:sldChg>
      <pc:sldChg chg="addSp modSp mod">
        <pc:chgData name="Yaroslav" userId="21b0ef620fff3801" providerId="LiveId" clId="{19CA36EF-856A-4B80-A249-6F69027DCA41}" dt="2020-11-07T22:55:48.141" v="663" actId="14100"/>
        <pc:sldMkLst>
          <pc:docMk/>
          <pc:sldMk cId="3219259" sldId="469"/>
        </pc:sldMkLst>
        <pc:spChg chg="mod">
          <ac:chgData name="Yaroslav" userId="21b0ef620fff3801" providerId="LiveId" clId="{19CA36EF-856A-4B80-A249-6F69027DCA41}" dt="2020-11-07T22:55:48.141" v="663" actId="14100"/>
          <ac:spMkLst>
            <pc:docMk/>
            <pc:sldMk cId="3219259" sldId="469"/>
            <ac:spMk id="5" creationId="{9D72D2AD-9CD4-4F1E-B739-FC83B5BCFB12}"/>
          </ac:spMkLst>
        </pc:spChg>
        <pc:spChg chg="add mod">
          <ac:chgData name="Yaroslav" userId="21b0ef620fff3801" providerId="LiveId" clId="{19CA36EF-856A-4B80-A249-6F69027DCA41}" dt="2020-11-07T22:24:02.611" v="2" actId="21"/>
          <ac:spMkLst>
            <pc:docMk/>
            <pc:sldMk cId="3219259" sldId="469"/>
            <ac:spMk id="8" creationId="{D5F57F0D-A833-445C-B212-03498A44774B}"/>
          </ac:spMkLst>
        </pc:spChg>
        <pc:spChg chg="add mod">
          <ac:chgData name="Yaroslav" userId="21b0ef620fff3801" providerId="LiveId" clId="{19CA36EF-856A-4B80-A249-6F69027DCA41}" dt="2020-11-07T22:33:24.232" v="135" actId="21"/>
          <ac:spMkLst>
            <pc:docMk/>
            <pc:sldMk cId="3219259" sldId="469"/>
            <ac:spMk id="9" creationId="{86A637B3-BE40-4AAC-AAAF-B71F995B745E}"/>
          </ac:spMkLst>
        </pc:spChg>
        <pc:spChg chg="add mod">
          <ac:chgData name="Yaroslav" userId="21b0ef620fff3801" providerId="LiveId" clId="{19CA36EF-856A-4B80-A249-6F69027DCA41}" dt="2020-11-07T22:48:04.456" v="398" actId="21"/>
          <ac:spMkLst>
            <pc:docMk/>
            <pc:sldMk cId="3219259" sldId="469"/>
            <ac:spMk id="10" creationId="{48204192-3AF7-41CF-915F-A42C2AA485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90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4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74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5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22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07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41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68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14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19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7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215045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14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21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99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61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07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71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16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101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776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6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5793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80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66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2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50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06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5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missing-numbers/proble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java-exception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essential/exceptions/index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00676" y="1786259"/>
            <a:ext cx="8443323" cy="636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Lesson 4 – Error propagation and handling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6188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catch blocks order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973209" cy="3552300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GB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-MM-dd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11-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6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uk-UA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DateParseException</a:t>
            </a:r>
            <a:r>
              <a:rPr lang="uk-UA" altLang="uk-UA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“Date parse failed”</a:t>
            </a: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uk-UA" altLang="uk-UA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“Unexpected error”</a:t>
            </a: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16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8641" y="2862472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9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multi-catch 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111286"/>
            <a:ext cx="6462600" cy="39472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Path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dolphinsB</a:t>
            </a:r>
            <a:r>
              <a:rPr lang="en-US" altLang="ru-RU" sz="1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irthdays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.txt"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readAllBytes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uk-UA" sz="1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GB" altLang="uk-UA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-MM-dd</a:t>
            </a:r>
            <a:r>
              <a:rPr lang="uk-UA" altLang="uk-UA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DateParseException</a:t>
            </a: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b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duplication</a:t>
            </a:r>
            <a:b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ru-RU" sz="1400" b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Code duplication</a:t>
            </a:r>
            <a:br>
              <a:rPr lang="ru-RU" altLang="ru-RU" sz="1400" b="1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7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Multi-catch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108789"/>
            <a:ext cx="6462600" cy="36240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Path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"dolphinsBorn.txt"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readAllBytes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uk-UA" sz="1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GB" altLang="uk-UA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-MM-dd</a:t>
            </a:r>
            <a:r>
              <a:rPr lang="uk-UA" altLang="uk-UA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DateParseException</a:t>
            </a: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ru-RU" alt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59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Issues?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7522936" cy="36240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mightThrow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 = new </a:t>
            </a:r>
            <a:r>
              <a:rPr lang="en-US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InputMismatchException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|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MissingResourceException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mightThrow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DateParseException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5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Issues!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7522936" cy="36240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mightThrow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 = new </a:t>
            </a:r>
            <a:r>
              <a:rPr lang="en-US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InputMismatchException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|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MissingResourceException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mightThrow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DateParseException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93A44AC-DB33-C541-B9E1-C546BABE9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00" y="1215788"/>
            <a:ext cx="8250300" cy="36240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Lato"/>
              <a:buNone/>
            </a:pP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mightThrow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Lato"/>
              <a:buNone/>
            </a:pP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 = new </a:t>
            </a:r>
            <a:r>
              <a:rPr lang="en-US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ru-RU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 </a:t>
            </a:r>
            <a:r>
              <a:rPr lang="en-US" altLang="ru-RU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multicatch</a:t>
            </a:r>
            <a:r>
              <a:rPr lang="en-US" altLang="ru-RU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is effectively final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Lato"/>
              <a:buNone/>
            </a:pP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InputMismatchException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MissingResourceException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 variable name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Lato"/>
              <a:buNone/>
            </a:pP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altLang="ru-RU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different hierarchy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Lato"/>
              <a:buNone/>
            </a:pP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cannot catch </a:t>
            </a:r>
            <a:r>
              <a:rPr lang="en-US" altLang="ru-RU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ru-RU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because nothing can potentially throw one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cannot catch </a:t>
            </a:r>
            <a:r>
              <a:rPr lang="en-US" altLang="ru-RU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altLang="ru-RU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because was already caught on first catch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more general </a:t>
            </a:r>
            <a:r>
              <a:rPr lang="en-US" altLang="ru-RU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superclasses</a:t>
            </a:r>
            <a:r>
              <a:rPr lang="en-US" altLang="ru-RU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must be caught after their subclasses</a:t>
            </a:r>
            <a:r>
              <a:rPr lang="en-US" altLang="ru-RU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more general </a:t>
            </a:r>
            <a:r>
              <a:rPr lang="en-US" altLang="ru-RU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superclasses</a:t>
            </a:r>
            <a:r>
              <a:rPr lang="en-US" altLang="ru-RU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must be caught after their subclasses.</a:t>
            </a:r>
            <a:br>
              <a:rPr lang="ru-RU" altLang="ru-RU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Lato"/>
              <a:buNone/>
            </a:pP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mightThrow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DateParseException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7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9">
            <a:extLst>
              <a:ext uri="{FF2B5EF4-FFF2-40B4-BE49-F238E27FC236}">
                <a16:creationId xmlns:a16="http://schemas.microsoft.com/office/drawing/2014/main" id="{EFFECC1C-5324-B848-B3C9-810287C7DE8E}"/>
              </a:ext>
            </a:extLst>
          </p:cNvPr>
          <p:cNvSpPr/>
          <p:nvPr/>
        </p:nvSpPr>
        <p:spPr>
          <a:xfrm>
            <a:off x="954714" y="3840477"/>
            <a:ext cx="5137865" cy="435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10" name="Прямоугольник 9"/>
          <p:cNvSpPr/>
          <p:nvPr/>
        </p:nvSpPr>
        <p:spPr>
          <a:xfrm>
            <a:off x="954714" y="3328987"/>
            <a:ext cx="5137865" cy="435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9" name="Прямоугольник 8"/>
          <p:cNvSpPr/>
          <p:nvPr/>
        </p:nvSpPr>
        <p:spPr>
          <a:xfrm>
            <a:off x="954715" y="1311640"/>
            <a:ext cx="5137865" cy="19414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954714" y="1232812"/>
            <a:ext cx="5903285" cy="3552300"/>
          </a:xfrm>
        </p:spPr>
        <p:txBody>
          <a:bodyPr>
            <a:no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WaterFillingException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WaterFillingException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WaterFillingException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WaterFillingException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cause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cause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CapNotFoundException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WaterFillingException</a:t>
            </a:r>
            <a:r>
              <a:rPr lang="ru-RU" altLang="ru-RU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BottleOverloadException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WaterFillingException</a:t>
            </a:r>
            <a:r>
              <a:rPr lang="ru-RU" altLang="ru-RU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05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05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70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8250300" cy="857400"/>
          </a:xfrm>
        </p:spPr>
        <p:txBody>
          <a:bodyPr/>
          <a:lstStyle/>
          <a:p>
            <a:r>
              <a:rPr lang="en-US" dirty="0"/>
              <a:t>Custom exceptions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7271862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 {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int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addWater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volumeToAdd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volumeToAdd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ru-RU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BottleOverloadException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"Bottle is running out of capacity!"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05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"Added %d. Current value %d”,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volumeToAdd</a:t>
            </a:r>
            <a:r>
              <a:rPr lang="en-US" altLang="en-US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7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19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catch finally statement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3061855" y="1093499"/>
            <a:ext cx="4197350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62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Try catch finally statement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373588"/>
            <a:ext cx="6462600" cy="2285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385763" indent="-385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Open resource</a:t>
            </a:r>
          </a:p>
          <a:p>
            <a:pPr marL="385763" indent="-385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Try to manipulate with resource</a:t>
            </a:r>
          </a:p>
          <a:p>
            <a:pPr marL="385763" indent="-385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Catch any errors</a:t>
            </a:r>
          </a:p>
          <a:p>
            <a:pPr marL="385763" indent="-385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Finally close resource</a:t>
            </a:r>
          </a:p>
        </p:txBody>
      </p:sp>
    </p:spTree>
    <p:extLst>
      <p:ext uri="{BB962C8B-B14F-4D97-AF65-F5344CB8AC3E}">
        <p14:creationId xmlns:p14="http://schemas.microsoft.com/office/powerpoint/2010/main" val="376019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8250300" cy="857400"/>
          </a:xfrm>
        </p:spPr>
        <p:txBody>
          <a:bodyPr/>
          <a:lstStyle/>
          <a:p>
            <a:r>
              <a:rPr lang="en-US" dirty="0"/>
              <a:t>Resource management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7271862" cy="36240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AutoCloseable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int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addWater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volumeToAdd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volumeToAdd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ru-RU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BottleOverloadException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"Bottle is running out of capacity!"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05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"Added %d. Current value %d”,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volumeToAdd</a:t>
            </a:r>
            <a:r>
              <a:rPr lang="en-US" altLang="en-US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b="1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050" b="1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close()  {</a:t>
            </a:r>
            <a:b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05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”Bottle closed”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7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0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E875C0-634B-C24F-A174-445860D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Lesson goals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02E9C1-4387-3242-83A3-46A4979A5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r>
              <a:rPr lang="en-US" dirty="0"/>
              <a:t>Assertions</a:t>
            </a: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D555624C-A575-412C-915F-C43867A1CE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7" name="Picture 2" descr="Картинки по запросу java exceptions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115" y="1635063"/>
            <a:ext cx="4576235" cy="252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25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892853" cy="857400"/>
          </a:xfrm>
        </p:spPr>
        <p:txBody>
          <a:bodyPr/>
          <a:lstStyle/>
          <a:p>
            <a:r>
              <a:rPr lang="en-US" dirty="0"/>
              <a:t>Resource management: </a:t>
            </a:r>
            <a:r>
              <a:rPr lang="en-US" u="sng" dirty="0"/>
              <a:t>Old School </a:t>
            </a:r>
            <a:endParaRPr lang="ru-RU" u="sng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3699" y="1215788"/>
            <a:ext cx="5217621" cy="34547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1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altLang="uk-UA" sz="11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brand1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String brand2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= </a:t>
            </a:r>
            <a:r>
              <a:rPr lang="uk-UA" altLang="uk-UA" sz="11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1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1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11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</a:t>
            </a:r>
            <a:r>
              <a:rPr lang="en-US" altLang="uk-U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BottleFactory.newBottle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brand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b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BottleFactory.newBottle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brand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2);</a:t>
            </a:r>
            <a:endParaRPr lang="en-US" altLang="uk-UA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addWater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getWater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uk-UA" altLang="uk-UA" sz="11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uk-UA" altLang="uk-UA" sz="11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1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11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1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1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 != </a:t>
            </a:r>
            <a:r>
              <a:rPr lang="uk-UA" altLang="uk-UA" sz="11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uk-UA" alt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uk-UA" altLang="uk-UA" sz="11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11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r>
              <a:rPr lang="en-US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e);        </a:t>
            </a:r>
            <a:endParaRPr lang="en-US" alt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1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11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1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1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uk-UA" altLang="uk-UA" sz="11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uk-UA" alt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uk-UA" altLang="uk-UA" sz="11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11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e);</a:t>
            </a:r>
            <a:endParaRPr lang="en-US" alt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678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8350054" cy="857400"/>
          </a:xfrm>
        </p:spPr>
        <p:txBody>
          <a:bodyPr/>
          <a:lstStyle/>
          <a:p>
            <a:r>
              <a:rPr lang="en-US" dirty="0"/>
              <a:t>Resource management: </a:t>
            </a:r>
            <a:r>
              <a:rPr lang="en-US" u="sng" dirty="0"/>
              <a:t>New School (ARM) </a:t>
            </a:r>
            <a:endParaRPr lang="ru-RU" u="sng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3699" y="1215788"/>
            <a:ext cx="6412874" cy="14234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1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altLang="uk-UA" sz="11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brand1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String brand2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1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11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= </a:t>
            </a:r>
            <a:r>
              <a:rPr lang="en-US" altLang="uk-U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BottleFactory</a:t>
            </a:r>
            <a:r>
              <a:rPr lang="en-US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brand1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BottleFactory.newBottle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brand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  <a:endParaRPr lang="en-US" altLang="uk-UA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addWater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getWater</a:t>
            </a:r>
            <a:r>
              <a:rPr lang="uk-UA" altLang="uk-U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2800" dirty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89834" y="4163401"/>
            <a:ext cx="4754166" cy="4385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403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8250300" cy="857400"/>
          </a:xfrm>
        </p:spPr>
        <p:txBody>
          <a:bodyPr/>
          <a:lstStyle/>
          <a:p>
            <a:r>
              <a:rPr lang="en-US" dirty="0"/>
              <a:t>Resource management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7271862" cy="36240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AutoCloseable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int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addWater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volumeToAdd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volumeToAdd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BottleOverloadException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"Bottle is running out of capacity!"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05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"Added %d. Current value %d”,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volumeToAdd</a:t>
            </a:r>
            <a:r>
              <a:rPr lang="en-US" altLang="en-US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b="1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050" b="1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close()  {</a:t>
            </a:r>
            <a:b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05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”Bottle closed”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7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17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8250300" cy="857400"/>
          </a:xfrm>
        </p:spPr>
        <p:txBody>
          <a:bodyPr/>
          <a:lstStyle/>
          <a:p>
            <a:r>
              <a:rPr lang="en-US" dirty="0"/>
              <a:t>ARM: Suppressed Exceptions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7271862" cy="36240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AutoCloseable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en-US" altLang="en-US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addWater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volumeToAdd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volumeToAdd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WaterFillingException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"Bottle is running out of capacity!"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05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"Added %d. Current value %d”,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volumeToAdd</a:t>
            </a:r>
            <a:r>
              <a:rPr lang="en-US" altLang="en-US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b="1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050" b="1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close()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b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CapNotFoundException</a:t>
            </a: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"Bottle cannot be closed, no cap!"</a:t>
            </a: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7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4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8250300" cy="857400"/>
          </a:xfrm>
        </p:spPr>
        <p:txBody>
          <a:bodyPr/>
          <a:lstStyle/>
          <a:p>
            <a:r>
              <a:rPr lang="en-US" dirty="0"/>
              <a:t>ARM: Suppressed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Java treats the first exception as the primary one and tacks on any that come up while automatically closing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Suppressed exceptions apply only to exceptions thrown in the try clause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36138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ARM: Suppressed Exceptions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3700" y="1215788"/>
            <a:ext cx="7678223" cy="34547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Bottle bottle = 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alt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Bottle()</a:t>
            </a:r>
            <a: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bottle.addWater(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bottle.addWater(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bottle.addWater(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bottle.addWater(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(IOException e) {</a:t>
            </a:r>
            <a:b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ru-RU" altLang="ru-RU" sz="11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ater</a:t>
            </a:r>
            <a:r>
              <a:rPr lang="en-US" alt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filling failed</a:t>
            </a:r>
            <a:r>
              <a:rPr lang="ru-RU" alt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C00000"/>
                </a:solidFill>
              </a:rPr>
              <a:t>Created bottle with max volume 3</a:t>
            </a:r>
          </a:p>
          <a:p>
            <a:r>
              <a:rPr lang="en-US" sz="1100" dirty="0">
                <a:solidFill>
                  <a:srgbClr val="C00000"/>
                </a:solidFill>
              </a:rPr>
              <a:t>Added 1. Current value 1</a:t>
            </a:r>
          </a:p>
          <a:p>
            <a:r>
              <a:rPr lang="en-US" sz="1100" dirty="0">
                <a:solidFill>
                  <a:srgbClr val="C00000"/>
                </a:solidFill>
              </a:rPr>
              <a:t>Added 1. Current value 2</a:t>
            </a:r>
          </a:p>
          <a:p>
            <a:r>
              <a:rPr lang="en-US" sz="1100" dirty="0">
                <a:solidFill>
                  <a:srgbClr val="C00000"/>
                </a:solidFill>
              </a:rPr>
              <a:t>Added 1. Current value 3</a:t>
            </a:r>
          </a:p>
          <a:p>
            <a:r>
              <a:rPr lang="en-US" sz="1100" dirty="0">
                <a:solidFill>
                  <a:srgbClr val="C00000"/>
                </a:solidFill>
              </a:rPr>
              <a:t>Exception in thread "main" </a:t>
            </a:r>
            <a:r>
              <a:rPr lang="en-US" sz="1100" dirty="0" err="1">
                <a:solidFill>
                  <a:srgbClr val="C00000"/>
                </a:solidFill>
              </a:rPr>
              <a:t>org.geekhub.BottleOverloadException</a:t>
            </a:r>
            <a:r>
              <a:rPr lang="en-US" sz="1100" dirty="0">
                <a:solidFill>
                  <a:srgbClr val="C00000"/>
                </a:solidFill>
              </a:rPr>
              <a:t>: Bottle is running out of capacity!</a:t>
            </a:r>
          </a:p>
          <a:p>
            <a:r>
              <a:rPr lang="en-US" sz="1100" dirty="0">
                <a:solidFill>
                  <a:srgbClr val="C00000"/>
                </a:solidFill>
              </a:rPr>
              <a:t>	at </a:t>
            </a:r>
            <a:r>
              <a:rPr lang="en-US" sz="1100" dirty="0" err="1">
                <a:solidFill>
                  <a:srgbClr val="C00000"/>
                </a:solidFill>
              </a:rPr>
              <a:t>Bottle.addWater</a:t>
            </a:r>
            <a:r>
              <a:rPr lang="en-US" sz="1100" dirty="0">
                <a:solidFill>
                  <a:srgbClr val="C00000"/>
                </a:solidFill>
              </a:rPr>
              <a:t>(scratch_1.java:17)</a:t>
            </a:r>
          </a:p>
          <a:p>
            <a:r>
              <a:rPr lang="en-US" sz="1100" dirty="0">
                <a:solidFill>
                  <a:srgbClr val="C00000"/>
                </a:solidFill>
              </a:rPr>
              <a:t>	at </a:t>
            </a:r>
            <a:r>
              <a:rPr lang="en-US" sz="1100" dirty="0" err="1">
                <a:solidFill>
                  <a:srgbClr val="C00000"/>
                </a:solidFill>
              </a:rPr>
              <a:t>Main.main</a:t>
            </a:r>
            <a:r>
              <a:rPr lang="en-US" sz="1100" dirty="0">
                <a:solidFill>
                  <a:srgbClr val="C00000"/>
                </a:solidFill>
              </a:rPr>
              <a:t>(scratch_1.java:36)</a:t>
            </a:r>
          </a:p>
          <a:p>
            <a:r>
              <a:rPr lang="en-US" sz="1100" dirty="0">
                <a:solidFill>
                  <a:srgbClr val="C00000"/>
                </a:solidFill>
              </a:rPr>
              <a:t>	Suppressed: </a:t>
            </a:r>
            <a:r>
              <a:rPr lang="en-US" sz="1100" dirty="0" err="1">
                <a:solidFill>
                  <a:srgbClr val="C00000"/>
                </a:solidFill>
              </a:rPr>
              <a:t>org.geekhub.CapNotFoundException</a:t>
            </a:r>
            <a:r>
              <a:rPr lang="en-US" sz="1100" dirty="0">
                <a:solidFill>
                  <a:srgbClr val="C00000"/>
                </a:solidFill>
              </a:rPr>
              <a:t>: Bottle cannot be closed, no cap!</a:t>
            </a:r>
          </a:p>
          <a:p>
            <a:r>
              <a:rPr lang="en-US" sz="1100" dirty="0">
                <a:solidFill>
                  <a:srgbClr val="C00000"/>
                </a:solidFill>
              </a:rPr>
              <a:t>		at </a:t>
            </a:r>
            <a:r>
              <a:rPr lang="en-US" sz="1100" dirty="0" err="1">
                <a:solidFill>
                  <a:srgbClr val="C00000"/>
                </a:solidFill>
              </a:rPr>
              <a:t>Bottle.close</a:t>
            </a:r>
            <a:r>
              <a:rPr lang="en-US" sz="1100" dirty="0">
                <a:solidFill>
                  <a:srgbClr val="C00000"/>
                </a:solidFill>
              </a:rPr>
              <a:t>(scratch_1.java:26)</a:t>
            </a:r>
          </a:p>
          <a:p>
            <a:r>
              <a:rPr lang="en-US" sz="1100" dirty="0">
                <a:solidFill>
                  <a:srgbClr val="C00000"/>
                </a:solidFill>
              </a:rPr>
              <a:t>		at </a:t>
            </a:r>
            <a:r>
              <a:rPr lang="en-US" sz="1100" dirty="0" err="1">
                <a:solidFill>
                  <a:srgbClr val="C00000"/>
                </a:solidFill>
              </a:rPr>
              <a:t>Main.main</a:t>
            </a:r>
            <a:r>
              <a:rPr lang="en-US" sz="1100" dirty="0">
                <a:solidFill>
                  <a:srgbClr val="C00000"/>
                </a:solidFill>
              </a:rPr>
              <a:t>(scratch_1.java:37)</a:t>
            </a:r>
            <a:endParaRPr lang="ru-RU" altLang="ru-RU" sz="11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660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exception handler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5763" indent="-385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dirty="0"/>
              <a:t>Prints out exception description;</a:t>
            </a:r>
          </a:p>
          <a:p>
            <a:pPr marL="385763" indent="-385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dirty="0"/>
              <a:t>Prints the stack-trace;</a:t>
            </a:r>
          </a:p>
          <a:p>
            <a:pPr marL="385763" indent="-385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dirty="0"/>
              <a:t>Causes the program to terminate.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4782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7177958" cy="35523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CapNotFoundException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3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org.geekhub.Main$CapNotFoundException</a:t>
            </a:r>
            <a:endParaRPr lang="en-US" sz="13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org.geekhub.Main.main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(Main.java:10)</a:t>
            </a:r>
            <a:endParaRPr lang="ru-RU" sz="13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78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8308489" cy="35523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CapNotFoundException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caps left"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org.geekhub.Main$CapNotFoundException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caps left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org.geekhub.Main.main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(Main.java:10)</a:t>
            </a:r>
            <a:endParaRPr lang="ru-RU" sz="13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07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699" y="1215788"/>
            <a:ext cx="8250301" cy="35523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CapNotFoundException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caps left"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RobberyException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”Joker has stolen all caps"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dirty="0">
                <a:solidFill>
                  <a:srgbClr val="6774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cause</a:t>
            </a:r>
          </a:p>
          <a:p>
            <a:pPr marL="0" lvl="0" indent="0"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org.geekhub.Main$CapNotFoundException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caps left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org.geekhub.Main.main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(Main.java:10)</a:t>
            </a:r>
          </a:p>
          <a:p>
            <a:pPr marL="0" indent="0">
              <a:buNone/>
            </a:pP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Caused by: 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org.geekhub.Main$RobberyException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Joker has stolen all caps</a:t>
            </a:r>
          </a:p>
          <a:p>
            <a:pPr marL="0" indent="0">
              <a:buNone/>
            </a:pP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 1 more</a:t>
            </a:r>
            <a:endParaRPr lang="ru-RU" sz="13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55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hierarchy</a:t>
            </a:r>
            <a:endParaRPr lang="ru-RU" dirty="0"/>
          </a:p>
        </p:txBody>
      </p:sp>
      <p:pic>
        <p:nvPicPr>
          <p:cNvPr id="1026" name="Picture 2" descr="Картинки по запросу java exceptions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9982" y="1522413"/>
            <a:ext cx="6462713" cy="3254375"/>
          </a:xfrm>
        </p:spPr>
      </p:pic>
    </p:spTree>
    <p:extLst>
      <p:ext uri="{BB962C8B-B14F-4D97-AF65-F5344CB8AC3E}">
        <p14:creationId xmlns:p14="http://schemas.microsoft.com/office/powerpoint/2010/main" val="3843511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938573" cy="3552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 assertion  is a  </a:t>
            </a:r>
            <a:r>
              <a:rPr lang="en-US" dirty="0" err="1"/>
              <a:t>boolean</a:t>
            </a:r>
            <a:r>
              <a:rPr lang="en-US" dirty="0"/>
              <a:t>  expression that you place at a point in your code where you expect something to be true</a:t>
            </a:r>
          </a:p>
          <a:p>
            <a:pPr>
              <a:lnSpc>
                <a:spcPct val="150000"/>
              </a:lnSpc>
            </a:pPr>
            <a:r>
              <a:rPr lang="en-US" dirty="0"/>
              <a:t> An assertion allows for detecting defects in the code</a:t>
            </a:r>
          </a:p>
          <a:p>
            <a:pPr>
              <a:lnSpc>
                <a:spcPct val="150000"/>
              </a:lnSpc>
            </a:pPr>
            <a:r>
              <a:rPr lang="en-US" dirty="0"/>
              <a:t>The syntax for an  assert  statement has two forms: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Assertions are </a:t>
            </a:r>
            <a:r>
              <a:rPr lang="en-US" b="1" dirty="0"/>
              <a:t>DISABLED</a:t>
            </a:r>
            <a:r>
              <a:rPr lang="en-US" dirty="0"/>
              <a:t> by default.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420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017545" cy="3552300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5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5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5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5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5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5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5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multiplyAll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ru-RU" altLang="ru-RU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ru-RU" altLang="ru-RU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ru-RU" altLang="ru-RU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ru-RU" altLang="ru-RU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  <a:r>
              <a:rPr lang="ru-RU" altLang="ru-RU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5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5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5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5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multiplyAll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5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5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ru-RU" altLang="ru-RU" sz="15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5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lang="ru-RU" altLang="ru-RU" sz="15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5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c) {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5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5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* b * c;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altLang="ru-RU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java.lang.AssertionError</a:t>
            </a:r>
            <a:r>
              <a:rPr lang="en-US" altLang="ru-RU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Result should be positive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altLang="ru-RU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AssertionExample.main</a:t>
            </a:r>
            <a:r>
              <a:rPr lang="en-US" altLang="ru-RU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(AssertionExample.java:4)</a:t>
            </a:r>
            <a:endParaRPr lang="ru-RU" altLang="ru-RU" sz="33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02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Homework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8221663" cy="3886629"/>
          </a:xfrm>
        </p:spPr>
        <p:txBody>
          <a:bodyPr/>
          <a:lstStyle/>
          <a:p>
            <a:pPr>
              <a:buSzPct val="100000"/>
              <a:buFont typeface="Lato"/>
              <a:buAutoNum type="arabicPeriod"/>
            </a:pPr>
            <a:r>
              <a:rPr lang="en-US" sz="1200" b="1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Solve </a:t>
            </a:r>
            <a:r>
              <a:rPr lang="en-US" sz="1200" b="1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  <a:hlinkClick r:id="rId3"/>
              </a:rPr>
              <a:t>Missing Numbers</a:t>
            </a:r>
            <a:r>
              <a:rPr lang="en-US" sz="1200" b="1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 hacker rank challenge and attach the result and solution screenshots to GitLab issue</a:t>
            </a:r>
          </a:p>
          <a:p>
            <a:pPr>
              <a:buSzPct val="100000"/>
              <a:buAutoNum type="arabicPeriod"/>
            </a:pPr>
            <a:r>
              <a:rPr lang="en-US" sz="1200" b="1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Adapt </a:t>
            </a:r>
            <a:r>
              <a:rPr lang="en-US" sz="1200" b="1" dirty="0" err="1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StudentRegistry</a:t>
            </a:r>
            <a:r>
              <a:rPr lang="en-US" sz="1200" b="1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 project to the next requirements: </a:t>
            </a:r>
          </a:p>
          <a:p>
            <a:pPr marL="534988" lvl="1" indent="-225425">
              <a:spcBef>
                <a:spcPts val="600"/>
              </a:spcBef>
              <a:buSzPct val="100000"/>
              <a:buFont typeface="+mj-lt"/>
              <a:buAutoNum type="alphaLcParenR"/>
            </a:pPr>
            <a:r>
              <a:rPr lang="en-US" sz="12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Delegate resource management from the Developer to JVM</a:t>
            </a:r>
          </a:p>
          <a:p>
            <a:pPr marL="534988" lvl="1" indent="-225425">
              <a:spcBef>
                <a:spcPts val="600"/>
              </a:spcBef>
              <a:buSzPct val="100000"/>
              <a:buAutoNum type="alphaLcParenR"/>
            </a:pPr>
            <a:r>
              <a:rPr lang="en-US" sz="12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Design hierarchy of exceptions to return errors and properly handle them in consumers. User should be prompted to enter the data again, or program execution interrupted, depending on error severity:</a:t>
            </a:r>
          </a:p>
          <a:p>
            <a:pPr marL="715963" lvl="2" indent="-155575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1200" i="1" dirty="0" err="1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InvalidInputException</a:t>
            </a:r>
            <a:r>
              <a:rPr lang="en-US" altLang="en-US" sz="12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 – when user enters not expected data</a:t>
            </a:r>
          </a:p>
          <a:p>
            <a:pPr marL="715963" lvl="2" indent="-155575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1200" i="1" dirty="0" err="1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GradeNotSupporedException</a:t>
            </a:r>
            <a:r>
              <a:rPr lang="en-US" sz="12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 - when unsupported data (symbol/word) passed as a grade type</a:t>
            </a:r>
          </a:p>
          <a:p>
            <a:pPr marL="715963" lvl="2" indent="-155575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1200" i="1" dirty="0" err="1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ParameterNotSpecifiedException</a:t>
            </a:r>
            <a:r>
              <a:rPr lang="en-US" sz="12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 – when a grade/student/score/… was not entered by user (empty)</a:t>
            </a:r>
          </a:p>
          <a:p>
            <a:pPr marL="715963" lvl="2" indent="-155575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i="1" dirty="0" err="1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InvalidScoreException</a:t>
            </a:r>
            <a:r>
              <a:rPr lang="en-US" sz="12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 – when the entered score value is not in allowed range [0-100]</a:t>
            </a:r>
          </a:p>
          <a:p>
            <a:pPr marL="715963" lvl="2" indent="-155575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ato" panose="020B0604020202020204" charset="0"/>
                <a:cs typeface="Lato" panose="020B0604020202020204" charset="0"/>
              </a:rPr>
              <a:t>InvalidStartupArgumentException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 panose="020B0604020202020204" charset="0"/>
                <a:cs typeface="Lato" panose="020B0604020202020204" charset="0"/>
              </a:rPr>
              <a:t> - </a:t>
            </a:r>
            <a:r>
              <a:rPr lang="en-US" sz="12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 when the first startup argument is missing or not an integer number</a:t>
            </a:r>
          </a:p>
          <a:p>
            <a:pPr marL="715963" lvl="2" indent="-155575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… other required</a:t>
            </a:r>
          </a:p>
          <a:p>
            <a:pPr marL="534988" lvl="1" indent="-215900">
              <a:spcBef>
                <a:spcPts val="600"/>
              </a:spcBef>
              <a:buSzPct val="100000"/>
              <a:buAutoNum type="alphaLcParenR"/>
            </a:pPr>
            <a:r>
              <a:rPr lang="en-US" sz="12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Ensure that:</a:t>
            </a:r>
          </a:p>
          <a:p>
            <a:pPr marL="715963" lvl="2" indent="-180975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i="1" u="sng" dirty="0" err="1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System.exit</a:t>
            </a:r>
            <a:r>
              <a:rPr lang="en-US" sz="1200" i="1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instruction is not used in a source code anymore</a:t>
            </a:r>
          </a:p>
          <a:p>
            <a:pPr marL="715963" lvl="2" indent="-180975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App can fail with only one allowed cause –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ato" panose="020B0604020202020204" charset="0"/>
                <a:cs typeface="Lato" panose="020B0604020202020204" charset="0"/>
              </a:rPr>
              <a:t>InvalidStartupArgumentException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ato" panose="020B0604020202020204" charset="0"/>
              <a:cs typeface="Lato" panose="020B0604020202020204" charset="0"/>
            </a:endParaRP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91C941C-8D5E-44F3-841B-50F0106036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5F57F0D-A833-445C-B212-03498A447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6A637B3-BE40-4AAC-AAAF-B71F995B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8204192-3AF7-41CF-915F-A42C2AA48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475237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Java error model:</a:t>
            </a:r>
          </a:p>
          <a:p>
            <a:pPr lvl="1">
              <a:lnSpc>
                <a:spcPct val="150000"/>
              </a:lnSpc>
            </a:pPr>
            <a:r>
              <a:rPr lang="en-US" sz="1600">
                <a:hlinkClick r:id="rId3"/>
              </a:rPr>
              <a:t>Baeldung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>
                <a:hlinkClick r:id="rId4"/>
              </a:rPr>
              <a:t>Exceptions (Oracle)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Books: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“Clean Code” by Robert Martin (up to 8)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“Java: The Complete Reference” by Herbert </a:t>
            </a:r>
            <a:r>
              <a:rPr lang="en-US" sz="1600" dirty="0" err="1"/>
              <a:t>Schildt</a:t>
            </a:r>
            <a:r>
              <a:rPr lang="en-US" sz="1600" dirty="0"/>
              <a:t> (chapter 10)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AA603E9-CDBF-4B32-8641-02399BECC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6733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fi</a:t>
            </a:r>
            <a:r>
              <a:rPr lang="en" sz="2400" dirty="0">
                <a:solidFill>
                  <a:schemeClr val="lt1"/>
                </a:solidFill>
              </a:rPr>
              <a:t>nd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</a:t>
            </a:r>
            <a:r>
              <a:rPr lang="en-US" dirty="0" err="1">
                <a:solidFill>
                  <a:schemeClr val="lt1"/>
                </a:solidFill>
              </a:rPr>
              <a:t>Vasya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Rudas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3FCD66A8-B3E6-4848-9AEF-AB62FD9EF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types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44" y="1268016"/>
            <a:ext cx="8406713" cy="242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3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ClassCast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0138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population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110964" cy="35523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ru-RU" altLang="ru-RU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studentsCount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0)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“Student count should be a positive integer number”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213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handling: </a:t>
            </a:r>
            <a:r>
              <a:rPr lang="en-US" b="1" dirty="0"/>
              <a:t>Catch</a:t>
            </a:r>
            <a:endParaRPr lang="uk-UA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160245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parse(String date)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DateParser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parser = </a:t>
            </a:r>
            <a:r>
              <a:rPr lang="en-US" alt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DateParser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-MM-dd"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parser.parse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(date)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DateParseException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 parse failed"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8641" y="2862472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75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handling: </a:t>
            </a:r>
            <a:r>
              <a:rPr lang="en-US" b="1"/>
              <a:t>Declare</a:t>
            </a:r>
            <a:endParaRPr lang="ru-RU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433180" cy="3552300"/>
          </a:xfrm>
        </p:spPr>
        <p:txBody>
          <a:bodyPr/>
          <a:lstStyle/>
          <a:p>
            <a:pPr marL="114300" lvl="0" indent="0"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parse(String date)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DateParseException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DateParser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parser = </a:t>
            </a:r>
            <a:r>
              <a:rPr lang="en-US" alt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DateParser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-MM-dd"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.parse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(date)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lvl="0" indent="0"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altLang="en-US" sz="1600" b="1" dirty="0"/>
              <a:t>Use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altLang="en-US" sz="1600" b="1" dirty="0"/>
              <a:t> only for checked exceptions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1345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Unreachable exception handler</a:t>
            </a:r>
            <a:endParaRPr lang="uk-U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6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uk-UA" altLang="uk-UA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uk-UA" altLang="uk-UA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  <a:r>
              <a:rPr lang="uk-UA" altLang="uk-UA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6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Compile-time</a:t>
            </a:r>
            <a:r>
              <a:rPr lang="uk-UA" altLang="uk-UA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altLang="uk-UA" sz="16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 exception caught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659054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Words>2415</Words>
  <Application>Microsoft Macintosh PowerPoint</Application>
  <PresentationFormat>On-screen Show (16:9)</PresentationFormat>
  <Paragraphs>201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Lato</vt:lpstr>
      <vt:lpstr>Arial</vt:lpstr>
      <vt:lpstr>Courier New</vt:lpstr>
      <vt:lpstr>Raleway</vt:lpstr>
      <vt:lpstr>Antonio template</vt:lpstr>
      <vt:lpstr>Lesson 4 – Error propagation and handling</vt:lpstr>
      <vt:lpstr>Lesson goals</vt:lpstr>
      <vt:lpstr>Exception hierarchy</vt:lpstr>
      <vt:lpstr>Exception types</vt:lpstr>
      <vt:lpstr>Common exceptions</vt:lpstr>
      <vt:lpstr>Exception population</vt:lpstr>
      <vt:lpstr>Exception handling: Catch</vt:lpstr>
      <vt:lpstr>Exception handling: Declare</vt:lpstr>
      <vt:lpstr>Unreachable exception handler</vt:lpstr>
      <vt:lpstr>Exception catch blocks order</vt:lpstr>
      <vt:lpstr>Using multi-catch </vt:lpstr>
      <vt:lpstr>Using Multi-catch </vt:lpstr>
      <vt:lpstr>Issues?</vt:lpstr>
      <vt:lpstr>Issues!</vt:lpstr>
      <vt:lpstr>Custom exceptions</vt:lpstr>
      <vt:lpstr>Custom exceptions</vt:lpstr>
      <vt:lpstr>Try catch finally statement</vt:lpstr>
      <vt:lpstr>Try catch finally statement</vt:lpstr>
      <vt:lpstr>Resource management</vt:lpstr>
      <vt:lpstr>Resource management: Old School </vt:lpstr>
      <vt:lpstr>Resource management: New School (ARM) </vt:lpstr>
      <vt:lpstr>Resource management</vt:lpstr>
      <vt:lpstr>ARM: Suppressed Exceptions</vt:lpstr>
      <vt:lpstr>ARM: Suppressed Exceptions</vt:lpstr>
      <vt:lpstr>ARM: Suppressed Exceptions</vt:lpstr>
      <vt:lpstr>Default exception handler</vt:lpstr>
      <vt:lpstr>Stack trace</vt:lpstr>
      <vt:lpstr>Stack trace</vt:lpstr>
      <vt:lpstr>Stack trace</vt:lpstr>
      <vt:lpstr>Assertion</vt:lpstr>
      <vt:lpstr>Assertion</vt:lpstr>
      <vt:lpstr>Homework</vt:lpstr>
      <vt:lpstr>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– Built-In Classes</dc:title>
  <dc:creator>Yaroslav Brahinets</dc:creator>
  <cp:lastModifiedBy>Yaroslav Brahinets</cp:lastModifiedBy>
  <cp:revision>318</cp:revision>
  <dcterms:modified xsi:type="dcterms:W3CDTF">2020-11-08T17:39:51Z</dcterms:modified>
</cp:coreProperties>
</file>