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8"/>
  </p:notesMasterIdLst>
  <p:sldIdLst>
    <p:sldId id="284" r:id="rId2"/>
    <p:sldId id="285" r:id="rId3"/>
    <p:sldId id="418" r:id="rId4"/>
    <p:sldId id="392" r:id="rId5"/>
    <p:sldId id="420" r:id="rId6"/>
    <p:sldId id="421" r:id="rId7"/>
    <p:sldId id="422" r:id="rId8"/>
    <p:sldId id="393" r:id="rId9"/>
    <p:sldId id="396" r:id="rId10"/>
    <p:sldId id="413" r:id="rId11"/>
    <p:sldId id="402" r:id="rId12"/>
    <p:sldId id="417" r:id="rId13"/>
    <p:sldId id="426" r:id="rId14"/>
    <p:sldId id="427" r:id="rId15"/>
    <p:sldId id="428" r:id="rId16"/>
    <p:sldId id="414" r:id="rId17"/>
    <p:sldId id="381" r:id="rId18"/>
    <p:sldId id="383" r:id="rId19"/>
    <p:sldId id="384" r:id="rId20"/>
    <p:sldId id="385" r:id="rId21"/>
    <p:sldId id="387" r:id="rId22"/>
    <p:sldId id="388" r:id="rId23"/>
    <p:sldId id="389" r:id="rId24"/>
    <p:sldId id="390" r:id="rId25"/>
    <p:sldId id="411" r:id="rId26"/>
    <p:sldId id="391" r:id="rId27"/>
    <p:sldId id="415" r:id="rId28"/>
    <p:sldId id="429" r:id="rId29"/>
    <p:sldId id="430" r:id="rId30"/>
    <p:sldId id="431" r:id="rId31"/>
    <p:sldId id="432" r:id="rId32"/>
    <p:sldId id="386" r:id="rId33"/>
    <p:sldId id="433" r:id="rId34"/>
    <p:sldId id="434" r:id="rId35"/>
    <p:sldId id="435" r:id="rId36"/>
    <p:sldId id="437" r:id="rId37"/>
    <p:sldId id="438" r:id="rId38"/>
    <p:sldId id="439" r:id="rId39"/>
    <p:sldId id="394" r:id="rId40"/>
    <p:sldId id="395" r:id="rId41"/>
    <p:sldId id="440" r:id="rId42"/>
    <p:sldId id="397" r:id="rId43"/>
    <p:sldId id="398" r:id="rId44"/>
    <p:sldId id="399" r:id="rId45"/>
    <p:sldId id="400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41" r:id="rId54"/>
    <p:sldId id="443" r:id="rId55"/>
    <p:sldId id="342" r:id="rId56"/>
    <p:sldId id="339" r:id="rId57"/>
  </p:sldIdLst>
  <p:sldSz cx="9144000" cy="5143500" type="screen16x9"/>
  <p:notesSz cx="6858000" cy="9144000"/>
  <p:embeddedFontLst>
    <p:embeddedFont>
      <p:font typeface="Lato" panose="020B0604020202020204" charset="0"/>
      <p:regular r:id="rId59"/>
      <p:bold r:id="rId60"/>
      <p:italic r:id="rId61"/>
      <p:boldItalic r:id="rId62"/>
    </p:embeddedFont>
    <p:embeddedFont>
      <p:font typeface="Raleway" panose="020B0604020202020204" charset="-52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9DBF3-8ECE-4773-AF05-406D17C0EC5E}" v="8" dt="2020-11-29T22:42:31.428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8"/>
    <p:restoredTop sz="92245" autoAdjust="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B629DBF3-8ECE-4773-AF05-406D17C0EC5E}"/>
    <pc:docChg chg="undo custSel addSld delSld modSld">
      <pc:chgData name="Yaroslav Brahinets" userId="21b0ef620fff3801" providerId="LiveId" clId="{B629DBF3-8ECE-4773-AF05-406D17C0EC5E}" dt="2020-11-29T22:43:18.564" v="584" actId="6549"/>
      <pc:docMkLst>
        <pc:docMk/>
      </pc:docMkLst>
      <pc:sldChg chg="modSp mod">
        <pc:chgData name="Yaroslav Brahinets" userId="21b0ef620fff3801" providerId="LiveId" clId="{B629DBF3-8ECE-4773-AF05-406D17C0EC5E}" dt="2020-11-29T21:21:19.469" v="27" actId="20577"/>
        <pc:sldMkLst>
          <pc:docMk/>
          <pc:sldMk cId="207033344" sldId="342"/>
        </pc:sldMkLst>
        <pc:spChg chg="mod">
          <ac:chgData name="Yaroslav Brahinets" userId="21b0ef620fff3801" providerId="LiveId" clId="{B629DBF3-8ECE-4773-AF05-406D17C0EC5E}" dt="2020-11-29T21:21:19.469" v="27" actId="20577"/>
          <ac:spMkLst>
            <pc:docMk/>
            <pc:sldMk cId="207033344" sldId="342"/>
            <ac:spMk id="2" creationId="{F12D70C1-289F-3A4A-A8B7-0CC07080604E}"/>
          </ac:spMkLst>
        </pc:spChg>
        <pc:spChg chg="mod">
          <ac:chgData name="Yaroslav Brahinets" userId="21b0ef620fff3801" providerId="LiveId" clId="{B629DBF3-8ECE-4773-AF05-406D17C0EC5E}" dt="2020-11-29T21:21:16.047" v="20" actId="255"/>
          <ac:spMkLst>
            <pc:docMk/>
            <pc:sldMk cId="207033344" sldId="342"/>
            <ac:spMk id="3" creationId="{FE67BCFF-D5B1-524A-8DA7-C18C2AE8C56F}"/>
          </ac:spMkLst>
        </pc:spChg>
      </pc:sldChg>
      <pc:sldChg chg="modSp del mod">
        <pc:chgData name="Yaroslav Brahinets" userId="21b0ef620fff3801" providerId="LiveId" clId="{B629DBF3-8ECE-4773-AF05-406D17C0EC5E}" dt="2020-11-29T21:21:21.875" v="28" actId="2696"/>
        <pc:sldMkLst>
          <pc:docMk/>
          <pc:sldMk cId="1154994837" sldId="380"/>
        </pc:sldMkLst>
        <pc:spChg chg="mod">
          <ac:chgData name="Yaroslav Brahinets" userId="21b0ef620fff3801" providerId="LiveId" clId="{B629DBF3-8ECE-4773-AF05-406D17C0EC5E}" dt="2020-11-29T21:21:07.719" v="16" actId="21"/>
          <ac:spMkLst>
            <pc:docMk/>
            <pc:sldMk cId="1154994837" sldId="380"/>
            <ac:spMk id="3" creationId="{FE67BCFF-D5B1-524A-8DA7-C18C2AE8C56F}"/>
          </ac:spMkLst>
        </pc:spChg>
      </pc:sldChg>
      <pc:sldChg chg="addSp delSp modSp mod">
        <pc:chgData name="Yaroslav Brahinets" userId="21b0ef620fff3801" providerId="LiveId" clId="{B629DBF3-8ECE-4773-AF05-406D17C0EC5E}" dt="2020-11-29T22:43:18.564" v="584" actId="6549"/>
        <pc:sldMkLst>
          <pc:docMk/>
          <pc:sldMk cId="2677794130" sldId="441"/>
        </pc:sldMkLst>
        <pc:spChg chg="add del">
          <ac:chgData name="Yaroslav Brahinets" userId="21b0ef620fff3801" providerId="LiveId" clId="{B629DBF3-8ECE-4773-AF05-406D17C0EC5E}" dt="2020-11-29T22:10:10.069" v="523"/>
          <ac:spMkLst>
            <pc:docMk/>
            <pc:sldMk cId="2677794130" sldId="441"/>
            <ac:spMk id="3" creationId="{FEA11546-EF3D-4A4B-B20F-D1D717715287}"/>
          </ac:spMkLst>
        </pc:spChg>
        <pc:spChg chg="mod">
          <ac:chgData name="Yaroslav Brahinets" userId="21b0ef620fff3801" providerId="LiveId" clId="{B629DBF3-8ECE-4773-AF05-406D17C0EC5E}" dt="2020-11-29T22:43:18.564" v="584" actId="6549"/>
          <ac:spMkLst>
            <pc:docMk/>
            <pc:sldMk cId="2677794130" sldId="441"/>
            <ac:spMk id="4" creationId="{00000000-0000-0000-0000-000000000000}"/>
          </ac:spMkLst>
        </pc:spChg>
      </pc:sldChg>
      <pc:sldChg chg="addSp delSp modSp new del mod">
        <pc:chgData name="Yaroslav Brahinets" userId="21b0ef620fff3801" providerId="LiveId" clId="{B629DBF3-8ECE-4773-AF05-406D17C0EC5E}" dt="2020-11-29T22:42:54.557" v="581" actId="47"/>
        <pc:sldMkLst>
          <pc:docMk/>
          <pc:sldMk cId="48553259" sldId="442"/>
        </pc:sldMkLst>
        <pc:spChg chg="mod">
          <ac:chgData name="Yaroslav Brahinets" userId="21b0ef620fff3801" providerId="LiveId" clId="{B629DBF3-8ECE-4773-AF05-406D17C0EC5E}" dt="2020-11-29T22:28:14.747" v="551"/>
          <ac:spMkLst>
            <pc:docMk/>
            <pc:sldMk cId="48553259" sldId="442"/>
            <ac:spMk id="2" creationId="{643AC29D-E06B-4EAE-B1FF-225AD4131668}"/>
          </ac:spMkLst>
        </pc:spChg>
        <pc:spChg chg="del">
          <ac:chgData name="Yaroslav Brahinets" userId="21b0ef620fff3801" providerId="LiveId" clId="{B629DBF3-8ECE-4773-AF05-406D17C0EC5E}" dt="2020-11-29T22:28:10.525" v="550"/>
          <ac:spMkLst>
            <pc:docMk/>
            <pc:sldMk cId="48553259" sldId="442"/>
            <ac:spMk id="3" creationId="{4B6B89A2-4D08-49B3-9B85-8A1EC173E67F}"/>
          </ac:spMkLst>
        </pc:spChg>
        <pc:spChg chg="add del mod">
          <ac:chgData name="Yaroslav Brahinets" userId="21b0ef620fff3801" providerId="LiveId" clId="{B629DBF3-8ECE-4773-AF05-406D17C0EC5E}" dt="2020-11-29T22:42:10.568" v="564" actId="22"/>
          <ac:spMkLst>
            <pc:docMk/>
            <pc:sldMk cId="48553259" sldId="442"/>
            <ac:spMk id="7" creationId="{2BC9B091-55B4-4E21-BD43-801EB3B13B78}"/>
          </ac:spMkLst>
        </pc:spChg>
        <pc:spChg chg="add mod">
          <ac:chgData name="Yaroslav Brahinets" userId="21b0ef620fff3801" providerId="LiveId" clId="{B629DBF3-8ECE-4773-AF05-406D17C0EC5E}" dt="2020-11-29T22:42:30.226" v="572" actId="21"/>
          <ac:spMkLst>
            <pc:docMk/>
            <pc:sldMk cId="48553259" sldId="442"/>
            <ac:spMk id="9" creationId="{6759D1B1-7B4C-4FF0-BD7C-1CFE3405F354}"/>
          </ac:spMkLst>
        </pc:spChg>
        <pc:picChg chg="add del mod">
          <ac:chgData name="Yaroslav Brahinets" userId="21b0ef620fff3801" providerId="LiveId" clId="{B629DBF3-8ECE-4773-AF05-406D17C0EC5E}" dt="2020-11-29T22:42:30.226" v="572" actId="21"/>
          <ac:picMkLst>
            <pc:docMk/>
            <pc:sldMk cId="48553259" sldId="442"/>
            <ac:picMk id="5" creationId="{DA904F8E-3EE8-4950-91C5-CEDFCCC967D2}"/>
          </ac:picMkLst>
        </pc:picChg>
        <pc:picChg chg="add del mod">
          <ac:chgData name="Yaroslav Brahinets" userId="21b0ef620fff3801" providerId="LiveId" clId="{B629DBF3-8ECE-4773-AF05-406D17C0EC5E}" dt="2020-11-29T22:42:30.226" v="572" actId="21"/>
          <ac:picMkLst>
            <pc:docMk/>
            <pc:sldMk cId="48553259" sldId="442"/>
            <ac:picMk id="6" creationId="{3B88BFAC-362A-4ABF-8178-FB0BC5477AB6}"/>
          </ac:picMkLst>
        </pc:picChg>
      </pc:sldChg>
      <pc:sldChg chg="addSp modSp add mod">
        <pc:chgData name="Yaroslav Brahinets" userId="21b0ef620fff3801" providerId="LiveId" clId="{B629DBF3-8ECE-4773-AF05-406D17C0EC5E}" dt="2020-11-29T22:43:05.226" v="583" actId="1076"/>
        <pc:sldMkLst>
          <pc:docMk/>
          <pc:sldMk cId="2328327163" sldId="443"/>
        </pc:sldMkLst>
        <pc:spChg chg="mod">
          <ac:chgData name="Yaroslav Brahinets" userId="21b0ef620fff3801" providerId="LiveId" clId="{B629DBF3-8ECE-4773-AF05-406D17C0EC5E}" dt="2020-11-29T22:42:45.478" v="578" actId="14100"/>
          <ac:spMkLst>
            <pc:docMk/>
            <pc:sldMk cId="2328327163" sldId="443"/>
            <ac:spMk id="4" creationId="{00000000-0000-0000-0000-000000000000}"/>
          </ac:spMkLst>
        </pc:spChg>
        <pc:picChg chg="add mod">
          <ac:chgData name="Yaroslav Brahinets" userId="21b0ef620fff3801" providerId="LiveId" clId="{B629DBF3-8ECE-4773-AF05-406D17C0EC5E}" dt="2020-11-29T22:43:05.226" v="583" actId="1076"/>
          <ac:picMkLst>
            <pc:docMk/>
            <pc:sldMk cId="2328327163" sldId="443"/>
            <ac:picMk id="5" creationId="{70EB5EF1-9EDB-4C17-941E-E157D6C05320}"/>
          </ac:picMkLst>
        </pc:picChg>
        <pc:picChg chg="add mod">
          <ac:chgData name="Yaroslav Brahinets" userId="21b0ef620fff3801" providerId="LiveId" clId="{B629DBF3-8ECE-4773-AF05-406D17C0EC5E}" dt="2020-11-29T22:42:47.749" v="579" actId="1076"/>
          <ac:picMkLst>
            <pc:docMk/>
            <pc:sldMk cId="2328327163" sldId="443"/>
            <ac:picMk id="6" creationId="{ACA2F519-F285-4F8E-8948-02EBF28189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268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2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90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dirty="0" err="1"/>
              <a:t>putAll</a:t>
            </a:r>
            <a:r>
              <a:rPr lang="en-US" dirty="0"/>
              <a:t>(Map&lt;?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/>
              <a:t>, 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&gt; m)</a:t>
            </a:r>
          </a:p>
          <a:p>
            <a:r>
              <a:rPr lang="en-US" dirty="0"/>
              <a:t>Set&lt;</a:t>
            </a:r>
            <a:r>
              <a:rPr lang="en-US" dirty="0" err="1"/>
              <a:t>Map.Entry</a:t>
            </a:r>
            <a:r>
              <a:rPr lang="en-US" dirty="0"/>
              <a:t>&lt;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&gt;&gt; </a:t>
            </a:r>
            <a:r>
              <a:rPr lang="en-US" dirty="0" err="1"/>
              <a:t>entrySet</a:t>
            </a:r>
            <a:r>
              <a:rPr lang="en-US" dirty="0"/>
              <a:t>()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/>
              <a:t>equals(Object o)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hashCode()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dirty="0" err="1"/>
              <a:t>replaceAll</a:t>
            </a:r>
            <a:r>
              <a:rPr lang="en-US" dirty="0"/>
              <a:t>(</a:t>
            </a:r>
            <a:r>
              <a:rPr lang="en-US" dirty="0" err="1"/>
              <a:t>BiFunction</a:t>
            </a:r>
            <a:r>
              <a:rPr lang="en-US" dirty="0"/>
              <a:t>&lt;?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/>
              <a:t>, 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, 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&gt; function)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/>
              <a:t>replace(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dirty="0"/>
              <a:t>key,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dirty="0" err="1"/>
              <a:t>oldValue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computeIfPresent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remappingFunction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computeIfAbsent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Function&lt;?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use a map when you want to identify values by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0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6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1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56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66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44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Compilation fail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045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Compilation fail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45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hash code is a number that puts instances of a class into a finite number of categories.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44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73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07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4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2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8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04F9-05C8-4F65-ADB5-F3E5C71812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is a generic term that refers to a container of objects.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9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6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sock-merchant/proble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hyperlink" Target="https://docs.oracle.com/javase/tutorial/java/generi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rebel.com/blog/java-collections-cheat-sheet" TargetMode="External"/><Relationship Id="rId4" Type="http://schemas.openxmlformats.org/officeDocument/2006/relationships/hyperlink" Target="https://zeroturnaround.com/rebellabs/java-collections-cheat-sheet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088067"/>
            <a:ext cx="7742646" cy="169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7 – Generics.</a:t>
            </a:r>
            <a:br>
              <a:rPr lang="en-US" dirty="0"/>
            </a:br>
            <a:r>
              <a:rPr lang="en-US" dirty="0"/>
              <a:t>Collections 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491175" cy="857400"/>
          </a:xfrm>
        </p:spPr>
        <p:txBody>
          <a:bodyPr/>
          <a:lstStyle/>
          <a:p>
            <a:r>
              <a:rPr lang="en-US" dirty="0"/>
              <a:t>Formal type parameter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 - an element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/>
              <a:t> - a map key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V</a:t>
            </a:r>
            <a:r>
              <a:rPr lang="en-US" dirty="0"/>
              <a:t> - a map value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 - number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/>
              <a:t> - a generic data type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S, U, V</a:t>
            </a:r>
            <a:r>
              <a:rPr lang="en-US" dirty="0"/>
              <a:t> and so forth - for multiple generic types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R</a:t>
            </a:r>
            <a:r>
              <a:rPr lang="en-US" dirty="0"/>
              <a:t> - return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5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bounds. PECS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839992" cy="3552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bounded parameter type is a generic type that specifies a bound for the generic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27854"/>
              </p:ext>
            </p:extLst>
          </p:nvPr>
        </p:nvGraphicFramePr>
        <p:xfrm>
          <a:off x="1190446" y="2501658"/>
          <a:ext cx="5216106" cy="23068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8053">
                  <a:extLst>
                    <a:ext uri="{9D8B030D-6E8A-4147-A177-3AD203B41FA5}">
                      <a16:colId xmlns:a16="http://schemas.microsoft.com/office/drawing/2014/main" val="3791473642"/>
                    </a:ext>
                  </a:extLst>
                </a:gridCol>
                <a:gridCol w="2608053">
                  <a:extLst>
                    <a:ext uri="{9D8B030D-6E8A-4147-A177-3AD203B41FA5}">
                      <a16:colId xmlns:a16="http://schemas.microsoft.com/office/drawing/2014/main" val="3324339111"/>
                    </a:ext>
                  </a:extLst>
                </a:gridCol>
              </a:tblGrid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 of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61620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48103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Upper bound (Produce)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 extends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87452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Lower</a:t>
                      </a:r>
                      <a:r>
                        <a:rPr lang="en-US" sz="1600" baseline="0" dirty="0"/>
                        <a:t> bound (Consume)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 super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2803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6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7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Fixed–Bounded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4731" y="1215788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&lt;Potato&gt; 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= 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&lt;Potato&gt;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Potato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fats +=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18716"/>
            <a:ext cx="401270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Upper-Bounded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6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= 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fats +=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Lower-Bounded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7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repackToPotato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Unbounded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7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content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i="1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"Fire: "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0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941278" y="1543592"/>
            <a:ext cx="4202722" cy="311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time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(Potato)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1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4730" y="1543592"/>
            <a:ext cx="46627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time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1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</a:p>
        </p:txBody>
      </p:sp>
      <p:pic>
        <p:nvPicPr>
          <p:cNvPr id="1028" name="Picture 4" descr="ÐÐ°ÑÑÐ¸Ð½ÐºÐ¸ Ð¿Ð¾ Ð·Ð°Ð¿ÑÐ¾ÑÑ 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39" y="1215788"/>
            <a:ext cx="6166012" cy="332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8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  <a:endParaRPr lang="ru-RU" dirty="0"/>
          </a:p>
        </p:txBody>
      </p:sp>
      <p:pic>
        <p:nvPicPr>
          <p:cNvPr id="3076" name="Picture 4" descr="ÐÐ°ÑÑÐ¸Ð½ÐºÐ¸ Ð¿Ð¾ Ð·Ð°Ð¿ÑÐ¾ÑÑ java iterabl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8" y="1268016"/>
            <a:ext cx="6718405" cy="34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7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aleway" panose="020B0604020202020204" charset="0"/>
                <a:cs typeface="Courier New" panose="02070309020205020404" pitchFamily="49" charset="0"/>
              </a:rPr>
              <a:t>Iterator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sz="2400" dirty="0">
                <a:latin typeface="Raleway" panose="020B0604020202020204" charset="0"/>
              </a:rPr>
              <a:t>vs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latin typeface="Raleway" panose="020B0604020202020204" charset="0"/>
                <a:cs typeface="Courier New" panose="02070309020205020404" pitchFamily="49" charset="0"/>
              </a:rPr>
              <a:t>Iterable</a:t>
            </a:r>
            <a:endParaRPr lang="ru-RU" b="1" dirty="0">
              <a:latin typeface="Raleway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6053580" cy="28700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forEachRemaining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action);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Reuse code via Generics</a:t>
            </a:r>
          </a:p>
          <a:p>
            <a:r>
              <a:rPr lang="en-US" dirty="0"/>
              <a:t>Built-in containers: 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distinct-values container</a:t>
            </a:r>
          </a:p>
          <a:p>
            <a:pPr lvl="1"/>
            <a:r>
              <a:rPr lang="en-US" dirty="0"/>
              <a:t>associative array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118971"/>
            <a:ext cx="6462600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containsAll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e);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o); 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removeIf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retainAll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c);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6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not contain primitives</a:t>
            </a:r>
          </a:p>
          <a:p>
            <a:r>
              <a:rPr lang="en-US" dirty="0"/>
              <a:t>Kind </a:t>
            </a:r>
            <a:r>
              <a:rPr lang="en-US"/>
              <a:t>of auto-resizable </a:t>
            </a:r>
            <a:r>
              <a:rPr lang="en-US" dirty="0"/>
              <a:t>array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Allows duplicate entries</a:t>
            </a:r>
          </a:p>
          <a:p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686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58850" y="1141413"/>
            <a:ext cx="6511925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5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6462600" cy="355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"All: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OOP,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 removed OOP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0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 array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44126"/>
            <a:ext cx="6460743" cy="311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Ljava.lang.String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;@6474c2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OOP,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stringsArrayList.remove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6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199500" cy="25622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    	// Java 1+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// Java 5+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Java 7+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altLang="en-US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           	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 10+</a:t>
            </a:r>
            <a:endParaRPr lang="en-US" alt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8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60050"/>
            <a:ext cx="7119578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3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.offerFirst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.offerLast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4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4 5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5 (remove by index)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5 (remove by value)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5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3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700" y="1513186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schemeClr val="accent2"/>
            </a:innerShdw>
          </a:effec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93701" y="3995352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3700" y="4781955"/>
            <a:ext cx="498633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893700" y="1214439"/>
            <a:ext cx="6815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Collection&lt;Integer&gt;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93700" y="3220113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55645" y="1769634"/>
            <a:ext cx="412421" cy="3393237"/>
          </a:xfrm>
          <a:prstGeom prst="rect">
            <a:avLst/>
          </a:prstGeom>
          <a:noFill/>
        </p:spPr>
        <p:txBody>
          <a:bodyPr vert="horz" wrap="square" lIns="68580" tIns="34290" rIns="68580" bIns="34290">
            <a:spAutoFit/>
          </a:bodyPr>
          <a:lstStyle/>
          <a:p>
            <a:pPr algn="just"/>
            <a:r>
              <a:rPr lang="en-US" sz="2400" dirty="0"/>
              <a:t>1</a:t>
            </a:r>
          </a:p>
          <a:p>
            <a:pPr algn="just"/>
            <a:r>
              <a:rPr lang="en-US" sz="2400" dirty="0"/>
              <a:t>≈2≈3≈4≈5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3700" y="2274316"/>
            <a:ext cx="498633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51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dirty="0"/>
              <a:t>does not allow duplicates</a:t>
            </a:r>
          </a:p>
          <a:p>
            <a:r>
              <a:rPr lang="en-US" dirty="0"/>
              <a:t>HashSet,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32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17776"/>
            <a:ext cx="6462600" cy="3552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Backed by HashMap. </a:t>
            </a:r>
          </a:p>
          <a:p>
            <a:pPr marL="0" indent="0">
              <a:buNone/>
            </a:pPr>
            <a:r>
              <a:rPr lang="en-US" dirty="0"/>
              <a:t>Exploits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US" dirty="0"/>
              <a:t>method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+"/>
            </a:pPr>
            <a:r>
              <a:rPr lang="en-US" dirty="0"/>
              <a:t>adding elements takes constant time</a:t>
            </a:r>
          </a:p>
          <a:p>
            <a:pPr>
              <a:buFontTx/>
              <a:buChar char="+"/>
            </a:pPr>
            <a:r>
              <a:rPr lang="en-US" dirty="0"/>
              <a:t>existence check takes constant time</a:t>
            </a:r>
          </a:p>
          <a:p>
            <a:pPr>
              <a:buFontTx/>
              <a:buChar char="+"/>
            </a:pPr>
            <a:r>
              <a:rPr lang="en-US" dirty="0"/>
              <a:t>supports value ordering </a:t>
            </a:r>
            <a:r>
              <a:rPr lang="en-US" dirty="0" err="1"/>
              <a:t>TreeSet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lost of insertion order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79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generics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KFC Family Bucket | National Museum of American History">
            <a:extLst>
              <a:ext uri="{FF2B5EF4-FFF2-40B4-BE49-F238E27FC236}">
                <a16:creationId xmlns:a16="http://schemas.microsoft.com/office/drawing/2014/main" id="{5DCB1ECF-31A2-F249-B280-60701CC6C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45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15788"/>
            <a:ext cx="8151240" cy="3552300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set.remove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405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uk-UA" dirty="0"/>
          </a:p>
        </p:txBody>
      </p:sp>
      <p:pic>
        <p:nvPicPr>
          <p:cNvPr id="2050" name="Picture 2" descr="https://lh5.googleusercontent.com/cccP8tWe5FMzO2mBFCse-ppDmC-r3wORhCW4hUj3vTOi_kGjgM7eq1X_zCy7TZ-OeHfpA-ggeVnO91zMmuzxtBKtrjQpyoSTqsa7zb9jQRuSlmSEsTqpkrLXLt6AmLNpvvIccjWZ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71" y="1268016"/>
            <a:ext cx="4642658" cy="35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25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872817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 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putIfAbsent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getOrDefault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values()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27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/>
              <a:t>HashMap</a:t>
            </a:r>
            <a:r>
              <a:rPr lang="en-US" dirty="0"/>
              <a:t> stores the keys in a hash table</a:t>
            </a:r>
          </a:p>
          <a:p>
            <a:pPr lvl="1">
              <a:buFontTx/>
              <a:buChar char="+"/>
            </a:pPr>
            <a:r>
              <a:rPr lang="en-US" dirty="0"/>
              <a:t>adding elements takes constant time</a:t>
            </a:r>
          </a:p>
          <a:p>
            <a:pPr lvl="1">
              <a:buFontTx/>
              <a:buChar char="+"/>
            </a:pPr>
            <a:r>
              <a:rPr lang="en-US" dirty="0"/>
              <a:t>existence check takes constant time</a:t>
            </a:r>
          </a:p>
          <a:p>
            <a:pPr lvl="1">
              <a:buFontTx/>
              <a:buChar char="-"/>
            </a:pPr>
            <a:r>
              <a:rPr lang="en-US" dirty="0"/>
              <a:t>lost of insertion order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/>
              <a:t>TreeMap</a:t>
            </a:r>
            <a:r>
              <a:rPr lang="en-US" dirty="0"/>
              <a:t> stores the keys in a sorted tree structure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+"/>
            </a:pPr>
            <a:r>
              <a:rPr lang="en-US" dirty="0"/>
              <a:t>keys are always in sorted order.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/>
              <a:t>adding and checking if a key is present are both O(log n).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err="1"/>
              <a:t>LinkedHashMap</a:t>
            </a:r>
            <a:r>
              <a:rPr lang="en-US" altLang="ru-RU" dirty="0"/>
              <a:t>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63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68016"/>
            <a:ext cx="5486399" cy="369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1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8250300" cy="3393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"koala"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"bamboo"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"lion"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"meat"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"giraffe"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"leaf"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.entrySet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.getKey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.getValue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koala:bamboo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giraffe:leaf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lion:meat</a:t>
            </a:r>
            <a:b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((key, value) -&gt; {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+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value); 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koala:bamboo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giraffe:leaf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lion:meat</a:t>
            </a:r>
            <a:b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1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55000" cy="857400"/>
          </a:xfrm>
        </p:spPr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 and </a:t>
            </a:r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047634"/>
            <a:ext cx="5103283" cy="1281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    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)));    </a:t>
            </a: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921FB52-04D3-4A47-89E5-8E9D4565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047634"/>
            <a:ext cx="2046817" cy="1281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Bird@6474c2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6583490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3318801"/>
            <a:ext cx="6629400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7222" y="2384881"/>
            <a:ext cx="3934778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31828" y="1180546"/>
            <a:ext cx="7735253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1008028" y="3856156"/>
            <a:ext cx="7900263" cy="4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9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3318801"/>
            <a:ext cx="6629400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3700" y="1215788"/>
            <a:ext cx="80124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== o)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37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8" y="1156717"/>
            <a:ext cx="3845771" cy="3871409"/>
          </a:xfrm>
        </p:spPr>
      </p:pic>
    </p:spTree>
    <p:extLst>
      <p:ext uri="{BB962C8B-B14F-4D97-AF65-F5344CB8AC3E}">
        <p14:creationId xmlns:p14="http://schemas.microsoft.com/office/powerpoint/2010/main" val="168141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9900" y="1215788"/>
            <a:ext cx="5995930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bucket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content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pigeon.eatPotato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runtime error</a:t>
            </a:r>
            <a:endParaRPr lang="en-US" altLang="en-US" sz="3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 descr="KFC Family Bucket | National Museum of American History">
            <a:extLst>
              <a:ext uri="{FF2B5EF4-FFF2-40B4-BE49-F238E27FC236}">
                <a16:creationId xmlns:a16="http://schemas.microsoft.com/office/drawing/2014/main" id="{AAF78AB1-AEE0-5945-B28A-CF4A95BD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8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- rules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Reflexive</a:t>
            </a:r>
            <a:r>
              <a:rPr lang="en-US" dirty="0"/>
              <a:t>: for any non‐null reference value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should return true;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Symmetric</a:t>
            </a:r>
            <a:r>
              <a:rPr lang="en-US" dirty="0"/>
              <a:t>: for any non‐null reference values x and 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should return true if and only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returns true;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Transitive</a:t>
            </a:r>
            <a:r>
              <a:rPr lang="en-US" dirty="0"/>
              <a:t>: For any non‐null reference values x, y, and z,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returns true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/>
              <a:t> returns true,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/>
              <a:t> should return true;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Consistent</a:t>
            </a:r>
            <a:r>
              <a:rPr lang="en-US" dirty="0"/>
              <a:t>: For any non‐null reference values x and y, multiple invocations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consistently return true or consistently return false, provided no information used in equals comparisons on the objects is modified;</a:t>
            </a:r>
          </a:p>
          <a:p>
            <a:pPr>
              <a:lnSpc>
                <a:spcPct val="120000"/>
              </a:lnSpc>
            </a:pPr>
            <a:r>
              <a:rPr lang="en-US" dirty="0"/>
              <a:t>For any non‐null reference value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</a:t>
            </a:r>
            <a:r>
              <a:rPr lang="en-US" dirty="0"/>
              <a:t> should return false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1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- what is wrong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2376"/>
            <a:ext cx="4687822" cy="2285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8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obj.</a:t>
            </a:r>
            <a:r>
              <a:rPr lang="ru-RU" altLang="ru-RU" sz="18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58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- what is wrong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4687822" cy="2285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 == obj.name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4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78734"/>
            <a:ext cx="8353425" cy="3650456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Whenever you override equals(), you must override hashCode()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Within the same program, the result of </a:t>
            </a:r>
            <a:r>
              <a:rPr lang="en-US" dirty="0" err="1"/>
              <a:t>hashCode</a:t>
            </a:r>
            <a:r>
              <a:rPr lang="en-US" dirty="0"/>
              <a:t>() must not change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equals() returns true when called with two objects, calling </a:t>
            </a:r>
            <a:r>
              <a:rPr lang="en-US" dirty="0" err="1"/>
              <a:t>hashCode</a:t>
            </a:r>
            <a:r>
              <a:rPr lang="en-US" dirty="0"/>
              <a:t>() on each of those objects must return the same result.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equals() returns false when called with two objects, calling </a:t>
            </a:r>
            <a:r>
              <a:rPr lang="en-US" dirty="0" err="1"/>
              <a:t>hashCode</a:t>
            </a:r>
            <a:r>
              <a:rPr lang="en-US" dirty="0"/>
              <a:t>() on each of those objects may return the same result.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872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hashCode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21850"/>
            <a:ext cx="3790140" cy="26545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90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/>
          <a:lstStyle/>
          <a:p>
            <a:r>
              <a:rPr lang="en-US" dirty="0"/>
              <a:t>equals, hashCode and </a:t>
            </a:r>
            <a:r>
              <a:rPr lang="en-US" dirty="0" err="1"/>
              <a:t>toString</a:t>
            </a:r>
            <a:r>
              <a:rPr lang="en-US" dirty="0"/>
              <a:t> combination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138558"/>
            <a:ext cx="6219825" cy="4004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25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25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'}'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825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825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96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2" descr="Картинки по запросу java collections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453158"/>
            <a:ext cx="4667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93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1369219"/>
            <a:ext cx="8653798" cy="326350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28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268016"/>
            <a:ext cx="6219825" cy="3577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fails to compile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20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8" y="1268016"/>
            <a:ext cx="6219825" cy="7617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648" y="3023936"/>
            <a:ext cx="79819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Zero</a:t>
            </a:r>
            <a:r>
              <a:rPr lang="en-US" sz="1500" dirty="0"/>
              <a:t> is returned when the current object is equal to the argument to </a:t>
            </a:r>
            <a:r>
              <a:rPr lang="en-US" sz="1500" dirty="0" err="1"/>
              <a:t>compareTo</a:t>
            </a:r>
            <a:r>
              <a:rPr lang="en-US" sz="1500" dirty="0"/>
              <a:t>().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less than zero </a:t>
            </a:r>
            <a:r>
              <a:rPr lang="en-US" sz="1500" dirty="0"/>
              <a:t>is returned when the current object is smaller than the argument to </a:t>
            </a:r>
            <a:r>
              <a:rPr lang="en-US" sz="1500" dirty="0" err="1"/>
              <a:t>compareTo</a:t>
            </a:r>
            <a:r>
              <a:rPr lang="en-US" sz="1500" dirty="0"/>
              <a:t>().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greater than zero </a:t>
            </a:r>
            <a:r>
              <a:rPr lang="en-US" sz="1500" dirty="0"/>
              <a:t>is returned when the current object is larger than the argument to </a:t>
            </a:r>
            <a:r>
              <a:rPr lang="en-US" sz="1500" dirty="0" err="1"/>
              <a:t>compareTo</a:t>
            </a:r>
            <a:r>
              <a:rPr lang="en-US" sz="1500" dirty="0"/>
              <a:t>()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46421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KFC Family Bucket | National Museum of American History">
            <a:extLst>
              <a:ext uri="{FF2B5EF4-FFF2-40B4-BE49-F238E27FC236}">
                <a16:creationId xmlns:a16="http://schemas.microsoft.com/office/drawing/2014/main" id="{BF9376A6-5B70-0A42-A093-BEE7A43F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08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9" y="1268017"/>
            <a:ext cx="6219825" cy="3762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lang="en-US" alt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cat dog elephant</a:t>
            </a:r>
            <a:endParaRPr lang="en-US" altLang="en-US" sz="30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82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8" y="1268016"/>
            <a:ext cx="6219825" cy="7617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648" y="3023936"/>
            <a:ext cx="79819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Zero </a:t>
            </a:r>
            <a:r>
              <a:rPr lang="en-US" sz="1500" dirty="0"/>
              <a:t>is returned when the arguments of compare() methods are equal.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less than zero </a:t>
            </a:r>
            <a:r>
              <a:rPr lang="en-US" sz="1500" dirty="0"/>
              <a:t>is returned when the first argument is smaller than the second argument to compare()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greater than zero </a:t>
            </a:r>
            <a:r>
              <a:rPr lang="en-US" sz="1500" dirty="0"/>
              <a:t>is returned when the first argument is greater than the second argument to compare()</a:t>
            </a:r>
            <a:endParaRPr lang="ru-RU" sz="15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76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9" y="1268017"/>
            <a:ext cx="8162811" cy="3762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o1,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o2)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.compareTo(o2.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(animals,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lang="en-US" alt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dog cat elephant</a:t>
            </a:r>
            <a:endParaRPr lang="en-US" altLang="en-US" sz="30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89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93700" y="1373588"/>
            <a:ext cx="8150547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ru-RU" sz="1400" dirty="0"/>
              <a:t>Adapt </a:t>
            </a:r>
            <a:r>
              <a:rPr lang="en-US" altLang="ru-RU" sz="1400" dirty="0" err="1"/>
              <a:t>StudentsRegistry</a:t>
            </a:r>
            <a:r>
              <a:rPr lang="en-US" altLang="ru-RU" sz="1400" dirty="0"/>
              <a:t> to exploit a full power of generics and collections framework instead of plain arrays for operations like reading, sorting, grouping.</a:t>
            </a:r>
          </a:p>
          <a:p>
            <a:pPr>
              <a:lnSpc>
                <a:spcPct val="150000"/>
              </a:lnSpc>
            </a:pPr>
            <a:r>
              <a:rPr lang="en-US" altLang="ru-RU" sz="1400"/>
              <a:t>Find </a:t>
            </a:r>
            <a:r>
              <a:rPr lang="en-US" altLang="ru-RU" sz="1400" dirty="0"/>
              <a:t>the fastest implementations across:</a:t>
            </a:r>
          </a:p>
          <a:p>
            <a:pPr lvl="1">
              <a:lnSpc>
                <a:spcPct val="150000"/>
              </a:lnSpc>
            </a:pPr>
            <a:r>
              <a:rPr lang="en-US" altLang="ru-RU" sz="1400" dirty="0" err="1"/>
              <a:t>ArrayList</a:t>
            </a:r>
            <a:r>
              <a:rPr lang="en-US" altLang="ru-RU" sz="1400" dirty="0"/>
              <a:t> vs </a:t>
            </a:r>
            <a:r>
              <a:rPr lang="en-US" altLang="ru-RU" sz="1400" dirty="0" err="1"/>
              <a:t>LinkedList</a:t>
            </a:r>
            <a:r>
              <a:rPr lang="en-US" altLang="ru-RU" sz="1400" dirty="0"/>
              <a:t>: get/add/remove/set values in the beginning/middle/end;</a:t>
            </a:r>
          </a:p>
          <a:p>
            <a:pPr lvl="1">
              <a:lnSpc>
                <a:spcPct val="150000"/>
              </a:lnSpc>
            </a:pPr>
            <a:r>
              <a:rPr lang="en-US" altLang="ru-RU" sz="1400" dirty="0" err="1"/>
              <a:t>HashSet</a:t>
            </a:r>
            <a:r>
              <a:rPr lang="en-US" altLang="ru-RU" sz="1400" dirty="0"/>
              <a:t> vs </a:t>
            </a:r>
            <a:r>
              <a:rPr lang="en-US" altLang="ru-RU" sz="1400" dirty="0" err="1"/>
              <a:t>LinkedHashSet</a:t>
            </a:r>
            <a:r>
              <a:rPr lang="en-US" altLang="ru-RU" sz="1400" dirty="0"/>
              <a:t> vs </a:t>
            </a:r>
            <a:r>
              <a:rPr lang="en-US" altLang="ru-RU" sz="1400" dirty="0" err="1"/>
              <a:t>TreeSet</a:t>
            </a:r>
            <a:r>
              <a:rPr lang="en-US" altLang="ru-RU" sz="1400" dirty="0"/>
              <a:t>: add/remove/contains values in non-empty;</a:t>
            </a:r>
          </a:p>
          <a:p>
            <a:pPr lvl="1">
              <a:lnSpc>
                <a:spcPct val="150000"/>
              </a:lnSpc>
            </a:pPr>
            <a:r>
              <a:rPr lang="en-US" altLang="ru-RU" sz="1400" dirty="0"/>
              <a:t>HashMap vs </a:t>
            </a:r>
            <a:r>
              <a:rPr lang="en-US" altLang="ru-RU" sz="1400" dirty="0" err="1"/>
              <a:t>LinkedHashMap</a:t>
            </a:r>
            <a:r>
              <a:rPr lang="en-US" altLang="ru-RU" sz="1400" dirty="0"/>
              <a:t> vs </a:t>
            </a:r>
            <a:r>
              <a:rPr lang="en-US" altLang="ru-RU" sz="1400" dirty="0" err="1"/>
              <a:t>TreeMap</a:t>
            </a:r>
            <a:r>
              <a:rPr lang="en-US" altLang="ru-RU" sz="1400" dirty="0"/>
              <a:t>: add/removal/update/contains in non-empty;</a:t>
            </a:r>
          </a:p>
          <a:p>
            <a:pPr>
              <a:lnSpc>
                <a:spcPct val="150000"/>
              </a:lnSpc>
            </a:pPr>
            <a:r>
              <a:rPr lang="en-US" altLang="ru-RU" sz="1400" dirty="0">
                <a:hlinkClick r:id="rId3"/>
              </a:rPr>
              <a:t>Sock-merchant</a:t>
            </a:r>
            <a:r>
              <a:rPr lang="en-US" altLang="ru-RU" sz="1400" dirty="0"/>
              <a:t> problem from </a:t>
            </a:r>
            <a:r>
              <a:rPr lang="en-US" altLang="ru-RU" sz="1400" dirty="0" err="1"/>
              <a:t>HackerRank</a:t>
            </a: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677794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93701" y="1356564"/>
            <a:ext cx="4243564" cy="35523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US" altLang="ru-RU" sz="1400" dirty="0"/>
              <a:t>Add support of input modes of students list. MANUAL and RANDOM. Input mode should be passed as a second command line argument. When argument is invalid – return error. If correct value is specified – generate random students instead of manual input and run the main flow. See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altLang="ru-RU" sz="1400" dirty="0">
                <a:latin typeface="Lato" panose="020B0604020202020204" charset="0"/>
                <a:cs typeface="Lato" panose="020B0604020202020204" charset="0"/>
              </a:rPr>
              <a:t> class</a:t>
            </a:r>
            <a:endParaRPr lang="ru-RU" altLang="ru-RU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B5EF1-9EDB-4C17-941E-E157D6C0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08" y="1356564"/>
            <a:ext cx="3178537" cy="392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2F519-F285-4F8E-8948-02EBF2818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65" y="4090683"/>
            <a:ext cx="3980433" cy="9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27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366678" cy="3552300"/>
          </a:xfrm>
        </p:spPr>
        <p:txBody>
          <a:bodyPr/>
          <a:lstStyle/>
          <a:p>
            <a:r>
              <a:rPr lang="en-US" sz="1400" b="1" dirty="0"/>
              <a:t>“Clean Code: A Handbook of Agile Software Craftsmanship”</a:t>
            </a:r>
            <a:r>
              <a:rPr lang="en-US" sz="1400" dirty="0"/>
              <a:t> by Robert C. Martin : Chapter 10-12</a:t>
            </a:r>
          </a:p>
          <a:p>
            <a:r>
              <a:rPr lang="en-US" sz="1400" dirty="0"/>
              <a:t>“</a:t>
            </a:r>
            <a:r>
              <a:rPr lang="en-US" sz="1400" b="1" dirty="0"/>
              <a:t>Java: The Complete Reference</a:t>
            </a:r>
            <a:r>
              <a:rPr lang="en-US" sz="1400" dirty="0"/>
              <a:t>” by Herbert </a:t>
            </a:r>
            <a:r>
              <a:rPr lang="en-US" sz="1400" dirty="0" err="1"/>
              <a:t>Schildt</a:t>
            </a:r>
            <a:r>
              <a:rPr lang="en-US" sz="1400" dirty="0"/>
              <a:t> (chapter 14, 19)</a:t>
            </a:r>
          </a:p>
          <a:p>
            <a:endParaRPr lang="en-US" sz="1400" dirty="0">
              <a:hlinkClick r:id="rId2"/>
            </a:endParaRPr>
          </a:p>
          <a:p>
            <a:r>
              <a:rPr lang="en-US" sz="1400" dirty="0">
                <a:hlinkClick r:id="rId2"/>
              </a:rPr>
              <a:t>Generics</a:t>
            </a:r>
            <a:endParaRPr lang="en-US" sz="1400" dirty="0"/>
          </a:p>
          <a:p>
            <a:r>
              <a:rPr lang="en-US" sz="1400" dirty="0">
                <a:hlinkClick r:id="rId3"/>
              </a:rPr>
              <a:t>Collections</a:t>
            </a:r>
            <a:endParaRPr lang="en-US" sz="1400" dirty="0"/>
          </a:p>
          <a:p>
            <a:r>
              <a:rPr lang="en-US" sz="1400" dirty="0">
                <a:hlinkClick r:id="rId4"/>
              </a:rPr>
              <a:t>Cheat </a:t>
            </a:r>
            <a:r>
              <a:rPr lang="en-US" sz="1400" dirty="0">
                <a:hlinkClick r:id="rId5"/>
              </a:rPr>
              <a:t>sheet</a:t>
            </a:r>
            <a:endParaRPr lang="en-US" sz="1400" dirty="0"/>
          </a:p>
          <a:p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33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836232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    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compilation error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unreachable code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KFC Family Bucket | National Museum of American History">
            <a:extLst>
              <a:ext uri="{FF2B5EF4-FFF2-40B4-BE49-F238E27FC236}">
                <a16:creationId xmlns:a16="http://schemas.microsoft.com/office/drawing/2014/main" id="{7A9682CE-6347-9A43-9598-5C03F955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9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836232" cy="2331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.eatNuggets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 descr="KFC Family Bucket | National Museum of American History">
            <a:extLst>
              <a:ext uri="{FF2B5EF4-FFF2-40B4-BE49-F238E27FC236}">
                <a16:creationId xmlns:a16="http://schemas.microsoft.com/office/drawing/2014/main" id="{DCE0C0B4-A74D-684E-803D-A3DBA524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84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evolution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0273"/>
            <a:ext cx="7893742" cy="2331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potatoBucketSinceJava1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potatoBucketSinceJava5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potatoBucketSinceJava7 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potatoBucketSinceJava10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9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600443" cy="857400"/>
          </a:xfrm>
        </p:spPr>
        <p:txBody>
          <a:bodyPr/>
          <a:lstStyle/>
          <a:p>
            <a:r>
              <a:rPr lang="en-US" dirty="0"/>
              <a:t>Generics usage multiple parameter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93699" y="1215788"/>
            <a:ext cx="8250299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content3) { 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893698" y="4266896"/>
            <a:ext cx="8250301" cy="500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Ketchup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megaBucket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egaBucket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Potato(),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Nuggets(),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Ketchup());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990600" y="3880560"/>
            <a:ext cx="7003986" cy="5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4280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4528</Words>
  <Application>Microsoft Office PowerPoint</Application>
  <PresentationFormat>On-screen Show (16:9)</PresentationFormat>
  <Paragraphs>334</Paragraphs>
  <Slides>56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Courier New</vt:lpstr>
      <vt:lpstr>Lato</vt:lpstr>
      <vt:lpstr>Raleway</vt:lpstr>
      <vt:lpstr>Antonio template</vt:lpstr>
      <vt:lpstr>Lesson 7 – Generics. Collections Framework</vt:lpstr>
      <vt:lpstr>Lesson goals</vt:lpstr>
      <vt:lpstr>Before generics</vt:lpstr>
      <vt:lpstr>Before generics</vt:lpstr>
      <vt:lpstr>Generics</vt:lpstr>
      <vt:lpstr>Generics</vt:lpstr>
      <vt:lpstr>Generics</vt:lpstr>
      <vt:lpstr>Generics evolution</vt:lpstr>
      <vt:lpstr>Generics usage multiple parameter</vt:lpstr>
      <vt:lpstr>Formal type parameter</vt:lpstr>
      <vt:lpstr>Generics bounds. PECS</vt:lpstr>
      <vt:lpstr>Generics. Fixed–Bounded</vt:lpstr>
      <vt:lpstr>Generics. Upper-Bounded Wildcards</vt:lpstr>
      <vt:lpstr>Generics. Lower-Bounded Wildcards</vt:lpstr>
      <vt:lpstr>Generics. Unbounded Wildcards</vt:lpstr>
      <vt:lpstr>Type erasure</vt:lpstr>
      <vt:lpstr>Collections Framework</vt:lpstr>
      <vt:lpstr>Collections Framework</vt:lpstr>
      <vt:lpstr>Iterator vs Iterable</vt:lpstr>
      <vt:lpstr>Collection</vt:lpstr>
      <vt:lpstr>List</vt:lpstr>
      <vt:lpstr>Wrappers</vt:lpstr>
      <vt:lpstr>ArrayList </vt:lpstr>
      <vt:lpstr>ArrayList vs array</vt:lpstr>
      <vt:lpstr>Generic collections</vt:lpstr>
      <vt:lpstr>LinkedList </vt:lpstr>
      <vt:lpstr>Iteration</vt:lpstr>
      <vt:lpstr>Set</vt:lpstr>
      <vt:lpstr>HashSet</vt:lpstr>
      <vt:lpstr>HashSet</vt:lpstr>
      <vt:lpstr>Map</vt:lpstr>
      <vt:lpstr>Map</vt:lpstr>
      <vt:lpstr>Map</vt:lpstr>
      <vt:lpstr>HashMap</vt:lpstr>
      <vt:lpstr>HashMap</vt:lpstr>
      <vt:lpstr>Coding equals, hashCode and toString</vt:lpstr>
      <vt:lpstr>toString</vt:lpstr>
      <vt:lpstr>equals</vt:lpstr>
      <vt:lpstr>equals</vt:lpstr>
      <vt:lpstr>equals - rules</vt:lpstr>
      <vt:lpstr>equals - what is wrong</vt:lpstr>
      <vt:lpstr>equals - what is wrong</vt:lpstr>
      <vt:lpstr>hashCode</vt:lpstr>
      <vt:lpstr>hashCode</vt:lpstr>
      <vt:lpstr>equals, hashCode and toString combination</vt:lpstr>
      <vt:lpstr>Collections class</vt:lpstr>
      <vt:lpstr>Collections class</vt:lpstr>
      <vt:lpstr>Comparable</vt:lpstr>
      <vt:lpstr>Comparable</vt:lpstr>
      <vt:lpstr>Comparable</vt:lpstr>
      <vt:lpstr>Comparator</vt:lpstr>
      <vt:lpstr>Comparator</vt:lpstr>
      <vt:lpstr>Homework</vt:lpstr>
      <vt:lpstr>Homework</vt:lpstr>
      <vt:lpstr>To read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Yaroslav Brahinets</cp:lastModifiedBy>
  <cp:revision>314</cp:revision>
  <dcterms:modified xsi:type="dcterms:W3CDTF">2020-12-06T18:10:46Z</dcterms:modified>
</cp:coreProperties>
</file>