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45"/>
  </p:notesMasterIdLst>
  <p:sldIdLst>
    <p:sldId id="284" r:id="rId2"/>
    <p:sldId id="471" r:id="rId3"/>
    <p:sldId id="470" r:id="rId4"/>
    <p:sldId id="473" r:id="rId5"/>
    <p:sldId id="474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75" r:id="rId16"/>
    <p:sldId id="485" r:id="rId17"/>
    <p:sldId id="486" r:id="rId18"/>
    <p:sldId id="487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7" r:id="rId31"/>
    <p:sldId id="508" r:id="rId32"/>
    <p:sldId id="509" r:id="rId33"/>
    <p:sldId id="510" r:id="rId34"/>
    <p:sldId id="511" r:id="rId35"/>
    <p:sldId id="517" r:id="rId36"/>
    <p:sldId id="518" r:id="rId37"/>
    <p:sldId id="519" r:id="rId38"/>
    <p:sldId id="520" r:id="rId39"/>
    <p:sldId id="521" r:id="rId40"/>
    <p:sldId id="469" r:id="rId41"/>
    <p:sldId id="468" r:id="rId42"/>
    <p:sldId id="339" r:id="rId43"/>
    <p:sldId id="524" r:id="rId4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Dosis" panose="020B0604020202020204" pitchFamily="34" charset="0"/>
      <p:regular r:id="rId54"/>
      <p:bold r:id="rId55"/>
    </p:embeddedFont>
    <p:embeddedFont>
      <p:font typeface="Lato" panose="020F0502020204030203" pitchFamily="34" charset="0"/>
      <p:regular r:id="rId56"/>
      <p:bold r:id="rId57"/>
      <p:italic r:id="rId58"/>
      <p:boldItalic r:id="rId59"/>
    </p:embeddedFont>
    <p:embeddedFont>
      <p:font typeface="Raleway" panose="020B0503030101060003" pitchFamily="34" charset="77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480"/>
    <a:srgbClr val="00000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B47CB-036B-4379-80DE-55A8FB75CA60}" v="40" dt="2020-12-27T19:08:07.077"/>
    <p1510:client id="{DFE27F29-DC01-4F5E-A6A2-2DFAFDC78630}" v="7" dt="2020-12-25T21:20:31.459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/>
    <p:restoredTop sz="76856" autoAdjust="0"/>
  </p:normalViewPr>
  <p:slideViewPr>
    <p:cSldViewPr snapToGrid="0" snapToObjects="1">
      <p:cViewPr varScale="1">
        <p:scale>
          <a:sx n="147" d="100"/>
          <a:sy n="147" d="100"/>
        </p:scale>
        <p:origin x="1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63" Type="http://schemas.openxmlformats.org/officeDocument/2006/relationships/font" Target="fonts/font18.fnt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5.fntdata"/><Relationship Id="rId55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DFE27F29-DC01-4F5E-A6A2-2DFAFDC78630}"/>
    <pc:docChg chg="undo custSel addSld delSld modSld sldOrd">
      <pc:chgData name="Yaroslav Brahinets" userId="21b0ef620fff3801" providerId="LiveId" clId="{DFE27F29-DC01-4F5E-A6A2-2DFAFDC78630}" dt="2020-12-25T21:22:19.670" v="991" actId="20577"/>
      <pc:docMkLst>
        <pc:docMk/>
      </pc:docMkLst>
      <pc:sldChg chg="modSp mod modTransition">
        <pc:chgData name="Yaroslav Brahinets" userId="21b0ef620fff3801" providerId="LiveId" clId="{DFE27F29-DC01-4F5E-A6A2-2DFAFDC78630}" dt="2020-12-25T21:20:31.459" v="925"/>
        <pc:sldMkLst>
          <pc:docMk/>
          <pc:sldMk cId="1261883840" sldId="284"/>
        </pc:sldMkLst>
        <pc:spChg chg="mod">
          <ac:chgData name="Yaroslav Brahinets" userId="21b0ef620fff3801" providerId="LiveId" clId="{DFE27F29-DC01-4F5E-A6A2-2DFAFDC78630}" dt="2020-12-25T21:12:22.269" v="5" actId="20577"/>
          <ac:spMkLst>
            <pc:docMk/>
            <pc:sldMk cId="1261883840" sldId="284"/>
            <ac:spMk id="88" creationId="{00000000-0000-0000-0000-000000000000}"/>
          </ac:spMkLst>
        </pc:spChg>
      </pc:sldChg>
      <pc:sldChg chg="modSp mod modTransition">
        <pc:chgData name="Yaroslav Brahinets" userId="21b0ef620fff3801" providerId="LiveId" clId="{DFE27F29-DC01-4F5E-A6A2-2DFAFDC78630}" dt="2020-12-25T21:20:31.459" v="925"/>
        <pc:sldMkLst>
          <pc:docMk/>
          <pc:sldMk cId="2535870065" sldId="339"/>
        </pc:sldMkLst>
        <pc:spChg chg="mod">
          <ac:chgData name="Yaroslav Brahinets" userId="21b0ef620fff3801" providerId="LiveId" clId="{DFE27F29-DC01-4F5E-A6A2-2DFAFDC78630}" dt="2020-12-25T21:12:26.956" v="6" actId="6549"/>
          <ac:spMkLst>
            <pc:docMk/>
            <pc:sldMk cId="2535870065" sldId="339"/>
            <ac:spMk id="336" creationId="{00000000-0000-0000-0000-000000000000}"/>
          </ac:spMkLst>
        </pc:spChg>
      </pc:sldChg>
      <pc:sldChg chg="modSp mod modTransition">
        <pc:chgData name="Yaroslav Brahinets" userId="21b0ef620fff3801" providerId="LiveId" clId="{DFE27F29-DC01-4F5E-A6A2-2DFAFDC78630}" dt="2020-12-25T21:20:31.459" v="925"/>
        <pc:sldMkLst>
          <pc:docMk/>
          <pc:sldMk cId="2016733146" sldId="468"/>
        </pc:sldMkLst>
        <pc:spChg chg="mod">
          <ac:chgData name="Yaroslav Brahinets" userId="21b0ef620fff3801" providerId="LiveId" clId="{DFE27F29-DC01-4F5E-A6A2-2DFAFDC78630}" dt="2020-12-25T21:18:35.198" v="876" actId="6549"/>
          <ac:spMkLst>
            <pc:docMk/>
            <pc:sldMk cId="2016733146" sldId="468"/>
            <ac:spMk id="3" creationId="{FE67BCFF-D5B1-524A-8DA7-C18C2AE8C56F}"/>
          </ac:spMkLst>
        </pc:spChg>
      </pc:sldChg>
      <pc:sldChg chg="modSp mod modTransition">
        <pc:chgData name="Yaroslav Brahinets" userId="21b0ef620fff3801" providerId="LiveId" clId="{DFE27F29-DC01-4F5E-A6A2-2DFAFDC78630}" dt="2020-12-25T21:22:19.670" v="991" actId="20577"/>
        <pc:sldMkLst>
          <pc:docMk/>
          <pc:sldMk cId="3219259" sldId="469"/>
        </pc:sldMkLst>
        <pc:spChg chg="mod">
          <ac:chgData name="Yaroslav Brahinets" userId="21b0ef620fff3801" providerId="LiveId" clId="{DFE27F29-DC01-4F5E-A6A2-2DFAFDC78630}" dt="2020-12-25T21:22:19.670" v="991" actId="20577"/>
          <ac:spMkLst>
            <pc:docMk/>
            <pc:sldMk cId="3219259" sldId="469"/>
            <ac:spMk id="13" creationId="{00000000-0000-0000-0000-000000000000}"/>
          </ac:spMkLst>
        </pc:spChg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548817268" sldId="470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974309032" sldId="471"/>
        </pc:sldMkLst>
      </pc:sldChg>
      <pc:sldChg chg="modSp mod modTransition">
        <pc:chgData name="Yaroslav Brahinets" userId="21b0ef620fff3801" providerId="LiveId" clId="{DFE27F29-DC01-4F5E-A6A2-2DFAFDC78630}" dt="2020-12-25T21:20:45.957" v="929" actId="20577"/>
        <pc:sldMkLst>
          <pc:docMk/>
          <pc:sldMk cId="369932537" sldId="473"/>
        </pc:sldMkLst>
        <pc:spChg chg="mod">
          <ac:chgData name="Yaroslav Brahinets" userId="21b0ef620fff3801" providerId="LiveId" clId="{DFE27F29-DC01-4F5E-A6A2-2DFAFDC78630}" dt="2020-12-25T21:20:45.957" v="929" actId="20577"/>
          <ac:spMkLst>
            <pc:docMk/>
            <pc:sldMk cId="369932537" sldId="473"/>
            <ac:spMk id="25" creationId="{00000000-0000-0000-0000-000000000000}"/>
          </ac:spMkLst>
        </pc:spChg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906362025" sldId="474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584040563" sldId="475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649206746" sldId="476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850672188" sldId="477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425800544" sldId="478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2675067936" sldId="479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533968568" sldId="480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117472041" sldId="481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4142845264" sldId="482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2649442529" sldId="483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1904701646" sldId="484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2641580834" sldId="485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1536322928" sldId="486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282346547" sldId="487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197953843" sldId="493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2769537313" sldId="494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797754764" sldId="495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716844733" sldId="496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2380787815" sldId="497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1400117305" sldId="498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1154503988" sldId="499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1733914155" sldId="500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1775571289" sldId="501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681883747" sldId="502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2370710071" sldId="503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626287337" sldId="507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663994150" sldId="508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2868298044" sldId="509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57449684" sldId="510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24748081" sldId="511"/>
        </pc:sldMkLst>
      </pc:sldChg>
      <pc:sldChg chg="del">
        <pc:chgData name="Yaroslav Brahinets" userId="21b0ef620fff3801" providerId="LiveId" clId="{DFE27F29-DC01-4F5E-A6A2-2DFAFDC78630}" dt="2020-12-25T21:18:29.136" v="875" actId="2696"/>
        <pc:sldMkLst>
          <pc:docMk/>
          <pc:sldMk cId="2283407679" sldId="516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2439391428" sldId="517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946941071" sldId="518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3933168075" sldId="519"/>
        </pc:sldMkLst>
      </pc:sldChg>
      <pc:sldChg chg="modTransition">
        <pc:chgData name="Yaroslav Brahinets" userId="21b0ef620fff3801" providerId="LiveId" clId="{DFE27F29-DC01-4F5E-A6A2-2DFAFDC78630}" dt="2020-12-25T21:20:31.459" v="925"/>
        <pc:sldMkLst>
          <pc:docMk/>
          <pc:sldMk cId="4276580813" sldId="520"/>
        </pc:sldMkLst>
      </pc:sldChg>
      <pc:sldChg chg="modSp mod modTransition">
        <pc:chgData name="Yaroslav Brahinets" userId="21b0ef620fff3801" providerId="LiveId" clId="{DFE27F29-DC01-4F5E-A6A2-2DFAFDC78630}" dt="2020-12-25T21:21:18.550" v="936" actId="14100"/>
        <pc:sldMkLst>
          <pc:docMk/>
          <pc:sldMk cId="2852781517" sldId="521"/>
        </pc:sldMkLst>
        <pc:spChg chg="mod">
          <ac:chgData name="Yaroslav Brahinets" userId="21b0ef620fff3801" providerId="LiveId" clId="{DFE27F29-DC01-4F5E-A6A2-2DFAFDC78630}" dt="2020-12-25T21:21:18.550" v="936" actId="14100"/>
          <ac:spMkLst>
            <pc:docMk/>
            <pc:sldMk cId="2852781517" sldId="521"/>
            <ac:spMk id="2" creationId="{00000000-0000-0000-0000-000000000000}"/>
          </ac:spMkLst>
        </pc:spChg>
      </pc:sldChg>
      <pc:sldChg chg="delSp modSp add del mod">
        <pc:chgData name="Yaroslav Brahinets" userId="21b0ef620fff3801" providerId="LiveId" clId="{DFE27F29-DC01-4F5E-A6A2-2DFAFDC78630}" dt="2020-12-25T21:20:18.495" v="922" actId="47"/>
        <pc:sldMkLst>
          <pc:docMk/>
          <pc:sldMk cId="77600120" sldId="522"/>
        </pc:sldMkLst>
        <pc:spChg chg="mod">
          <ac:chgData name="Yaroslav Brahinets" userId="21b0ef620fff3801" providerId="LiveId" clId="{DFE27F29-DC01-4F5E-A6A2-2DFAFDC78630}" dt="2020-12-25T21:19:17.226" v="909" actId="122"/>
          <ac:spMkLst>
            <pc:docMk/>
            <pc:sldMk cId="77600120" sldId="522"/>
            <ac:spMk id="334" creationId="{00000000-0000-0000-0000-000000000000}"/>
          </ac:spMkLst>
        </pc:spChg>
        <pc:spChg chg="del">
          <ac:chgData name="Yaroslav Brahinets" userId="21b0ef620fff3801" providerId="LiveId" clId="{DFE27F29-DC01-4F5E-A6A2-2DFAFDC78630}" dt="2020-12-25T21:18:58.368" v="898" actId="21"/>
          <ac:spMkLst>
            <pc:docMk/>
            <pc:sldMk cId="77600120" sldId="522"/>
            <ac:spMk id="335" creationId="{00000000-0000-0000-0000-000000000000}"/>
          </ac:spMkLst>
        </pc:spChg>
        <pc:spChg chg="del">
          <ac:chgData name="Yaroslav Brahinets" userId="21b0ef620fff3801" providerId="LiveId" clId="{DFE27F29-DC01-4F5E-A6A2-2DFAFDC78630}" dt="2020-12-25T21:18:59.884" v="899" actId="21"/>
          <ac:spMkLst>
            <pc:docMk/>
            <pc:sldMk cId="77600120" sldId="522"/>
            <ac:spMk id="336" creationId="{00000000-0000-0000-0000-000000000000}"/>
          </ac:spMkLst>
        </pc:spChg>
      </pc:sldChg>
      <pc:sldChg chg="new del">
        <pc:chgData name="Yaroslav Brahinets" userId="21b0ef620fff3801" providerId="LiveId" clId="{DFE27F29-DC01-4F5E-A6A2-2DFAFDC78630}" dt="2020-12-25T21:18:42.213" v="878" actId="680"/>
        <pc:sldMkLst>
          <pc:docMk/>
          <pc:sldMk cId="1054578556" sldId="522"/>
        </pc:sldMkLst>
      </pc:sldChg>
      <pc:sldChg chg="new del">
        <pc:chgData name="Yaroslav Brahinets" userId="21b0ef620fff3801" providerId="LiveId" clId="{DFE27F29-DC01-4F5E-A6A2-2DFAFDC78630}" dt="2020-12-25T21:18:46.978" v="880" actId="680"/>
        <pc:sldMkLst>
          <pc:docMk/>
          <pc:sldMk cId="1847908481" sldId="522"/>
        </pc:sldMkLst>
      </pc:sldChg>
      <pc:sldChg chg="new del">
        <pc:chgData name="Yaroslav Brahinets" userId="21b0ef620fff3801" providerId="LiveId" clId="{DFE27F29-DC01-4F5E-A6A2-2DFAFDC78630}" dt="2020-12-25T21:19:44.213" v="911" actId="680"/>
        <pc:sldMkLst>
          <pc:docMk/>
          <pc:sldMk cId="736103218" sldId="523"/>
        </pc:sldMkLst>
      </pc:sldChg>
      <pc:sldChg chg="new del">
        <pc:chgData name="Yaroslav Brahinets" userId="21b0ef620fff3801" providerId="LiveId" clId="{DFE27F29-DC01-4F5E-A6A2-2DFAFDC78630}" dt="2020-12-25T21:20:18.495" v="922" actId="47"/>
        <pc:sldMkLst>
          <pc:docMk/>
          <pc:sldMk cId="1573108164" sldId="523"/>
        </pc:sldMkLst>
      </pc:sldChg>
      <pc:sldChg chg="addSp delSp modSp new mod ord modTransition modNotes">
        <pc:chgData name="Yaroslav Brahinets" userId="21b0ef620fff3801" providerId="LiveId" clId="{DFE27F29-DC01-4F5E-A6A2-2DFAFDC78630}" dt="2020-12-25T21:20:31.459" v="925"/>
        <pc:sldMkLst>
          <pc:docMk/>
          <pc:sldMk cId="759911409" sldId="524"/>
        </pc:sldMkLst>
        <pc:spChg chg="del">
          <ac:chgData name="Yaroslav Brahinets" userId="21b0ef620fff3801" providerId="LiveId" clId="{DFE27F29-DC01-4F5E-A6A2-2DFAFDC78630}" dt="2020-12-25T21:19:51.991" v="915" actId="478"/>
          <ac:spMkLst>
            <pc:docMk/>
            <pc:sldMk cId="759911409" sldId="524"/>
            <ac:spMk id="2" creationId="{3E745637-DED1-441B-9B39-0E432C29FF56}"/>
          </ac:spMkLst>
        </pc:spChg>
        <pc:spChg chg="del">
          <ac:chgData name="Yaroslav Brahinets" userId="21b0ef620fff3801" providerId="LiveId" clId="{DFE27F29-DC01-4F5E-A6A2-2DFAFDC78630}" dt="2020-12-25T21:19:50.543" v="914" actId="478"/>
          <ac:spMkLst>
            <pc:docMk/>
            <pc:sldMk cId="759911409" sldId="524"/>
            <ac:spMk id="3" creationId="{A0B2D625-8687-4452-8CC7-1271074BF372}"/>
          </ac:spMkLst>
        </pc:spChg>
        <pc:picChg chg="add mod">
          <ac:chgData name="Yaroslav Brahinets" userId="21b0ef620fff3801" providerId="LiveId" clId="{DFE27F29-DC01-4F5E-A6A2-2DFAFDC78630}" dt="2020-12-25T21:20:14.841" v="921" actId="14100"/>
          <ac:picMkLst>
            <pc:docMk/>
            <pc:sldMk cId="759911409" sldId="524"/>
            <ac:picMk id="1026" creationId="{C64E15E7-A4B9-4A93-B28B-7336EE56A1C3}"/>
          </ac:picMkLst>
        </pc:picChg>
      </pc:sldChg>
    </pc:docChg>
  </pc:docChgLst>
  <pc:docChgLst>
    <pc:chgData name="Yaroslav Brahinets" userId="21b0ef620fff3801" providerId="Windows Live" clId="Web-{84CB47CB-036B-4379-80DE-55A8FB75CA60}"/>
    <pc:docChg chg="modSld">
      <pc:chgData name="Yaroslav Brahinets" userId="21b0ef620fff3801" providerId="Windows Live" clId="Web-{84CB47CB-036B-4379-80DE-55A8FB75CA60}" dt="2020-12-27T19:08:07.077" v="36" actId="20577"/>
      <pc:docMkLst>
        <pc:docMk/>
      </pc:docMkLst>
      <pc:sldChg chg="modSp">
        <pc:chgData name="Yaroslav Brahinets" userId="21b0ef620fff3801" providerId="Windows Live" clId="Web-{84CB47CB-036B-4379-80DE-55A8FB75CA60}" dt="2020-12-27T19:08:07.077" v="36" actId="20577"/>
        <pc:sldMkLst>
          <pc:docMk/>
          <pc:sldMk cId="2016733146" sldId="468"/>
        </pc:sldMkLst>
        <pc:spChg chg="mod">
          <ac:chgData name="Yaroslav Brahinets" userId="21b0ef620fff3801" providerId="Windows Live" clId="Web-{84CB47CB-036B-4379-80DE-55A8FB75CA60}" dt="2020-12-27T19:08:07.077" v="36" actId="20577"/>
          <ac:spMkLst>
            <pc:docMk/>
            <pc:sldMk cId="2016733146" sldId="468"/>
            <ac:spMk id="3" creationId="{FE67BCFF-D5B1-524A-8DA7-C18C2AE8C56F}"/>
          </ac:spMkLst>
        </pc:spChg>
      </pc:sldChg>
      <pc:sldChg chg="modSp">
        <pc:chgData name="Yaroslav Brahinets" userId="21b0ef620fff3801" providerId="Windows Live" clId="Web-{84CB47CB-036B-4379-80DE-55A8FB75CA60}" dt="2020-12-27T19:06:55.044" v="24" actId="20577"/>
        <pc:sldMkLst>
          <pc:docMk/>
          <pc:sldMk cId="3219259" sldId="469"/>
        </pc:sldMkLst>
        <pc:spChg chg="mod">
          <ac:chgData name="Yaroslav Brahinets" userId="21b0ef620fff3801" providerId="Windows Live" clId="Web-{84CB47CB-036B-4379-80DE-55A8FB75CA60}" dt="2020-12-27T19:06:55.044" v="24" actId="20577"/>
          <ac:spMkLst>
            <pc:docMk/>
            <pc:sldMk cId="3219259" sldId="469"/>
            <ac:spMk id="13" creationId="{00000000-0000-0000-0000-000000000000}"/>
          </ac:spMkLst>
        </pc:spChg>
      </pc:sldChg>
      <pc:sldChg chg="modSp">
        <pc:chgData name="Yaroslav Brahinets" userId="21b0ef620fff3801" providerId="Windows Live" clId="Web-{84CB47CB-036B-4379-80DE-55A8FB75CA60}" dt="2020-12-27T19:05:31.354" v="9" actId="20577"/>
        <pc:sldMkLst>
          <pc:docMk/>
          <pc:sldMk cId="1154503988" sldId="499"/>
        </pc:sldMkLst>
        <pc:spChg chg="mod">
          <ac:chgData name="Yaroslav Brahinets" userId="21b0ef620fff3801" providerId="Windows Live" clId="Web-{84CB47CB-036B-4379-80DE-55A8FB75CA60}" dt="2020-12-27T19:05:31.354" v="9" actId="20577"/>
          <ac:spMkLst>
            <pc:docMk/>
            <pc:sldMk cId="1154503988" sldId="499"/>
            <ac:spMk id="3" creationId="{00000000-0000-0000-0000-000000000000}"/>
          </ac:spMkLst>
        </pc:spChg>
      </pc:sldChg>
      <pc:sldChg chg="modSp">
        <pc:chgData name="Yaroslav Brahinets" userId="21b0ef620fff3801" providerId="Windows Live" clId="Web-{84CB47CB-036B-4379-80DE-55A8FB75CA60}" dt="2020-12-27T19:05:42.136" v="12" actId="20577"/>
        <pc:sldMkLst>
          <pc:docMk/>
          <pc:sldMk cId="3681883747" sldId="502"/>
        </pc:sldMkLst>
        <pc:spChg chg="mod">
          <ac:chgData name="Yaroslav Brahinets" userId="21b0ef620fff3801" providerId="Windows Live" clId="Web-{84CB47CB-036B-4379-80DE-55A8FB75CA60}" dt="2020-12-27T19:05:42.136" v="12" actId="20577"/>
          <ac:spMkLst>
            <pc:docMk/>
            <pc:sldMk cId="3681883747" sldId="50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16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819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51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86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66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373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97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91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8004B-F1B8-497D-A355-1E86CB3061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36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68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539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281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47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96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423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667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891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0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66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505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92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44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23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25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0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31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6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3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EC53-0C39-476C-865C-4910FB4390A5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2871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775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58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8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55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0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8189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1733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2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40109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utorialspoint.com/java_nio/java_nio_vs_io.htm" TargetMode="External"/><Relationship Id="rId4" Type="http://schemas.openxmlformats.org/officeDocument/2006/relationships/hyperlink" Target="https://dzone.com/articles/java-io-and-nio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0677" y="1786259"/>
            <a:ext cx="7742646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Lesson 11 – Input and Output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600" b="1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6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6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bytes[]) /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en-US" sz="1600" b="1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396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yteRead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((b</a:t>
            </a:r>
            <a:r>
              <a:rPr lang="en-US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yteRead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uk-UA" altLang="uk-U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-</a:t>
            </a:r>
            <a:r>
              <a:rPr lang="uk-UA" altLang="uk-UA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alt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yteRead</a:t>
            </a: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747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Reader/Writer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harRead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</a:t>
            </a:r>
            <a:r>
              <a:rPr lang="en-US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harRead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&gt; -</a:t>
            </a:r>
            <a:r>
              <a:rPr lang="uk-UA" altLang="uk-UA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harRead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84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 types</a:t>
            </a:r>
            <a:endParaRPr dirty="0"/>
          </a:p>
        </p:txBody>
      </p:sp>
      <p:sp>
        <p:nvSpPr>
          <p:cNvPr id="586" name="Google Shape;586;p20"/>
          <p:cNvSpPr txBox="1">
            <a:spLocks noGrp="1"/>
          </p:cNvSpPr>
          <p:nvPr>
            <p:ph type="body" idx="1"/>
          </p:nvPr>
        </p:nvSpPr>
        <p:spPr>
          <a:xfrm>
            <a:off x="747924" y="1308875"/>
            <a:ext cx="2559155" cy="1480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By abstraction level</a:t>
            </a:r>
          </a:p>
          <a:p>
            <a:pPr marL="285750" indent="-285750"/>
            <a:r>
              <a:rPr lang="en-US" sz="1600" dirty="0"/>
              <a:t>Low</a:t>
            </a:r>
          </a:p>
          <a:p>
            <a:pPr marL="285750" indent="-285750"/>
            <a:r>
              <a:rPr lang="en-US" sz="1600" dirty="0"/>
              <a:t>High</a:t>
            </a:r>
            <a:endParaRPr sz="1600" dirty="0"/>
          </a:p>
        </p:txBody>
      </p:sp>
      <p:sp>
        <p:nvSpPr>
          <p:cNvPr id="589" name="Google Shape;5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655206-A128-4617-8755-AD7A6AED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65" y="1308875"/>
            <a:ext cx="2885660" cy="1863386"/>
          </a:xfrm>
          <a:prstGeom prst="rect">
            <a:avLst/>
          </a:prstGeom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3BD2BE0-CC66-4521-9CA6-336A2329F7D7}"/>
              </a:ext>
            </a:extLst>
          </p:cNvPr>
          <p:cNvSpPr/>
          <p:nvPr/>
        </p:nvSpPr>
        <p:spPr>
          <a:xfrm>
            <a:off x="694585" y="3533480"/>
            <a:ext cx="72194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bfis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bfis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4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079C-E252-42E9-9758-B6B2255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types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015962"/>
              </p:ext>
            </p:extLst>
          </p:nvPr>
        </p:nvGraphicFramePr>
        <p:xfrm>
          <a:off x="747925" y="1245268"/>
          <a:ext cx="7886700" cy="37528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9675">
                  <a:extLst>
                    <a:ext uri="{9D8B030D-6E8A-4147-A177-3AD203B41FA5}">
                      <a16:colId xmlns:a16="http://schemas.microsoft.com/office/drawing/2014/main" val="4106201295"/>
                    </a:ext>
                  </a:extLst>
                </a:gridCol>
                <a:gridCol w="1147157">
                  <a:extLst>
                    <a:ext uri="{9D8B030D-6E8A-4147-A177-3AD203B41FA5}">
                      <a16:colId xmlns:a16="http://schemas.microsoft.com/office/drawing/2014/main" val="3267953912"/>
                    </a:ext>
                  </a:extLst>
                </a:gridCol>
                <a:gridCol w="5179868">
                  <a:extLst>
                    <a:ext uri="{9D8B030D-6E8A-4147-A177-3AD203B41FA5}">
                      <a16:colId xmlns:a16="http://schemas.microsoft.com/office/drawing/2014/main" val="168540528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Name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Level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47222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FileInputStream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Reads file data as bytes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842759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FileOutputStream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file data as bytes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318334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FileReader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Reads file data as characters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35495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FileWriter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file data as characters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01428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BufferedReader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Reads character data from an existing Reader in a buffered manner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317364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BufferedWriter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character data to an existing Writer in a buffered manner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06078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ObjectInputStream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Deserializes</a:t>
                      </a:r>
                      <a:r>
                        <a:rPr lang="en-US" sz="1100" dirty="0"/>
                        <a:t> primitive Java data types and graphs of Java objects from an existing </a:t>
                      </a:r>
                      <a:r>
                        <a:rPr lang="en-US" sz="1100" dirty="0" err="1"/>
                        <a:t>InputStream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145934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ObjectOutputStream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Serializes primitive Java data types and graphs of Java objects to an existing </a:t>
                      </a:r>
                      <a:r>
                        <a:rPr lang="en-US" sz="1100" dirty="0" err="1"/>
                        <a:t>OutputStream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33384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InputStreamReader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Reads character data from an existing </a:t>
                      </a:r>
                      <a:r>
                        <a:rPr lang="en-US" sz="1100" dirty="0" err="1"/>
                        <a:t>InputStream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30699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OutputStreamWriter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character data to an existing </a:t>
                      </a:r>
                      <a:r>
                        <a:rPr lang="en-US" sz="1100" dirty="0" err="1"/>
                        <a:t>OutputStream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894397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/>
                        <a:t>PrintStream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formatted representations of Java objects to a binary 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61156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PrintWriter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Writes formatted representations of Java objects to a text-based output stream</a:t>
                      </a:r>
                      <a:endParaRPr lang="uk-UA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49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0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Input / Output</a:t>
            </a:r>
            <a:endParaRPr lang="en-US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File</a:t>
            </a:r>
            <a:r>
              <a:rPr lang="en-US" dirty="0"/>
              <a:t> –  bytes </a:t>
            </a:r>
            <a:r>
              <a:rPr lang="en-US" dirty="0">
                <a:latin typeface="Consolas" panose="020B0609020204030204" pitchFamily="49" charset="0"/>
              </a:rPr>
              <a:t>java.exe, movie.mp4</a:t>
            </a:r>
            <a:r>
              <a:rPr lang="en-US" dirty="0"/>
              <a:t>, …</a:t>
            </a:r>
          </a:p>
          <a:p>
            <a:r>
              <a:rPr lang="en-US" b="1" dirty="0"/>
              <a:t>Directory</a:t>
            </a:r>
            <a:r>
              <a:rPr lang="en-US" dirty="0"/>
              <a:t> - bytes </a:t>
            </a:r>
            <a:r>
              <a:rPr lang="en-US" dirty="0">
                <a:latin typeface="Consolas" panose="020B0609020204030204" pitchFamily="49" charset="0"/>
              </a:rPr>
              <a:t>c:/Program Files/Java, /home</a:t>
            </a:r>
            <a:r>
              <a:rPr lang="en-US" dirty="0"/>
              <a:t>, …</a:t>
            </a:r>
          </a:p>
          <a:p>
            <a:r>
              <a:rPr lang="en-US" b="1" dirty="0"/>
              <a:t>Root directory </a:t>
            </a:r>
            <a:r>
              <a:rPr lang="en-US" dirty="0"/>
              <a:t>- </a:t>
            </a:r>
            <a:r>
              <a:rPr lang="en-US" dirty="0">
                <a:latin typeface="Consolas" panose="020B0609020204030204" pitchFamily="49" charset="0"/>
              </a:rPr>
              <a:t>c:/, /</a:t>
            </a:r>
          </a:p>
          <a:p>
            <a:r>
              <a:rPr lang="en-US" b="1" dirty="0"/>
              <a:t>Path</a:t>
            </a:r>
            <a:r>
              <a:rPr lang="en-US" dirty="0"/>
              <a:t> – string representation </a:t>
            </a:r>
            <a:r>
              <a:rPr lang="en-US" dirty="0">
                <a:latin typeface="Consolas" panose="020B0609020204030204" pitchFamily="49" charset="0"/>
              </a:rPr>
              <a:t>/user/home/zoo.txt, video/fun.3gp</a:t>
            </a:r>
            <a:r>
              <a:rPr lang="en-US" dirty="0"/>
              <a:t>, …</a:t>
            </a:r>
            <a:endParaRPr lang="uk-UA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404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File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java.io.File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directories</a:t>
            </a:r>
            <a:r>
              <a:rPr lang="en-US" sz="1600" dirty="0"/>
              <a:t> as well as </a:t>
            </a:r>
            <a:r>
              <a:rPr lang="en-US" sz="1600" b="1" dirty="0"/>
              <a:t>files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Does </a:t>
            </a:r>
            <a:r>
              <a:rPr lang="en-US" sz="1600" b="1" dirty="0"/>
              <a:t>not require</a:t>
            </a:r>
            <a:r>
              <a:rPr lang="en-US" sz="1600" dirty="0"/>
              <a:t> file existence for instantiation of File class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dirty="0"/>
              <a:t>Types: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Relative -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“temp/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taxiPark.db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Absolute -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"/temp/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taxiPark.db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58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File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getParent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getAbsolutePath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14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listFiles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32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8135575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lang="en-US" altLang="en-US" sz="1400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"/temp/</a:t>
            </a:r>
            <a:r>
              <a:rPr lang="en-US" altLang="en-US" sz="1400" b="1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taxiPark.db</a:t>
            </a:r>
            <a:r>
              <a:rPr lang="en-US" altLang="en-US" sz="1400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 Exists: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"Absolute Path: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getAbsolutePath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"Parent Path: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getParent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 size: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 Last Modified: 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"Traversing Directory"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subfile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listFiles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i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subfile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NIO / NIO2 </a:t>
            </a:r>
            <a:br>
              <a:rPr lang="it-IT" dirty="0"/>
            </a:br>
            <a:r>
              <a:rPr lang="it-IT" dirty="0"/>
              <a:t>Non-Blocking (New) 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741" name="Google Shape;741;p36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buSzPts val="2400"/>
              <a:buFont typeface="Wingdings" panose="05000000000000000000" pitchFamily="2" charset="2"/>
              <a:buChar char="v"/>
            </a:pPr>
            <a:r>
              <a:rPr lang="en-US" sz="2200" dirty="0"/>
              <a:t>IO, NIO/NIO2</a:t>
            </a:r>
            <a:endParaRPr lang="uk-UA" sz="2200" dirty="0"/>
          </a:p>
          <a:p>
            <a:pPr indent="-381000">
              <a:lnSpc>
                <a:spcPct val="115000"/>
              </a:lnSpc>
              <a:buSzPts val="2400"/>
              <a:buFont typeface="Wingdings" panose="05000000000000000000" pitchFamily="2" charset="2"/>
              <a:buChar char="v"/>
            </a:pPr>
            <a:r>
              <a:rPr lang="en-US" sz="2200" dirty="0"/>
              <a:t>Resource Management</a:t>
            </a:r>
          </a:p>
          <a:p>
            <a:pPr indent="-381000">
              <a:lnSpc>
                <a:spcPct val="115000"/>
              </a:lnSpc>
              <a:buSzPts val="2400"/>
              <a:buFont typeface="Wingdings" panose="05000000000000000000" pitchFamily="2" charset="2"/>
              <a:buChar char="v"/>
            </a:pPr>
            <a:r>
              <a:rPr lang="en-US" sz="2200" dirty="0"/>
              <a:t>Serialization</a:t>
            </a:r>
            <a:endParaRPr lang="uk-UA" sz="2200" dirty="0"/>
          </a:p>
          <a:p>
            <a:pPr indent="-381000">
              <a:lnSpc>
                <a:spcPct val="115000"/>
              </a:lnSpc>
              <a:buSzPts val="2400"/>
              <a:buFont typeface="Wingdings" panose="05000000000000000000" pitchFamily="2" charset="2"/>
              <a:buChar char="v"/>
            </a:pPr>
            <a:r>
              <a:rPr lang="en-US" sz="2000" dirty="0"/>
              <a:t>Encodings</a:t>
            </a:r>
            <a:endParaRPr lang="en-US" sz="2200" dirty="0"/>
          </a:p>
        </p:txBody>
      </p:sp>
      <p:sp>
        <p:nvSpPr>
          <p:cNvPr id="742" name="Google Shape;742;p36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309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</a:t>
            </a:r>
            <a:r>
              <a:rPr lang="en-US" dirty="0"/>
              <a:t>on-blocking </a:t>
            </a:r>
            <a:r>
              <a:rPr lang="en-US" b="1" dirty="0"/>
              <a:t>IO</a:t>
            </a:r>
            <a:r>
              <a:rPr lang="en-US" dirty="0"/>
              <a:t> – java.nio.*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3F550F-16B7-4661-9465-33E4FFD0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8" y="1352204"/>
            <a:ext cx="6799179" cy="337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3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N</a:t>
            </a:r>
            <a:r>
              <a:rPr lang="en-US" dirty="0"/>
              <a:t>on-blocking </a:t>
            </a:r>
            <a:r>
              <a:rPr lang="en-US" b="1" dirty="0"/>
              <a:t>IO2</a:t>
            </a:r>
            <a:r>
              <a:rPr lang="en-US" dirty="0"/>
              <a:t> – java.nio.*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java.nio.file.Path</a:t>
            </a:r>
            <a:r>
              <a:rPr lang="en-US" sz="1600" dirty="0"/>
              <a:t> – </a:t>
            </a:r>
            <a:r>
              <a:rPr lang="en-US" sz="1600" b="1" dirty="0"/>
              <a:t>interface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Immutable (thread safe)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full support for symbolic links (unlike the File)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java.nio.files.Paths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Does not require file existence for creation of Path object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“/home/video/movie.mp4"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75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</a:t>
            </a:r>
            <a:r>
              <a:rPr lang="en-US" dirty="0"/>
              <a:t>on-blocking </a:t>
            </a:r>
            <a:r>
              <a:rPr lang="en-US" b="1" dirty="0"/>
              <a:t>IO2</a:t>
            </a:r>
            <a:r>
              <a:rPr lang="en-US" dirty="0"/>
              <a:t> – java.nio.*</a:t>
            </a:r>
            <a:endParaRPr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19" y="2148840"/>
            <a:ext cx="6308984" cy="16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FDBA2-082B-4F7A-BF5E-248B76F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hierarchy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419" y="1215788"/>
            <a:ext cx="83265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songPath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song.flac"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songPath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		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\home\video\..\audio\song.flac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songPath.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\home\video\..\audio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 normalized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songPath.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normalized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\home\audio\song.flac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normalized.getParent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\home\audio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 absolute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normalized.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toAbsolutePath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		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\home\audio\song.flac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\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song.flac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home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		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audio\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song.flac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8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FDBA2-082B-4F7A-BF5E-248B76F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Relativize, resolve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3700" y="1217558"/>
            <a:ext cx="84991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path1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"C: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path2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"C: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Piles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JetBrains"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path3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"JetBrains"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(path1.relativize(path2));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..\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Piles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\JetBrains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(path2.relativize(path1));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..\..\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(path2.relativize(path3));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path4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"IntelliJ IDEA"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(path2.resolve(path4));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C:\Program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Piles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\JetBrains\IntelliJ IDEA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(path1.resolve(path2));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C:\Program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Piles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\JetBrains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1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Files 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Path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Paths.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ru-RU" altLang="ru-RU" sz="1200" b="1" dirty="0">
                <a:solidFill>
                  <a:srgbClr val="000080"/>
                </a:solidFill>
                <a:latin typeface="Courier New"/>
                <a:cs typeface="Courier New"/>
              </a:rPr>
              <a:t>\\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Program</a:t>
            </a:r>
            <a:r>
              <a:rPr lang="ru-RU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Files</a:t>
            </a:r>
            <a:r>
              <a:rPr lang="ru-RU" altLang="ru-RU" sz="1200" b="1" dirty="0">
                <a:solidFill>
                  <a:srgbClr val="000080"/>
                </a:solidFill>
                <a:latin typeface="Courier New"/>
                <a:cs typeface="Courier New"/>
              </a:rPr>
              <a:t>\\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JetBrains</a:t>
            </a:r>
            <a:r>
              <a:rPr lang="ru-RU" altLang="ru-RU" sz="1200" b="1" dirty="0">
                <a:solidFill>
                  <a:srgbClr val="000080"/>
                </a:solidFill>
                <a:latin typeface="Courier New"/>
                <a:cs typeface="Courier New"/>
              </a:rPr>
              <a:t>\\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IntelliJ</a:t>
            </a:r>
            <a:r>
              <a:rPr lang="ru-RU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 IDEA 2020.1"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Path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currentDir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Paths.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"."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// \</a:t>
            </a:r>
            <a:br>
              <a:rPr lang="ru-RU" altLang="ru-RU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exists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/>
                <a:cs typeface="Courier New"/>
              </a:rPr>
              <a:t>true</a:t>
            </a:r>
            <a:br>
              <a:rPr lang="ru-RU" altLang="ru-RU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isDirectory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/>
                <a:cs typeface="Courier New"/>
              </a:rPr>
              <a:t>true</a:t>
            </a:r>
            <a:br>
              <a:rPr lang="ru-RU" altLang="ru-RU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isSameFile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idea.resolve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bin</a:t>
            </a:r>
            <a:r>
              <a:rPr lang="ru-RU" altLang="ru-RU" sz="1200" b="1" dirty="0">
                <a:solidFill>
                  <a:srgbClr val="000080"/>
                </a:solidFill>
                <a:latin typeface="Courier New"/>
                <a:cs typeface="Courier New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.."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  <a:r>
              <a:rPr lang="en-US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/>
                <a:cs typeface="Courier New"/>
              </a:rPr>
              <a:t>true</a:t>
            </a:r>
            <a:br>
              <a:rPr lang="ru-RU" altLang="ru-RU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isSameFile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idea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currentDir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/>
                <a:cs typeface="Courier New"/>
              </a:rPr>
              <a:t>false</a:t>
            </a:r>
            <a:br>
              <a:rPr lang="ru-RU" altLang="ru-RU" sz="1200" i="1" dirty="0">
                <a:latin typeface="Courier New"/>
                <a:cs typeface="Courier New"/>
              </a:rPr>
            </a:br>
            <a:br>
              <a:rPr lang="ru-RU" altLang="ru-RU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Path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newIdea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idea.resolveSibling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Paths.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IntelliJ</a:t>
            </a:r>
            <a:r>
              <a:rPr lang="ru-RU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 IDEA 2020.</a:t>
            </a:r>
            <a:r>
              <a:rPr lang="en-US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ru-RU" altLang="ru-RU" sz="12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exists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newIdea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/>
                <a:cs typeface="Courier New"/>
              </a:rPr>
              <a:t>false</a:t>
            </a:r>
            <a:br>
              <a:rPr lang="ru-RU" altLang="ru-RU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createDirectories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newIdea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// c:\Program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/>
                <a:cs typeface="Courier New"/>
              </a:rPr>
              <a:t>Files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\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/>
                <a:cs typeface="Courier New"/>
              </a:rPr>
              <a:t>JetBrains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\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/>
                <a:cs typeface="Courier New"/>
              </a:rPr>
              <a:t>IntelliJ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 IDEA 2020.</a:t>
            </a:r>
            <a:r>
              <a:rPr lang="en-US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br>
              <a:rPr lang="ru-RU" altLang="ru-RU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exists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/>
                <a:cs typeface="Courier New"/>
              </a:rPr>
              <a:t>newIdea</a:t>
            </a:r>
            <a:r>
              <a:rPr lang="ru-RU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200" dirty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ru-RU" altLang="ru-RU" sz="1200" i="1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/>
                <a:cs typeface="Courier New"/>
              </a:rPr>
              <a:t>true</a:t>
            </a:r>
            <a:endParaRPr lang="ru-RU" altLang="ru-RU" sz="1200">
              <a:latin typeface="Arial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0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924718" cy="857400"/>
          </a:xfrm>
        </p:spPr>
        <p:txBody>
          <a:bodyPr/>
          <a:lstStyle/>
          <a:p>
            <a:r>
              <a:rPr lang="en-US" dirty="0"/>
              <a:t>Interacting with Files. Copy, move </a:t>
            </a:r>
          </a:p>
        </p:txBody>
      </p:sp>
      <p:sp>
        <p:nvSpPr>
          <p:cNvPr id="3" name="Rectangle 2"/>
          <p:cNvSpPr/>
          <p:nvPr/>
        </p:nvSpPr>
        <p:spPr>
          <a:xfrm>
            <a:off x="893700" y="1215788"/>
            <a:ext cx="7861603" cy="3392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ideo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fun.3gp"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moreFun.3gp"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ideo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moreMoreFun.3gp"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REPLACE_EXISTING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1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Files. Delete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606064" cy="3552300"/>
          </a:xfrm>
        </p:spPr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deleteIfExists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silent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endParaRPr lang="en-US" altLang="ru-RU" sz="1600" i="1" dirty="0">
              <a:solidFill>
                <a:srgbClr val="6774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moreMoreFun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1600" dirty="0">
              <a:solidFill>
                <a:srgbClr val="677480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5571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87955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Path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Paths.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get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ru-RU" altLang="ru-RU" sz="1600" b="1" dirty="0">
                <a:solidFill>
                  <a:srgbClr val="000080"/>
                </a:solidFill>
                <a:latin typeface="Courier New"/>
                <a:cs typeface="Courier New"/>
              </a:rPr>
              <a:t>\\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video</a:t>
            </a:r>
            <a:r>
              <a:rPr lang="ru-RU" altLang="ru-RU" sz="1600" b="1" dirty="0">
                <a:solidFill>
                  <a:srgbClr val="000080"/>
                </a:solidFill>
                <a:latin typeface="Courier New"/>
                <a:cs typeface="Courier New"/>
              </a:rPr>
              <a:t>\\</a:t>
            </a:r>
            <a:r>
              <a:rPr lang="ru-RU" altLang="ru-RU" sz="1600" b="1" dirty="0">
                <a:solidFill>
                  <a:srgbClr val="008000"/>
                </a:solidFill>
                <a:latin typeface="Courier New"/>
                <a:cs typeface="Courier New"/>
              </a:rPr>
              <a:t>fun.3gp"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b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isDirectory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/>
                <a:cs typeface="Courier New"/>
              </a:rPr>
              <a:t>false</a:t>
            </a:r>
            <a:br>
              <a:rPr lang="ru-RU" alt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isHidden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/>
                <a:cs typeface="Courier New"/>
              </a:rPr>
              <a:t>false</a:t>
            </a:r>
            <a:br>
              <a:rPr lang="ru-RU" alt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isReadable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/>
                <a:cs typeface="Courier New"/>
              </a:rPr>
              <a:t>true</a:t>
            </a:r>
            <a:br>
              <a:rPr lang="ru-RU" alt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isExecutable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/>
                <a:cs typeface="Courier New"/>
              </a:rPr>
              <a:t>true</a:t>
            </a:r>
            <a:br>
              <a:rPr lang="ru-RU" alt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isSymbolicLink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// </a:t>
            </a:r>
            <a:r>
              <a:rPr lang="ru-RU" altLang="ru-RU" sz="1600" i="1" dirty="0" err="1">
                <a:solidFill>
                  <a:srgbClr val="677480"/>
                </a:solidFill>
                <a:latin typeface="Courier New"/>
                <a:cs typeface="Courier New"/>
              </a:rPr>
              <a:t>false</a:t>
            </a:r>
            <a:br>
              <a:rPr lang="ru-RU" alt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getLastModifiedTime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// 2020-</a:t>
            </a:r>
            <a:r>
              <a:rPr lang="en-US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12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-</a:t>
            </a:r>
            <a:r>
              <a:rPr lang="en-US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25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T</a:t>
            </a:r>
            <a:r>
              <a:rPr lang="en-US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19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:4</a:t>
            </a:r>
            <a:r>
              <a:rPr lang="en-US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3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:24.</a:t>
            </a:r>
            <a:r>
              <a:rPr lang="en-US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1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18</a:t>
            </a:r>
            <a:r>
              <a:rPr lang="en-US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6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3</a:t>
            </a:r>
            <a:r>
              <a:rPr lang="en-US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2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Z</a:t>
            </a:r>
            <a:br>
              <a:rPr lang="ru-RU" alt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Files.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size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/>
                <a:cs typeface="Courier New"/>
              </a:rPr>
              <a:t>file</a:t>
            </a:r>
            <a:r>
              <a:rPr lang="ru-RU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ru-RU" sz="16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ru-RU" altLang="ru-RU" sz="1600" i="1" dirty="0">
                <a:solidFill>
                  <a:srgbClr val="677480"/>
                </a:solidFill>
                <a:latin typeface="Courier New"/>
                <a:cs typeface="Courier New"/>
              </a:rPr>
              <a:t>// 13</a:t>
            </a:r>
            <a:endParaRPr lang="en-US" sz="1600" dirty="0">
              <a:solidFill>
                <a:srgbClr val="67748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1883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search folder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340355" cy="3552300"/>
          </a:xfrm>
        </p:spPr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(c::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(c::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DFS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p,a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p.startsWith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(c::</a:t>
            </a:r>
            <a:r>
              <a:rPr lang="ru-RU" alt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1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b="0" dirty="0"/>
              <a:t>Java IO basically provides </a:t>
            </a:r>
            <a:r>
              <a:rPr lang="en-US" dirty="0"/>
              <a:t>a mechanism to read data from a source and write data to a destination</a:t>
            </a:r>
            <a:r>
              <a:rPr lang="en-US" b="0" dirty="0"/>
              <a:t>.</a:t>
            </a:r>
            <a:endParaRPr dirty="0"/>
          </a:p>
        </p:txBody>
      </p:sp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817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Resources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7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Resources Management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37033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Flushable::flush</a:t>
            </a:r>
            <a:r>
              <a:rPr lang="en-US" i="1" dirty="0"/>
              <a:t> –</a:t>
            </a:r>
            <a:r>
              <a:rPr lang="en-US" dirty="0"/>
              <a:t> trigger data write event if cached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Closeable::close</a:t>
            </a:r>
            <a:r>
              <a:rPr lang="en-US" b="1" i="1" dirty="0"/>
              <a:t> </a:t>
            </a:r>
            <a:r>
              <a:rPr lang="en-US" i="1" dirty="0"/>
              <a:t>- </a:t>
            </a:r>
            <a:r>
              <a:rPr lang="en-US" dirty="0"/>
              <a:t>handles closing a resource (source or destination).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AutoCloseable</a:t>
            </a:r>
            <a:r>
              <a:rPr lang="en-US" b="1" dirty="0"/>
              <a:t>::close</a:t>
            </a:r>
            <a:r>
              <a:rPr lang="en-US" dirty="0"/>
              <a:t> – handles closing a resource (source or destination). Automatically invoked by try-with-</a:t>
            </a:r>
            <a:r>
              <a:rPr lang="en-US" dirty="0" err="1"/>
              <a:t>resorces</a:t>
            </a:r>
            <a:endParaRPr lang="en-US"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994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58687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Automatic Resource Management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copy(File source, File destination)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in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(source);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out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(destination);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!= -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out.write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.error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"Copying failed"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finally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close(in);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close(out);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2B307-104B-4A5E-806C-0E935DB5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E4328CC2-6F92-4BF3-8801-029C954D85C3}"/>
              </a:ext>
            </a:extLst>
          </p:cNvPr>
          <p:cNvSpPr/>
          <p:nvPr/>
        </p:nvSpPr>
        <p:spPr>
          <a:xfrm>
            <a:off x="5513939" y="1373588"/>
            <a:ext cx="3684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200" dirty="0">
                <a:latin typeface="Consolas" panose="020B0609020204030204" pitchFamily="49" charset="0"/>
              </a:rPr>
              <a:t>close(Closeable resource) {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i="1" dirty="0" err="1">
                <a:latin typeface="Consolas" panose="020B0609020204030204" pitchFamily="49" charset="0"/>
              </a:rPr>
              <a:t>nonNull</a:t>
            </a:r>
            <a:r>
              <a:rPr lang="en-US" altLang="en-US" sz="1200" dirty="0">
                <a:latin typeface="Consolas" panose="020B0609020204030204" pitchFamily="49" charset="0"/>
              </a:rPr>
              <a:t>(resource)) {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200" dirty="0">
                <a:latin typeface="Consolas" panose="020B0609020204030204" pitchFamily="49" charset="0"/>
              </a:rPr>
              <a:t>{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    </a:t>
            </a:r>
            <a:r>
              <a:rPr lang="en-US" altLang="en-US" sz="1200" dirty="0" err="1">
                <a:latin typeface="Consolas" panose="020B0609020204030204" pitchFamily="49" charset="0"/>
              </a:rPr>
              <a:t>resource.close</a:t>
            </a:r>
            <a:r>
              <a:rPr lang="en-US" altLang="en-US" sz="1200" dirty="0">
                <a:latin typeface="Consolas" panose="020B0609020204030204" pitchFamily="49" charset="0"/>
              </a:rPr>
              <a:t>();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}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latin typeface="Consolas" panose="020B0609020204030204" pitchFamily="49" charset="0"/>
              </a:rPr>
              <a:t> e) {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    </a:t>
            </a:r>
            <a:r>
              <a:rPr lang="en-US" altLang="en-US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log</a:t>
            </a:r>
            <a:r>
              <a:rPr lang="en-US" altLang="en-US" sz="1200" dirty="0" err="1">
                <a:latin typeface="Consolas" panose="020B0609020204030204" pitchFamily="49" charset="0"/>
              </a:rPr>
              <a:t>.error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"Close failed"</a:t>
            </a:r>
            <a:r>
              <a:rPr lang="en-US" altLang="en-US" sz="1200" dirty="0">
                <a:latin typeface="Consolas" panose="020B0609020204030204" pitchFamily="49" charset="0"/>
              </a:rPr>
              <a:t>, e);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latin typeface="Consolas" panose="020B0609020204030204" pitchFamily="49" charset="0"/>
              </a:rPr>
            </a:b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98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80156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Automatic Resource Management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copy(File source, File destination)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(source);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(destination)</a:t>
            </a:r>
            <a:b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!= -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out.write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bytesRead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logger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.error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"Copying failed"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49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9"/>
          <p:cNvSpPr txBox="1">
            <a:spLocks noGrp="1"/>
          </p:cNvSpPr>
          <p:nvPr>
            <p:ph type="title"/>
          </p:nvPr>
        </p:nvSpPr>
        <p:spPr>
          <a:xfrm>
            <a:off x="228682" y="1413256"/>
            <a:ext cx="1544700" cy="2542309"/>
          </a:xfrm>
        </p:spPr>
        <p:txBody>
          <a:bodyPr/>
          <a:lstStyle/>
          <a:p>
            <a:pPr lvl="0" algn="ctr"/>
            <a:r>
              <a:rPr lang="en-US" b="1" dirty="0"/>
              <a:t>IO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NIO/2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34</a:t>
            </a:fld>
            <a:endParaRPr lang="en"/>
          </a:p>
        </p:txBody>
      </p:sp>
      <p:pic>
        <p:nvPicPr>
          <p:cNvPr id="16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3" y="124188"/>
            <a:ext cx="5440070" cy="4747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48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Data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1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32C84-A741-4EEB-A9D3-EF7EE96E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serialization\deserialization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C3A3977-7A8D-4D53-A3CB-C567E6940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 dirty="0"/>
              <a:t>Implement the </a:t>
            </a:r>
            <a:r>
              <a:rPr lang="en-US" sz="1350" b="1" dirty="0" err="1"/>
              <a:t>java.io.Serializable</a:t>
            </a:r>
            <a:r>
              <a:rPr lang="en-US" sz="1350" dirty="0"/>
              <a:t> interface</a:t>
            </a:r>
          </a:p>
          <a:p>
            <a:pPr>
              <a:lnSpc>
                <a:spcPct val="150000"/>
              </a:lnSpc>
            </a:pPr>
            <a:r>
              <a:rPr lang="en-US" sz="1350" dirty="0"/>
              <a:t>Add </a:t>
            </a:r>
            <a:r>
              <a:rPr lang="uk-UA" altLang="uk-UA" sz="13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endParaRPr lang="uk-UA" altLang="uk-UA" sz="135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uk-UA" sz="135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9592" y="2874328"/>
            <a:ext cx="72073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historyFile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.readObject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b="1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1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Charsets, Encoding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8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Encoding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030167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uk-UA" sz="1400" b="1" dirty="0"/>
              <a:t>ѓ« ў-л© ‚®</a:t>
            </a:r>
            <a:r>
              <a:rPr lang="uk-UA" sz="1400" b="1" dirty="0" err="1"/>
              <a:t>Їа®б</a:t>
            </a:r>
            <a:r>
              <a:rPr lang="uk-UA" sz="1400" b="1" dirty="0"/>
              <a:t> †Ё§-Ё, ‚</a:t>
            </a:r>
            <a:r>
              <a:rPr lang="uk-UA" sz="1400" b="1" dirty="0" err="1"/>
              <a:t>бҐ«Ґ</a:t>
            </a:r>
            <a:r>
              <a:rPr lang="uk-UA" sz="1400" b="1" dirty="0"/>
              <a:t>--®© Ё ‚</a:t>
            </a:r>
            <a:r>
              <a:rPr lang="uk-UA" sz="1400" b="1" dirty="0" err="1"/>
              <a:t>бҐЈ</a:t>
            </a:r>
            <a:r>
              <a:rPr lang="uk-UA" sz="1400" b="1" dirty="0"/>
              <a:t>®-</a:t>
            </a:r>
            <a:r>
              <a:rPr lang="uk-UA" sz="1400" b="1" dirty="0" err="1"/>
              <a:t>ўбҐЈ</a:t>
            </a:r>
            <a:r>
              <a:rPr lang="uk-UA" sz="1400" b="1" dirty="0"/>
              <a:t>® 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Win-1251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UTF-8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ISO-8859-5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java.nio.charset.Charset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java.nio.charset.StandardCharsets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39319" y="1469185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65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5" cy="857400"/>
          </a:xfrm>
        </p:spPr>
        <p:txBody>
          <a:bodyPr/>
          <a:lstStyle/>
          <a:p>
            <a:r>
              <a:rPr lang="en-US" dirty="0"/>
              <a:t>Read and Write text files with NIO2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37033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"/source.txt"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"/destination.txt"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i="1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US_ASCII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i="1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currentLine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currentLine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currentLine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7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 Evolution</a:t>
            </a:r>
            <a:endParaRPr dirty="0"/>
          </a:p>
        </p:txBody>
      </p:sp>
      <p:sp>
        <p:nvSpPr>
          <p:cNvPr id="672" name="Google Shape;672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662" name="Google Shape;662;p28"/>
          <p:cNvCxnSpPr/>
          <p:nvPr/>
        </p:nvCxnSpPr>
        <p:spPr>
          <a:xfrm>
            <a:off x="-11727" y="2149109"/>
            <a:ext cx="9153600" cy="0"/>
          </a:xfrm>
          <a:prstGeom prst="straightConnector1">
            <a:avLst/>
          </a:prstGeom>
          <a:noFill/>
          <a:ln w="19050" cap="rnd" cmpd="sng">
            <a:solidFill>
              <a:srgbClr val="1C458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28"/>
          <p:cNvCxnSpPr/>
          <p:nvPr/>
        </p:nvCxnSpPr>
        <p:spPr>
          <a:xfrm>
            <a:off x="832485" y="2145242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667" name="Google Shape;667;p28"/>
          <p:cNvCxnSpPr/>
          <p:nvPr/>
        </p:nvCxnSpPr>
        <p:spPr>
          <a:xfrm>
            <a:off x="2910539" y="2138524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668" name="Google Shape;668;p28"/>
          <p:cNvCxnSpPr/>
          <p:nvPr/>
        </p:nvCxnSpPr>
        <p:spPr>
          <a:xfrm>
            <a:off x="5977023" y="2131388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669" name="Google Shape;669;p28"/>
          <p:cNvSpPr txBox="1"/>
          <p:nvPr/>
        </p:nvSpPr>
        <p:spPr>
          <a:xfrm>
            <a:off x="202538" y="2988707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IO</a:t>
            </a:r>
            <a:endParaRPr sz="18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0" name="Google Shape;670;p28"/>
          <p:cNvSpPr txBox="1"/>
          <p:nvPr/>
        </p:nvSpPr>
        <p:spPr>
          <a:xfrm>
            <a:off x="2286689" y="2933141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NIO</a:t>
            </a:r>
            <a:endParaRPr sz="18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1" name="Google Shape;671;p28"/>
          <p:cNvSpPr txBox="1"/>
          <p:nvPr/>
        </p:nvSpPr>
        <p:spPr>
          <a:xfrm>
            <a:off x="5325465" y="29307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NIO2</a:t>
            </a:r>
            <a:endParaRPr sz="18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700" y="1662468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1996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7066" y="1650368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2002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4584" y="166246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2011</a:t>
            </a:r>
            <a:endParaRPr lang="en-US" dirty="0"/>
          </a:p>
        </p:txBody>
      </p:sp>
      <p:sp>
        <p:nvSpPr>
          <p:cNvPr id="22" name="Google Shape;666;p28"/>
          <p:cNvSpPr/>
          <p:nvPr/>
        </p:nvSpPr>
        <p:spPr>
          <a:xfrm rot="10800000" flipH="1">
            <a:off x="8455237" y="1928615"/>
            <a:ext cx="419100" cy="419400"/>
          </a:xfrm>
          <a:prstGeom prst="donut">
            <a:avLst>
              <a:gd name="adj" fmla="val 24108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71;p28"/>
          <p:cNvSpPr txBox="1"/>
          <p:nvPr/>
        </p:nvSpPr>
        <p:spPr>
          <a:xfrm>
            <a:off x="8041087" y="28926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40206" y="162436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2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047100" cy="3552300"/>
          </a:xfrm>
        </p:spPr>
        <p:txBody>
          <a:bodyPr/>
          <a:lstStyle/>
          <a:p>
            <a:pPr marL="3429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Implement persisting of students list into file (read and write. Any file encoding format is allowed). When program is started, it should search file “Students.dat” in a user home directory, and if such file is found read all records. Then usual flow of reading\generating “n” new students and printing analytics over all students (aggregated both: from file and new). In the end – persist all students list to file. If expected students file size is more than 1 Megabyte, file should be overridden with only new students (entered in runtime). When only new students size &gt; 1MB – return an error;</a:t>
            </a:r>
          </a:p>
          <a:p>
            <a:pPr marL="3429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Add Ukrainian 12-score grade support;</a:t>
            </a:r>
          </a:p>
          <a:p>
            <a:pPr marL="3429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Cover entire </a:t>
            </a:r>
            <a:r>
              <a:rPr lang="en-US" sz="1400" dirty="0" err="1">
                <a:solidFill>
                  <a:srgbClr val="000000"/>
                </a:solidFill>
              </a:rPr>
              <a:t>StudentsRegistry</a:t>
            </a:r>
            <a:r>
              <a:rPr lang="en-US" sz="1400" dirty="0">
                <a:solidFill>
                  <a:srgbClr val="000000"/>
                </a:solidFill>
              </a:rPr>
              <a:t> app by tests up to 80%.</a:t>
            </a:r>
            <a:endParaRPr lang="en-US" sz="1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40</a:t>
            </a:fld>
            <a:endParaRPr lang="e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0" lvl="0">
              <a:lnSpc>
                <a:spcPct val="115000"/>
              </a:lnSpc>
              <a:buSzPts val="2400"/>
            </a:pPr>
            <a:r>
              <a:rPr lang="it-IT" sz="2000" u="sng" dirty="0">
                <a:latin typeface="Cambria"/>
                <a:ea typeface="Cambria"/>
                <a:hlinkClick r:id="rId3"/>
              </a:rPr>
              <a:t>IO/NIO - Oracle</a:t>
            </a:r>
            <a:endParaRPr lang="it-IT" sz="2000" u="sng" dirty="0">
              <a:latin typeface="Cambria"/>
              <a:ea typeface="Cambria"/>
            </a:endParaRPr>
          </a:p>
          <a:p>
            <a:pPr marL="419100" lvl="0">
              <a:lnSpc>
                <a:spcPct val="115000"/>
              </a:lnSpc>
              <a:buSzPts val="2400"/>
            </a:pPr>
            <a:r>
              <a:rPr lang="it-IT" sz="2000" dirty="0">
                <a:latin typeface="Cambria"/>
                <a:ea typeface="Cambria"/>
                <a:hlinkClick r:id="rId4"/>
              </a:rPr>
              <a:t>IO/NIO - Developers Zone</a:t>
            </a:r>
            <a:endParaRPr lang="it-IT" sz="2000" dirty="0">
              <a:latin typeface="Cambria"/>
              <a:ea typeface="Cambria"/>
            </a:endParaRPr>
          </a:p>
          <a:p>
            <a:pPr marL="419100" lvl="0">
              <a:lnSpc>
                <a:spcPct val="115000"/>
              </a:lnSpc>
              <a:buSzPts val="2400"/>
            </a:pPr>
            <a:r>
              <a:rPr lang="it-IT" sz="2000" dirty="0">
                <a:latin typeface="Cambria"/>
                <a:ea typeface="Cambria"/>
                <a:hlinkClick r:id="rId5"/>
              </a:rPr>
              <a:t>IO/NIO - Tutorialspoint</a:t>
            </a:r>
          </a:p>
          <a:p>
            <a:pPr marL="419100">
              <a:lnSpc>
                <a:spcPct val="114999"/>
              </a:lnSpc>
              <a:buSzPts val="2400"/>
            </a:pPr>
            <a:endParaRPr lang="it-IT" sz="2000" dirty="0">
              <a:latin typeface="Cambria"/>
              <a:ea typeface="Cambria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AA603E9-CDBF-4B32-8641-02399BECC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33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179AC-EFFE-4ACC-9079-8DF73F58B7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1026" name="Picture 2" descr="Here's to new beginnings! Happy Holidays from FCT | The FCT Blog">
            <a:extLst>
              <a:ext uri="{FF2B5EF4-FFF2-40B4-BE49-F238E27FC236}">
                <a16:creationId xmlns:a16="http://schemas.microsoft.com/office/drawing/2014/main" id="{C64E15E7-A4B9-4A93-B28B-7336EE56A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833" y="0"/>
            <a:ext cx="978966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IO </a:t>
            </a:r>
            <a:br>
              <a:rPr lang="en-US" sz="4000" dirty="0"/>
            </a:br>
            <a:r>
              <a:rPr lang="en-US" dirty="0"/>
              <a:t>Blocking </a:t>
            </a:r>
            <a:r>
              <a:rPr lang="en-US" dirty="0" err="1"/>
              <a:t>Input/Output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36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Blocking </a:t>
            </a:r>
            <a:r>
              <a:rPr lang="en-US" b="1" dirty="0"/>
              <a:t>IO</a:t>
            </a:r>
            <a:r>
              <a:rPr lang="en-US" dirty="0"/>
              <a:t> – java.net.*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5" cy="3552300"/>
          </a:xfrm>
        </p:spPr>
        <p:txBody>
          <a:bodyPr/>
          <a:lstStyle/>
          <a:p>
            <a:pPr marL="88900" indent="0">
              <a:buNone/>
            </a:pPr>
            <a:r>
              <a:rPr lang="en-US" b="1" dirty="0"/>
              <a:t>Stream</a:t>
            </a:r>
            <a:r>
              <a:rPr lang="en-US" dirty="0"/>
              <a:t> - a continuous flow of data (bytes, chars, objects)</a:t>
            </a: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3DAD27-D0DF-412C-85EC-A7D4ECDF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12" y="2491740"/>
            <a:ext cx="4472940" cy="23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0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Built-in streams</a:t>
            </a:r>
            <a:endParaRPr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23EA6-593D-4FFB-9705-012B0CC64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System.</a:t>
            </a:r>
            <a:r>
              <a:rPr lang="en-US" dirty="0">
                <a:solidFill>
                  <a:srgbClr val="7030A0"/>
                </a:solidFill>
              </a:rPr>
              <a:t>in</a:t>
            </a:r>
          </a:p>
          <a:p>
            <a:r>
              <a:rPr lang="en-US" dirty="0" err="1"/>
              <a:t>System.</a:t>
            </a:r>
            <a:r>
              <a:rPr lang="en-US" dirty="0" err="1">
                <a:solidFill>
                  <a:srgbClr val="7030A0"/>
                </a:solidFill>
              </a:rPr>
              <a:t>err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/>
              <a:t>System.</a:t>
            </a:r>
            <a:r>
              <a:rPr lang="en-US" dirty="0" err="1">
                <a:solidFill>
                  <a:srgbClr val="7030A0"/>
                </a:solidFill>
              </a:rPr>
              <a:t>out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67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 types</a:t>
            </a:r>
            <a:endParaRPr dirty="0"/>
          </a:p>
        </p:txBody>
      </p:sp>
      <p:sp>
        <p:nvSpPr>
          <p:cNvPr id="586" name="Google Shape;58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By direction</a:t>
            </a:r>
          </a:p>
          <a:p>
            <a:pPr marL="285750" indent="-285750"/>
            <a:r>
              <a:rPr lang="en-US" dirty="0"/>
              <a:t>Input</a:t>
            </a:r>
          </a:p>
          <a:p>
            <a:pPr marL="285750" indent="-285750"/>
            <a:r>
              <a:rPr lang="en-US" dirty="0"/>
              <a:t>Output</a:t>
            </a:r>
            <a:endParaRPr dirty="0"/>
          </a:p>
        </p:txBody>
      </p:sp>
      <p:sp>
        <p:nvSpPr>
          <p:cNvPr id="589" name="Google Shape;5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87" name="Google Shape;587;p20"/>
          <p:cNvSpPr txBox="1">
            <a:spLocks noGrp="1"/>
          </p:cNvSpPr>
          <p:nvPr>
            <p:ph type="body" idx="4294967295"/>
          </p:nvPr>
        </p:nvSpPr>
        <p:spPr>
          <a:xfrm>
            <a:off x="4916921" y="1373588"/>
            <a:ext cx="2383961" cy="3617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By content</a:t>
            </a:r>
            <a:endParaRPr b="1" dirty="0"/>
          </a:p>
          <a:p>
            <a:r>
              <a:rPr lang="en-US" dirty="0"/>
              <a:t>Bytes </a:t>
            </a:r>
          </a:p>
          <a:p>
            <a:r>
              <a:rPr lang="en-US" dirty="0"/>
              <a:t>Characters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9F4EDB-671E-49D7-88F8-D6559B96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20" y="2917089"/>
            <a:ext cx="6249006" cy="18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0" uiExpand="1" build="p"/>
      <p:bldP spid="58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en-US" sz="16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b="1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markSupported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readLimit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lvl="0">
              <a:lnSpc>
                <a:spcPct val="150000"/>
              </a:lnSpc>
            </a:pPr>
            <a:r>
              <a:rPr lang="en-US" altLang="en-US" sz="16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en-US" altLang="en-US" sz="16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7936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2340</Words>
  <Application>Microsoft Macintosh PowerPoint</Application>
  <PresentationFormat>On-screen Show (16:9)</PresentationFormat>
  <Paragraphs>221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Dosis</vt:lpstr>
      <vt:lpstr>Wingdings</vt:lpstr>
      <vt:lpstr>Arial</vt:lpstr>
      <vt:lpstr>Courier New</vt:lpstr>
      <vt:lpstr>Consolas</vt:lpstr>
      <vt:lpstr>Raleway</vt:lpstr>
      <vt:lpstr>Cambria</vt:lpstr>
      <vt:lpstr>Lato</vt:lpstr>
      <vt:lpstr>Antonio template</vt:lpstr>
      <vt:lpstr>Lesson 11 – Input and Output</vt:lpstr>
      <vt:lpstr>Plan</vt:lpstr>
      <vt:lpstr>PowerPoint Presentation</vt:lpstr>
      <vt:lpstr>IO Evolution</vt:lpstr>
      <vt:lpstr>IO  Blocking Input/Output</vt:lpstr>
      <vt:lpstr>Blocking IO – java.net.*</vt:lpstr>
      <vt:lpstr>Built-in streams</vt:lpstr>
      <vt:lpstr>Stream types</vt:lpstr>
      <vt:lpstr>InputStream</vt:lpstr>
      <vt:lpstr>OutputStream</vt:lpstr>
      <vt:lpstr>InputStream/OutputStream</vt:lpstr>
      <vt:lpstr>Reader/Writer</vt:lpstr>
      <vt:lpstr>Stream types</vt:lpstr>
      <vt:lpstr>Stream types</vt:lpstr>
      <vt:lpstr>Input / Output</vt:lpstr>
      <vt:lpstr>File</vt:lpstr>
      <vt:lpstr>File</vt:lpstr>
      <vt:lpstr>File</vt:lpstr>
      <vt:lpstr>NIO / NIO2  Non-Blocking (New) IO</vt:lpstr>
      <vt:lpstr>Non-blocking IO – java.nio.*</vt:lpstr>
      <vt:lpstr>Non-blocking IO2 – java.nio.*</vt:lpstr>
      <vt:lpstr>Non-blocking IO2 – java.nio.*</vt:lpstr>
      <vt:lpstr>Names hierarchy</vt:lpstr>
      <vt:lpstr>Relativize, resolve</vt:lpstr>
      <vt:lpstr>Interacting with Files </vt:lpstr>
      <vt:lpstr>Interacting with Files. Copy, move </vt:lpstr>
      <vt:lpstr>Interacting with Files. Delete </vt:lpstr>
      <vt:lpstr>File Attributes</vt:lpstr>
      <vt:lpstr>Files search folder content</vt:lpstr>
      <vt:lpstr>Resources Management</vt:lpstr>
      <vt:lpstr>Resources Management</vt:lpstr>
      <vt:lpstr>Automatic Resource Management</vt:lpstr>
      <vt:lpstr>Automatic Resource Management</vt:lpstr>
      <vt:lpstr>IO   vs   NIO/2</vt:lpstr>
      <vt:lpstr>Data serialization</vt:lpstr>
      <vt:lpstr>Data serialization\deserialization</vt:lpstr>
      <vt:lpstr>Charsets, Encoding</vt:lpstr>
      <vt:lpstr>Encoding</vt:lpstr>
      <vt:lpstr>Read and Write text files with NIO2</vt:lpstr>
      <vt:lpstr>Homework</vt:lpstr>
      <vt:lpstr>Links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dc:creator>Yaroslav Brahinets</dc:creator>
  <cp:lastModifiedBy>Yaroslav Brahinets</cp:lastModifiedBy>
  <cp:revision>281</cp:revision>
  <dcterms:modified xsi:type="dcterms:W3CDTF">2020-12-28T18:46:19Z</dcterms:modified>
</cp:coreProperties>
</file>