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95" r:id="rId2"/>
    <p:sldId id="337" r:id="rId3"/>
    <p:sldId id="508" r:id="rId4"/>
    <p:sldId id="480" r:id="rId5"/>
    <p:sldId id="481" r:id="rId6"/>
    <p:sldId id="484" r:id="rId7"/>
    <p:sldId id="509" r:id="rId8"/>
    <p:sldId id="511" r:id="rId9"/>
    <p:sldId id="510" r:id="rId10"/>
    <p:sldId id="482" r:id="rId11"/>
    <p:sldId id="512" r:id="rId12"/>
    <p:sldId id="496" r:id="rId13"/>
    <p:sldId id="513" r:id="rId14"/>
    <p:sldId id="487" r:id="rId15"/>
    <p:sldId id="488" r:id="rId16"/>
    <p:sldId id="489" r:id="rId17"/>
    <p:sldId id="514" r:id="rId18"/>
    <p:sldId id="486" r:id="rId19"/>
    <p:sldId id="507" r:id="rId20"/>
    <p:sldId id="500" r:id="rId21"/>
    <p:sldId id="501" r:id="rId22"/>
    <p:sldId id="499" r:id="rId23"/>
    <p:sldId id="502" r:id="rId24"/>
    <p:sldId id="498" r:id="rId25"/>
    <p:sldId id="503" r:id="rId26"/>
    <p:sldId id="504" r:id="rId27"/>
    <p:sldId id="280" r:id="rId28"/>
    <p:sldId id="506" r:id="rId29"/>
    <p:sldId id="33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4082" autoAdjust="0"/>
  </p:normalViewPr>
  <p:slideViewPr>
    <p:cSldViewPr snapToGrid="0">
      <p:cViewPr varScale="1">
        <p:scale>
          <a:sx n="116" d="100"/>
          <a:sy n="116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CB0B7-702C-4877-BEF1-5BCFBEB1B464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7E2C-03C1-4B92-BBE3-2FB5C5D5B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92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0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80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8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7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99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0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5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3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5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2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33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8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5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030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1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data-jdbc" TargetMode="External"/><Relationship Id="rId4" Type="http://schemas.openxmlformats.org/officeDocument/2006/relationships/hyperlink" Target="https://docs.spring.io/spring-data/jpa/docs/current/reference/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934236" y="2381679"/>
            <a:ext cx="10323528" cy="84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267"/>
              <a:t>Lesson 23 </a:t>
            </a:r>
            <a:r>
              <a:rPr lang="en-US" sz="4267" dirty="0"/>
              <a:t>– Hibernate. Spring Data</a:t>
            </a:r>
            <a:endParaRPr lang="ru-RU" sz="42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SessionFactory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90DE99-C99A-4940-9631-7DC7D027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759437"/>
            <a:ext cx="110004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LocalSessionFactoryBean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LocalSessionFactoryBean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LocalSessionFactoryBean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sessionFactory.setDataSource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sessionFactory.setPackagesToScan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org.geekhub.studentregistry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sessionFactory.setHibernateProperties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Properties props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"hibernate.hbm2ddl.auto"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"create-drop"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org.hibernate.dialect.PostgreSQLDialect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rops;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C4654F-3D23-43D3-A90B-91B63FD9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6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SessionFactory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90DE99-C99A-4940-9631-7DC7D027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2501997"/>
            <a:ext cx="948011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sessionFactory.getCurrentSession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currentSession.get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C4654F-3D23-43D3-A90B-91B63FD9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9337C-6451-4DF4-AB95-3B4F18A4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EntityManager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26ACBC-FE15-4954-9A91-A56CBE3E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10896322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Prefer 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and 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LocalContainerEntityManagerFactoryBean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LocalContainerEntityManagerFactoryBean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factoryBean.setPersistenceProviderClass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HibernatePersistenceProvider.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factoryBean.setPackagesToScan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org.geekhub.studentregistry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factoryBean.setJpaProperties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factoryBean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hibernateProperties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Properties props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"hibernate.hbm2ddl.auto"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"create-drop"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props.setProperty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org.hibernate.dialect.PostgreSQLDialect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5A3EDC-3828-42EC-B61B-B2408DAE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B00CFF-19DC-473B-A2C8-7E89E0C9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1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Hibernate. EntityManager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90DE99-C99A-4940-9631-7DC7D027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2320894"/>
            <a:ext cx="948011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C4654F-3D23-43D3-A90B-91B63FD9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9337C-6451-4DF4-AB95-3B4F18A4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457C41-C81D-478C-ABAA-7C6B6A20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Types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lnSpc>
                <a:spcPct val="200000"/>
              </a:lnSpc>
              <a:buNone/>
            </a:pPr>
            <a:r>
              <a:rPr lang="en-US" dirty="0"/>
              <a:t>Defines strategies for fetching data from the database.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EAGER (immediate, together with root object)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LAZY (later, when used or never)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Modes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lang="en-US" dirty="0"/>
              <a:t>Fetch options on associations. Defines more of the "how" of fetching, whereas JPA Fetch Type focuses on the "when".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SELECT </a:t>
            </a:r>
            <a:r>
              <a:rPr lang="en-US" dirty="0"/>
              <a:t>(default strategy for LAZY relations)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JOIN </a:t>
            </a:r>
            <a:r>
              <a:rPr lang="en-US" dirty="0"/>
              <a:t>(default strategy for EAGER)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SUBSELECT</a:t>
            </a:r>
            <a:r>
              <a:rPr lang="en-US" dirty="0"/>
              <a:t> - uses a sub-select query to load the additional collections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2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Let's say you have a collection of </a:t>
            </a:r>
            <a:r>
              <a:rPr lang="en-US" b="1" dirty="0"/>
              <a:t>Student</a:t>
            </a:r>
            <a:r>
              <a:rPr lang="en-US" dirty="0"/>
              <a:t> objects (database rows), and each </a:t>
            </a:r>
            <a:r>
              <a:rPr lang="en-US" b="1" dirty="0"/>
              <a:t>Student</a:t>
            </a:r>
            <a:r>
              <a:rPr lang="en-US" dirty="0"/>
              <a:t> has a collection of </a:t>
            </a:r>
            <a:r>
              <a:rPr lang="en-US" b="1" dirty="0"/>
              <a:t>Grade</a:t>
            </a:r>
            <a:r>
              <a:rPr lang="en-US" dirty="0"/>
              <a:t> objects (also rows). In other words, </a:t>
            </a:r>
            <a:r>
              <a:rPr lang="en-US" b="1" dirty="0"/>
              <a:t>Student</a:t>
            </a:r>
            <a:r>
              <a:rPr lang="en-US" dirty="0"/>
              <a:t> -&gt; </a:t>
            </a:r>
            <a:r>
              <a:rPr lang="en-US" b="1" dirty="0"/>
              <a:t>Grade</a:t>
            </a:r>
            <a:r>
              <a:rPr lang="en-US" dirty="0"/>
              <a:t> is a 1-to-many relationship.</a:t>
            </a:r>
          </a:p>
          <a:p>
            <a:pPr>
              <a:lnSpc>
                <a:spcPct val="170000"/>
              </a:lnSpc>
            </a:pPr>
            <a:r>
              <a:rPr lang="en-US" dirty="0"/>
              <a:t>Now, let's say you need to iterate through all the students, and for each one, print out a list of the grades. The naive implementation would do the following: </a:t>
            </a:r>
            <a:r>
              <a:rPr lang="en-US" b="1" i="1" dirty="0"/>
              <a:t>SELECT * FROM </a:t>
            </a:r>
            <a:r>
              <a:rPr lang="en-US" b="1" dirty="0"/>
              <a:t>Student</a:t>
            </a:r>
            <a:r>
              <a:rPr lang="en-US" b="1" i="1" dirty="0"/>
              <a:t>;</a:t>
            </a:r>
          </a:p>
          <a:p>
            <a:pPr>
              <a:lnSpc>
                <a:spcPct val="170000"/>
              </a:lnSpc>
            </a:pPr>
            <a:r>
              <a:rPr lang="en-US" dirty="0"/>
              <a:t>And then for each Student: </a:t>
            </a:r>
            <a:r>
              <a:rPr lang="en-US" b="1" i="1" dirty="0"/>
              <a:t>SELECT * FROM Grade WHERE </a:t>
            </a:r>
            <a:r>
              <a:rPr lang="en-US" b="1" i="1" dirty="0" err="1"/>
              <a:t>StudentId</a:t>
            </a:r>
            <a:r>
              <a:rPr lang="en-US" b="1" i="1" dirty="0"/>
              <a:t> = ?</a:t>
            </a:r>
          </a:p>
          <a:p>
            <a:pPr>
              <a:lnSpc>
                <a:spcPct val="170000"/>
              </a:lnSpc>
            </a:pPr>
            <a:r>
              <a:rPr lang="en-US" dirty="0"/>
              <a:t>In other words, you have one select for the Students, and then N additional selects, where N is the total number of students.</a:t>
            </a:r>
          </a:p>
          <a:p>
            <a:pPr>
              <a:lnSpc>
                <a:spcPct val="170000"/>
              </a:lnSpc>
            </a:pPr>
            <a:r>
              <a:rPr lang="en-US" dirty="0"/>
              <a:t>Alternatively, one could get all grades and perform the lookups in memory: </a:t>
            </a:r>
            <a:r>
              <a:rPr lang="en-US" b="1" i="1" dirty="0"/>
              <a:t>SELECT * FROM Grade</a:t>
            </a:r>
          </a:p>
          <a:p>
            <a:pPr>
              <a:lnSpc>
                <a:spcPct val="170000"/>
              </a:lnSpc>
            </a:pPr>
            <a:r>
              <a:rPr lang="en-US" dirty="0"/>
              <a:t>This reduces the number of round-trips to the database from N+1 to 2. Most ORM tools give you several ways to prevent N+1 selects.</a:t>
            </a:r>
          </a:p>
        </p:txBody>
      </p:sp>
    </p:spTree>
    <p:extLst>
      <p:ext uri="{BB962C8B-B14F-4D97-AF65-F5344CB8AC3E}">
        <p14:creationId xmlns:p14="http://schemas.microsoft.com/office/powerpoint/2010/main" val="295301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86B-1B30-064B-A6A3-451992DD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Hibernate…</a:t>
            </a:r>
            <a:endParaRPr lang="en-UA" dirty="0"/>
          </a:p>
        </p:txBody>
      </p:sp>
      <p:pic>
        <p:nvPicPr>
          <p:cNvPr id="7" name="Picture 6" descr="Shape, funnel chart&#10;&#10;Description automatically generated with medium confidence">
            <a:extLst>
              <a:ext uri="{FF2B5EF4-FFF2-40B4-BE49-F238E27FC236}">
                <a16:creationId xmlns:a16="http://schemas.microsoft.com/office/drawing/2014/main" id="{06725905-B7F5-2B41-B3A1-34C8AD34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2015470"/>
            <a:ext cx="8120808" cy="32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- </a:t>
            </a:r>
            <a:r>
              <a:rPr lang="en-US" b="1" dirty="0"/>
              <a:t>No More DAO Implementations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4DAD7-34CC-4A1A-A535-20A789B3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C39A61-21C5-49FA-B1FC-59FEC8B5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- </a:t>
            </a:r>
            <a:r>
              <a:rPr lang="en-US" b="1" dirty="0"/>
              <a:t>No More DAO Implementations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10093434" cy="47364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"org.springframework.data:spring-data-jpa:2.4.7"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endParaRPr lang="en-US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dirty="0"/>
              <a:t>An implementation of the repository abstraction that's a key building block of Domain-Driven Design based on the Java application framework Spring. Transparently supports all available JPA implementations and supports CRUD operations as well as the convenient execution of database queries.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4DAD7-34CC-4A1A-A535-20A789B3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C39A61-21C5-49FA-B1FC-59FEC8B5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it-IT" sz="3200" dirty="0"/>
              <a:t>Hibernate ORM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SessionFactory vs EntityManager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Fetch Types (Eager vs lazy)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Fetch Modes (select vs join vs subselect)</a:t>
            </a:r>
          </a:p>
          <a:p>
            <a:pPr lvl="1">
              <a:lnSpc>
                <a:spcPct val="160000"/>
              </a:lnSpc>
            </a:pPr>
            <a:r>
              <a:rPr lang="it-IT" sz="3200" dirty="0"/>
              <a:t>N+1 problem</a:t>
            </a:r>
          </a:p>
          <a:p>
            <a:pPr>
              <a:lnSpc>
                <a:spcPct val="160000"/>
              </a:lnSpc>
            </a:pPr>
            <a:r>
              <a:rPr lang="it-IT" sz="3200" dirty="0"/>
              <a:t>Spring Data overview</a:t>
            </a:r>
          </a:p>
        </p:txBody>
      </p:sp>
    </p:spTree>
    <p:extLst>
      <p:ext uri="{BB962C8B-B14F-4D97-AF65-F5344CB8AC3E}">
        <p14:creationId xmlns:p14="http://schemas.microsoft.com/office/powerpoint/2010/main" val="279055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2B5-F400-403E-A26D-BE3D99B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JPA. Built-in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47C1DA-6C03-4E41-9B92-AE5E95D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54AA10-5E42-47E0-8788-E4678EF1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DDFD-82BC-44AE-8866-82E0F0D8A355}"/>
              </a:ext>
            </a:extLst>
          </p:cNvPr>
          <p:cNvSpPr txBox="1"/>
          <p:nvPr/>
        </p:nvSpPr>
        <p:spPr>
          <a:xfrm>
            <a:off x="1121434" y="1628409"/>
            <a:ext cx="102305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NOTHING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A2E071-EC8C-4B2F-A41E-25355FC7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03" y="1151277"/>
            <a:ext cx="184731" cy="473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64668D-CF68-44B3-964D-D402DFC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00" y="2805318"/>
            <a:ext cx="756629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(Sort sort);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ids);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entities);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deleteInBatch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entities);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deleteAllInBatch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2B5-F400-403E-A26D-BE3D99B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JPA.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8B8A8-A992-4D28-8E4A-C161643A0E37}"/>
              </a:ext>
            </a:extLst>
          </p:cNvPr>
          <p:cNvSpPr txBox="1"/>
          <p:nvPr/>
        </p:nvSpPr>
        <p:spPr>
          <a:xfrm>
            <a:off x="1191600" y="1702171"/>
            <a:ext cx="93240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(basePackages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org.geekhub.studentregistry.data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PersistenceConfig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47C1DA-6C03-4E41-9B92-AE5E95D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6FB5C-E1B5-41F1-90CC-28A74FAB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5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F75-2366-4F87-B7F0-9DF1EF0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- Custom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7B344-9811-47F5-94F2-001934D5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72348"/>
            <a:ext cx="11000400" cy="19595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findByName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F75-2366-4F87-B7F0-9DF1EF0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- Custom query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7B344-9811-47F5-94F2-001934D5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21051"/>
            <a:ext cx="1016034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&lt;Grade,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g FROM Grade g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grageType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List&lt;Grade&gt;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findByGradeType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"grageType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grageType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@Modifying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 Student s set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s.status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'DISABLED'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disableStudentByEmail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4C8793-B192-45C9-BC97-90A502B7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C961AD-2084-438C-924A-4C9120AA9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6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Data JDBC (lite JPA)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26ACBC-FE15-4954-9A91-A56CBE3E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11000400" cy="4736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caching</a:t>
            </a:r>
          </a:p>
          <a:p>
            <a:r>
              <a:rPr lang="en-US" dirty="0"/>
              <a:t>No lazy-loading</a:t>
            </a:r>
          </a:p>
          <a:p>
            <a:r>
              <a:rPr lang="en-US" dirty="0"/>
              <a:t>No sessions</a:t>
            </a:r>
          </a:p>
          <a:p>
            <a:r>
              <a:rPr lang="en-US" dirty="0"/>
              <a:t>No dirty-tracking</a:t>
            </a:r>
          </a:p>
          <a:p>
            <a:r>
              <a:rPr lang="en-US" dirty="0"/>
              <a:t>No schema-generation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F8CDF-202D-4CD1-B5D2-3CD90E72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2B5-F400-403E-A26D-BE3D99B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JDBC.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8B8A8-A992-4D28-8E4A-C161643A0E37}"/>
              </a:ext>
            </a:extLst>
          </p:cNvPr>
          <p:cNvSpPr txBox="1"/>
          <p:nvPr/>
        </p:nvSpPr>
        <p:spPr>
          <a:xfrm>
            <a:off x="1191600" y="1702171"/>
            <a:ext cx="932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implementation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"org.springframework.data:spring-data-jdbc:2.1.7"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47C1DA-6C03-4E41-9B92-AE5E95D0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6FB5C-E1B5-41F1-90CC-28A74FAB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2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Data JDBC. Usage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F8CDF-202D-4CD1-B5D2-3CD90E72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75602D-D4E5-4C32-A777-6BF0FCB4A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21051"/>
            <a:ext cx="931857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65C71D-5607-4E9B-ACCA-840D65FB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A7685-CCF2-404E-966E-899391813F03}"/>
              </a:ext>
            </a:extLst>
          </p:cNvPr>
          <p:cNvSpPr txBox="1"/>
          <p:nvPr/>
        </p:nvSpPr>
        <p:spPr>
          <a:xfrm>
            <a:off x="1191600" y="3190711"/>
            <a:ext cx="9485778" cy="3485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Hibernate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Spring Data JPA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Spring Data </a:t>
            </a:r>
            <a:r>
              <a:rPr lang="en-US" dirty="0" err="1">
                <a:hlinkClick r:id="rId5"/>
              </a:rPr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9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20" y="1831451"/>
            <a:ext cx="10400961" cy="4736400"/>
          </a:xfrm>
        </p:spPr>
        <p:txBody>
          <a:bodyPr/>
          <a:lstStyle/>
          <a:p>
            <a:pPr marL="457189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Eliminate boilerplate DAO’s using any of learned frameworks </a:t>
            </a:r>
          </a:p>
          <a:p>
            <a:pPr marL="1066774"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Spring Data JPA or Spring Data JDBC</a:t>
            </a:r>
          </a:p>
          <a:p>
            <a:pPr marL="1066774" lvl="1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Hibernate</a:t>
            </a:r>
          </a:p>
          <a:p>
            <a:pPr marL="457189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Cover database layer by tests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10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1" y="967317"/>
            <a:ext cx="7414684" cy="154728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dirty="0">
                <a:solidFill>
                  <a:schemeClr val="accent2"/>
                </a:solidFill>
              </a:rPr>
              <a:t>Thanks!</a:t>
            </a:r>
            <a:endParaRPr sz="8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1" y="2338918"/>
            <a:ext cx="7414684" cy="10456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6400" b="1" dirty="0">
                <a:solidFill>
                  <a:schemeClr val="lt1"/>
                </a:solidFill>
              </a:rPr>
              <a:t>Any Q</a:t>
            </a:r>
            <a:r>
              <a:rPr lang="en" sz="6400" b="1" dirty="0">
                <a:solidFill>
                  <a:schemeClr val="lt1"/>
                </a:solidFill>
              </a:rPr>
              <a:t>uestions?</a:t>
            </a:r>
            <a:endParaRPr sz="64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1" y="3678767"/>
            <a:ext cx="7414684" cy="26606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3200" dirty="0">
                <a:solidFill>
                  <a:schemeClr val="lt1"/>
                </a:solidFill>
              </a:rPr>
              <a:t>nd us in Slack:</a:t>
            </a:r>
            <a:endParaRPr sz="3200" dirty="0">
              <a:solidFill>
                <a:schemeClr val="lt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/>
              <a:t>Hibernate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44DAD7-34CC-4A1A-A535-20A789B3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C39A61-21C5-49FA-B1FC-59FEC8B5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pic>
        <p:nvPicPr>
          <p:cNvPr id="4" name="Picture 2" descr="Результат пошуку зображень за запитом &quot;orm&quot;">
            <a:extLst>
              <a:ext uri="{FF2B5EF4-FFF2-40B4-BE49-F238E27FC236}">
                <a16:creationId xmlns:a16="http://schemas.microsoft.com/office/drawing/2014/main" id="{EBD913C5-E588-44DC-85C0-3E0A6DB68B9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1300" y="2421845"/>
            <a:ext cx="6629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Hibernate ORM is an object-relational mapping tool. </a:t>
            </a:r>
          </a:p>
          <a:p>
            <a:pPr>
              <a:lnSpc>
                <a:spcPct val="170000"/>
              </a:lnSpc>
            </a:pPr>
            <a:r>
              <a:rPr lang="en-US" dirty="0"/>
              <a:t>GNU Lesser General Public License 2.1.</a:t>
            </a:r>
          </a:p>
          <a:p>
            <a:pPr>
              <a:lnSpc>
                <a:spcPct val="170000"/>
              </a:lnSpc>
            </a:pPr>
            <a:r>
              <a:rPr lang="en-US" dirty="0"/>
              <a:t>Primary feature is mapping from Java classes to database tables, and mapping from Java data types to SQL data types</a:t>
            </a:r>
          </a:p>
        </p:txBody>
      </p:sp>
    </p:spTree>
    <p:extLst>
      <p:ext uri="{BB962C8B-B14F-4D97-AF65-F5344CB8AC3E}">
        <p14:creationId xmlns:p14="http://schemas.microsoft.com/office/powerpoint/2010/main" val="398391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Interface specification that describes the management of relational data in applications using Java Platform.</a:t>
            </a:r>
          </a:p>
          <a:p>
            <a:pPr>
              <a:lnSpc>
                <a:spcPct val="160000"/>
              </a:lnSpc>
            </a:pPr>
            <a:r>
              <a:rPr lang="en-US" dirty="0"/>
              <a:t>Persistence in this context covers three areas: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API defined in the </a:t>
            </a:r>
            <a:r>
              <a:rPr lang="en-US" dirty="0" err="1"/>
              <a:t>javax.persistence</a:t>
            </a:r>
            <a:r>
              <a:rPr lang="en-US" dirty="0"/>
              <a:t> package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Java Persistence Query Language (JPQL)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object/relational metadata</a:t>
            </a:r>
          </a:p>
          <a:p>
            <a:pPr>
              <a:lnSpc>
                <a:spcPct val="160000"/>
              </a:lnSpc>
            </a:pPr>
            <a:r>
              <a:rPr lang="en-US" dirty="0"/>
              <a:t>Reference implementation for JPA is </a:t>
            </a:r>
            <a:r>
              <a:rPr lang="en-US" dirty="0" err="1"/>
              <a:t>EclipseLink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02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 entity example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C26ACBC-FE15-4954-9A91-A56CBE3E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"org.hibernate:hibernate-core:5.4.30.Final"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length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List&lt;Grade&gt;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05FBD-9F64-4DCB-86D6-E3A27197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CC148C-0EC8-427F-A5EE-63E2D8C8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D30ED4-C900-494C-A861-47B74F90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6308-030E-47D9-BAF5-5345EFD2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Hibernate entity lifecycle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8746-B8E8-481F-A4E5-B7414535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Detached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C313-5ACA-4E27-998A-87D1FFBC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Hibernate. Ignore field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9213C9-112E-4BCA-9A9B-A4DE6B6DD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1600" y="1621051"/>
            <a:ext cx="782973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“students"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 fields are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emited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@Transient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4780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21 - Spring Jdbc. Flyway</Template>
  <TotalTime>8002</TotalTime>
  <Words>1418</Words>
  <Application>Microsoft Macintosh PowerPoint</Application>
  <PresentationFormat>Widescreen</PresentationFormat>
  <Paragraphs>134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JetBrains Mono</vt:lpstr>
      <vt:lpstr>Lato</vt:lpstr>
      <vt:lpstr>Raleway</vt:lpstr>
      <vt:lpstr>Antonio template</vt:lpstr>
      <vt:lpstr>PowerPoint Presentation</vt:lpstr>
      <vt:lpstr>Lesson goals</vt:lpstr>
      <vt:lpstr>Hibernate</vt:lpstr>
      <vt:lpstr>Object-relational mapping</vt:lpstr>
      <vt:lpstr>Hibernate</vt:lpstr>
      <vt:lpstr>Java Persistence API</vt:lpstr>
      <vt:lpstr>Hibernate entity example</vt:lpstr>
      <vt:lpstr>Hibernate entity lifecycle</vt:lpstr>
      <vt:lpstr>Hibernate. Ignore field</vt:lpstr>
      <vt:lpstr>Hibernate. SessionFactory</vt:lpstr>
      <vt:lpstr>Hibernate. SessionFactory</vt:lpstr>
      <vt:lpstr>Hibernate. EntityManager</vt:lpstr>
      <vt:lpstr>Hibernate. EntityManager</vt:lpstr>
      <vt:lpstr>Fetch Types</vt:lpstr>
      <vt:lpstr>Fetch Modes</vt:lpstr>
      <vt:lpstr>N+1 problem</vt:lpstr>
      <vt:lpstr>Hibernate…</vt:lpstr>
      <vt:lpstr>Spring Data - No More DAO Implementations</vt:lpstr>
      <vt:lpstr>Spring Data - No More DAO Implementations</vt:lpstr>
      <vt:lpstr>Spring Data JPA. Built-in API</vt:lpstr>
      <vt:lpstr>Spring Data JPA. Configuration</vt:lpstr>
      <vt:lpstr>Spring Data JPA - Custom API</vt:lpstr>
      <vt:lpstr>Spring Data JPA - Custom query</vt:lpstr>
      <vt:lpstr>Spring Data JDBC (lite JPA)</vt:lpstr>
      <vt:lpstr>Spring Data JDBC. Configuration</vt:lpstr>
      <vt:lpstr>Spring Data JDBC. Usage</vt:lpstr>
      <vt:lpstr>Useful links</vt:lpstr>
      <vt:lpstr>Homework</vt:lpstr>
      <vt:lpstr>Thanks!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Kucher</dc:creator>
  <cp:lastModifiedBy>Yaroslav Brahinets</cp:lastModifiedBy>
  <cp:revision>500</cp:revision>
  <dcterms:created xsi:type="dcterms:W3CDTF">2017-10-01T09:22:06Z</dcterms:created>
  <dcterms:modified xsi:type="dcterms:W3CDTF">2021-04-12T17:03:19Z</dcterms:modified>
</cp:coreProperties>
</file>