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391" r:id="rId2"/>
    <p:sldId id="392" r:id="rId3"/>
    <p:sldId id="443" r:id="rId4"/>
    <p:sldId id="437" r:id="rId5"/>
    <p:sldId id="459" r:id="rId6"/>
    <p:sldId id="436" r:id="rId7"/>
    <p:sldId id="455" r:id="rId8"/>
    <p:sldId id="453" r:id="rId9"/>
    <p:sldId id="439" r:id="rId10"/>
    <p:sldId id="438" r:id="rId11"/>
    <p:sldId id="458" r:id="rId12"/>
    <p:sldId id="435" r:id="rId13"/>
    <p:sldId id="440" r:id="rId14"/>
    <p:sldId id="452" r:id="rId15"/>
    <p:sldId id="446" r:id="rId16"/>
    <p:sldId id="460" r:id="rId17"/>
    <p:sldId id="441" r:id="rId18"/>
    <p:sldId id="444" r:id="rId19"/>
    <p:sldId id="454" r:id="rId20"/>
    <p:sldId id="445" r:id="rId21"/>
    <p:sldId id="448" r:id="rId22"/>
    <p:sldId id="457" r:id="rId23"/>
    <p:sldId id="456" r:id="rId24"/>
    <p:sldId id="449" r:id="rId25"/>
    <p:sldId id="434" r:id="rId26"/>
    <p:sldId id="317" r:id="rId27"/>
    <p:sldId id="339" r:id="rId2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Lato" panose="020B0604020202020204" charset="0"/>
      <p:regular r:id="rId34"/>
      <p:bold r:id="rId35"/>
      <p:italic r:id="rId36"/>
      <p:boldItalic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C7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785E2-D1DD-46DA-B99D-4A89C4063648}" v="25" dt="2021-02-28T10:36:45.520"/>
  </p1510:revLst>
</p1510:revInfo>
</file>

<file path=ppt/tableStyles.xml><?xml version="1.0" encoding="utf-8"?>
<a:tblStyleLst xmlns:a="http://schemas.openxmlformats.org/drawingml/2006/main" def="{241716F4-2AAE-4518-A083-4389F0D416A6}">
  <a:tblStyle styleId="{241716F4-2AAE-4518-A083-4389F0D416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8" autoAdjust="0"/>
    <p:restoredTop sz="94722"/>
  </p:normalViewPr>
  <p:slideViewPr>
    <p:cSldViewPr snapToGrid="0">
      <p:cViewPr varScale="1">
        <p:scale>
          <a:sx n="118" d="100"/>
          <a:sy n="118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Brahinets" userId="21b0ef620fff3801" providerId="LiveId" clId="{5D9785E2-D1DD-46DA-B99D-4A89C4063648}"/>
    <pc:docChg chg="undo custSel addSld delSld modSld">
      <pc:chgData name="Yaroslav Brahinets" userId="21b0ef620fff3801" providerId="LiveId" clId="{5D9785E2-D1DD-46DA-B99D-4A89C4063648}" dt="2021-02-28T10:36:50.079" v="466" actId="1076"/>
      <pc:docMkLst>
        <pc:docMk/>
      </pc:docMkLst>
      <pc:sldChg chg="modSp mod">
        <pc:chgData name="Yaroslav Brahinets" userId="21b0ef620fff3801" providerId="LiveId" clId="{5D9785E2-D1DD-46DA-B99D-4A89C4063648}" dt="2021-02-28T10:17:22.754" v="162" actId="20577"/>
        <pc:sldMkLst>
          <pc:docMk/>
          <pc:sldMk cId="3647018975" sldId="317"/>
        </pc:sldMkLst>
        <pc:spChg chg="mod">
          <ac:chgData name="Yaroslav Brahinets" userId="21b0ef620fff3801" providerId="LiveId" clId="{5D9785E2-D1DD-46DA-B99D-4A89C4063648}" dt="2021-02-28T10:17:22.754" v="162" actId="20577"/>
          <ac:spMkLst>
            <pc:docMk/>
            <pc:sldMk cId="3647018975" sldId="317"/>
            <ac:spMk id="560" creationId="{00000000-0000-0000-0000-000000000000}"/>
          </ac:spMkLst>
        </pc:spChg>
      </pc:sldChg>
      <pc:sldChg chg="modSp mod">
        <pc:chgData name="Yaroslav Brahinets" userId="21b0ef620fff3801" providerId="LiveId" clId="{5D9785E2-D1DD-46DA-B99D-4A89C4063648}" dt="2021-02-28T10:15:23.185" v="81" actId="6549"/>
        <pc:sldMkLst>
          <pc:docMk/>
          <pc:sldMk cId="2535870065" sldId="339"/>
        </pc:sldMkLst>
        <pc:spChg chg="mod">
          <ac:chgData name="Yaroslav Brahinets" userId="21b0ef620fff3801" providerId="LiveId" clId="{5D9785E2-D1DD-46DA-B99D-4A89C4063648}" dt="2021-02-28T10:15:23.185" v="81" actId="6549"/>
          <ac:spMkLst>
            <pc:docMk/>
            <pc:sldMk cId="2535870065" sldId="339"/>
            <ac:spMk id="336" creationId="{00000000-0000-0000-0000-000000000000}"/>
          </ac:spMkLst>
        </pc:spChg>
      </pc:sldChg>
      <pc:sldChg chg="modSp mod">
        <pc:chgData name="Yaroslav Brahinets" userId="21b0ef620fff3801" providerId="LiveId" clId="{5D9785E2-D1DD-46DA-B99D-4A89C4063648}" dt="2021-02-28T10:12:15.431" v="1" actId="20577"/>
        <pc:sldMkLst>
          <pc:docMk/>
          <pc:sldMk cId="0" sldId="391"/>
        </pc:sldMkLst>
        <pc:spChg chg="mod">
          <ac:chgData name="Yaroslav Brahinets" userId="21b0ef620fff3801" providerId="LiveId" clId="{5D9785E2-D1DD-46DA-B99D-4A89C4063648}" dt="2021-02-28T10:12:15.431" v="1" actId="20577"/>
          <ac:spMkLst>
            <pc:docMk/>
            <pc:sldMk cId="0" sldId="391"/>
            <ac:spMk id="3" creationId="{C67C566D-FB34-45E4-90EB-613C5CC7F6DE}"/>
          </ac:spMkLst>
        </pc:spChg>
      </pc:sldChg>
      <pc:sldChg chg="modSp mod">
        <pc:chgData name="Yaroslav Brahinets" userId="21b0ef620fff3801" providerId="LiveId" clId="{5D9785E2-D1DD-46DA-B99D-4A89C4063648}" dt="2021-02-28T10:22:28.699" v="191" actId="20577"/>
        <pc:sldMkLst>
          <pc:docMk/>
          <pc:sldMk cId="1222869604" sldId="434"/>
        </pc:sldMkLst>
        <pc:spChg chg="mod">
          <ac:chgData name="Yaroslav Brahinets" userId="21b0ef620fff3801" providerId="LiveId" clId="{5D9785E2-D1DD-46DA-B99D-4A89C4063648}" dt="2021-02-28T10:22:28.699" v="191" actId="20577"/>
          <ac:spMkLst>
            <pc:docMk/>
            <pc:sldMk cId="1222869604" sldId="434"/>
            <ac:spMk id="5" creationId="{9D72D2AD-9CD4-4F1E-B739-FC83B5BCFB12}"/>
          </ac:spMkLst>
        </pc:spChg>
      </pc:sldChg>
      <pc:sldChg chg="addSp">
        <pc:chgData name="Yaroslav Brahinets" userId="21b0ef620fff3801" providerId="LiveId" clId="{5D9785E2-D1DD-46DA-B99D-4A89C4063648}" dt="2021-02-28T10:22:53.838" v="192"/>
        <pc:sldMkLst>
          <pc:docMk/>
          <pc:sldMk cId="2090465323" sldId="449"/>
        </pc:sldMkLst>
        <pc:picChg chg="add">
          <ac:chgData name="Yaroslav Brahinets" userId="21b0ef620fff3801" providerId="LiveId" clId="{5D9785E2-D1DD-46DA-B99D-4A89C4063648}" dt="2021-02-28T10:22:53.838" v="192"/>
          <ac:picMkLst>
            <pc:docMk/>
            <pc:sldMk cId="2090465323" sldId="449"/>
            <ac:picMk id="1026" creationId="{E9B6F059-B4E9-4E21-BF00-9854B425AC8C}"/>
          </ac:picMkLst>
        </pc:picChg>
      </pc:sldChg>
      <pc:sldChg chg="addSp delSp modSp add del mod">
        <pc:chgData name="Yaroslav Brahinets" userId="21b0ef620fff3801" providerId="LiveId" clId="{5D9785E2-D1DD-46DA-B99D-4A89C4063648}" dt="2021-02-28T10:34:54.915" v="446" actId="255"/>
        <pc:sldMkLst>
          <pc:docMk/>
          <pc:sldMk cId="2370323814" sldId="449"/>
        </pc:sldMkLst>
        <pc:spChg chg="mod">
          <ac:chgData name="Yaroslav Brahinets" userId="21b0ef620fff3801" providerId="LiveId" clId="{5D9785E2-D1DD-46DA-B99D-4A89C4063648}" dt="2021-02-28T10:34:54.915" v="446" actId="255"/>
          <ac:spMkLst>
            <pc:docMk/>
            <pc:sldMk cId="2370323814" sldId="449"/>
            <ac:spMk id="3" creationId="{00000000-0000-0000-0000-000000000000}"/>
          </ac:spMkLst>
        </pc:spChg>
        <pc:picChg chg="add del mod">
          <ac:chgData name="Yaroslav Brahinets" userId="21b0ef620fff3801" providerId="LiveId" clId="{5D9785E2-D1DD-46DA-B99D-4A89C4063648}" dt="2021-02-28T10:25:28.592" v="242" actId="21"/>
          <ac:picMkLst>
            <pc:docMk/>
            <pc:sldMk cId="2370323814" sldId="449"/>
            <ac:picMk id="7" creationId="{EE473026-1EFE-4D00-B49D-BC5BD29F08AF}"/>
          </ac:picMkLst>
        </pc:picChg>
        <pc:picChg chg="del mod">
          <ac:chgData name="Yaroslav Brahinets" userId="21b0ef620fff3801" providerId="LiveId" clId="{5D9785E2-D1DD-46DA-B99D-4A89C4063648}" dt="2021-02-28T10:23:25.501" v="204" actId="21"/>
          <ac:picMkLst>
            <pc:docMk/>
            <pc:sldMk cId="2370323814" sldId="449"/>
            <ac:picMk id="1026" creationId="{E9B6F059-B4E9-4E21-BF00-9854B425AC8C}"/>
          </ac:picMkLst>
        </pc:picChg>
        <pc:picChg chg="add del mod">
          <ac:chgData name="Yaroslav Brahinets" userId="21b0ef620fff3801" providerId="LiveId" clId="{5D9785E2-D1DD-46DA-B99D-4A89C4063648}" dt="2021-02-28T10:25:29.457" v="243" actId="21"/>
          <ac:picMkLst>
            <pc:docMk/>
            <pc:sldMk cId="2370323814" sldId="449"/>
            <ac:picMk id="2050" creationId="{1DDFB378-4AA8-43B9-BADD-7184097F875F}"/>
          </ac:picMkLst>
        </pc:picChg>
      </pc:sldChg>
      <pc:sldChg chg="addSp">
        <pc:chgData name="Yaroslav Brahinets" userId="21b0ef620fff3801" providerId="LiveId" clId="{5D9785E2-D1DD-46DA-B99D-4A89C4063648}" dt="2021-02-28T10:23:10.466" v="196"/>
        <pc:sldMkLst>
          <pc:docMk/>
          <pc:sldMk cId="3095049922" sldId="449"/>
        </pc:sldMkLst>
        <pc:picChg chg="add">
          <ac:chgData name="Yaroslav Brahinets" userId="21b0ef620fff3801" providerId="LiveId" clId="{5D9785E2-D1DD-46DA-B99D-4A89C4063648}" dt="2021-02-28T10:23:10.466" v="196"/>
          <ac:picMkLst>
            <pc:docMk/>
            <pc:sldMk cId="3095049922" sldId="449"/>
            <ac:picMk id="2050" creationId="{1DDFB378-4AA8-43B9-BADD-7184097F875F}"/>
          </ac:picMkLst>
        </pc:picChg>
      </pc:sldChg>
      <pc:sldChg chg="addSp delSp modSp new mod">
        <pc:chgData name="Yaroslav Brahinets" userId="21b0ef620fff3801" providerId="LiveId" clId="{5D9785E2-D1DD-46DA-B99D-4A89C4063648}" dt="2021-02-28T10:16:32.175" v="119" actId="1076"/>
        <pc:sldMkLst>
          <pc:docMk/>
          <pc:sldMk cId="2261390663" sldId="459"/>
        </pc:sldMkLst>
        <pc:spChg chg="mod">
          <ac:chgData name="Yaroslav Brahinets" userId="21b0ef620fff3801" providerId="LiveId" clId="{5D9785E2-D1DD-46DA-B99D-4A89C4063648}" dt="2021-02-28T10:16:27.546" v="117" actId="20577"/>
          <ac:spMkLst>
            <pc:docMk/>
            <pc:sldMk cId="2261390663" sldId="459"/>
            <ac:spMk id="2" creationId="{02DBB4F2-1667-46D9-B08F-AE612FA4F749}"/>
          </ac:spMkLst>
        </pc:spChg>
        <pc:spChg chg="del">
          <ac:chgData name="Yaroslav Brahinets" userId="21b0ef620fff3801" providerId="LiveId" clId="{5D9785E2-D1DD-46DA-B99D-4A89C4063648}" dt="2021-02-28T10:16:04.607" v="84" actId="21"/>
          <ac:spMkLst>
            <pc:docMk/>
            <pc:sldMk cId="2261390663" sldId="459"/>
            <ac:spMk id="3" creationId="{9A85EC79-7BD3-449F-B403-B6FCCE5E0337}"/>
          </ac:spMkLst>
        </pc:spChg>
        <pc:picChg chg="add mod">
          <ac:chgData name="Yaroslav Brahinets" userId="21b0ef620fff3801" providerId="LiveId" clId="{5D9785E2-D1DD-46DA-B99D-4A89C4063648}" dt="2021-02-28T10:16:32.175" v="119" actId="1076"/>
          <ac:picMkLst>
            <pc:docMk/>
            <pc:sldMk cId="2261390663" sldId="459"/>
            <ac:picMk id="6" creationId="{A796CAFA-AFBF-475E-8B4D-ED07E3E4C8F3}"/>
          </ac:picMkLst>
        </pc:picChg>
      </pc:sldChg>
      <pc:sldChg chg="addSp delSp modSp new mod">
        <pc:chgData name="Yaroslav Brahinets" userId="21b0ef620fff3801" providerId="LiveId" clId="{5D9785E2-D1DD-46DA-B99D-4A89C4063648}" dt="2021-02-28T10:36:50.079" v="466" actId="1076"/>
        <pc:sldMkLst>
          <pc:docMk/>
          <pc:sldMk cId="2113571350" sldId="460"/>
        </pc:sldMkLst>
        <pc:spChg chg="mod">
          <ac:chgData name="Yaroslav Brahinets" userId="21b0ef620fff3801" providerId="LiveId" clId="{5D9785E2-D1DD-46DA-B99D-4A89C4063648}" dt="2021-02-28T10:36:14.663" v="456" actId="962"/>
          <ac:spMkLst>
            <pc:docMk/>
            <pc:sldMk cId="2113571350" sldId="460"/>
            <ac:spMk id="2" creationId="{A3105F8F-534C-4B1E-96EE-C0EDB608097A}"/>
          </ac:spMkLst>
        </pc:spChg>
        <pc:spChg chg="del">
          <ac:chgData name="Yaroslav Brahinets" userId="21b0ef620fff3801" providerId="LiveId" clId="{5D9785E2-D1DD-46DA-B99D-4A89C4063648}" dt="2021-02-28T10:36:11.658" v="448"/>
          <ac:spMkLst>
            <pc:docMk/>
            <pc:sldMk cId="2113571350" sldId="460"/>
            <ac:spMk id="3" creationId="{F3DA8AD6-2A3F-4154-8997-76EA3FCDBE15}"/>
          </ac:spMkLst>
        </pc:spChg>
        <pc:spChg chg="add del mod">
          <ac:chgData name="Yaroslav Brahinets" userId="21b0ef620fff3801" providerId="LiveId" clId="{5D9785E2-D1DD-46DA-B99D-4A89C4063648}" dt="2021-02-28T10:36:45.520" v="462"/>
          <ac:spMkLst>
            <pc:docMk/>
            <pc:sldMk cId="2113571350" sldId="460"/>
            <ac:spMk id="8" creationId="{6BAC81FC-23C5-4336-9C49-F535C1D32AD4}"/>
          </ac:spMkLst>
        </pc:spChg>
        <pc:picChg chg="add del mod">
          <ac:chgData name="Yaroslav Brahinets" userId="21b0ef620fff3801" providerId="LiveId" clId="{5D9785E2-D1DD-46DA-B99D-4A89C4063648}" dt="2021-02-28T10:36:31.091" v="461" actId="21"/>
          <ac:picMkLst>
            <pc:docMk/>
            <pc:sldMk cId="2113571350" sldId="460"/>
            <ac:picMk id="6" creationId="{AA61FDDC-6E4F-4A14-AD60-9323E3EB52B8}"/>
          </ac:picMkLst>
        </pc:picChg>
        <pc:picChg chg="add mod">
          <ac:chgData name="Yaroslav Brahinets" userId="21b0ef620fff3801" providerId="LiveId" clId="{5D9785E2-D1DD-46DA-B99D-4A89C4063648}" dt="2021-02-28T10:36:50.079" v="466" actId="1076"/>
          <ac:picMkLst>
            <pc:docMk/>
            <pc:sldMk cId="2113571350" sldId="460"/>
            <ac:picMk id="10" creationId="{E8AE1350-3BC6-4C0E-B322-E6735A2B16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47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395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01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4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33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1897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7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67623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wagger.io/specification/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rpc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raphql.org/" TargetMode="Externa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tutorials/rest/" TargetMode="External"/><Relationship Id="rId7" Type="http://schemas.openxmlformats.org/officeDocument/2006/relationships/hyperlink" Target="https://www.ics.uci.edu/~fielding/pubs/dissertation/top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tapitutorial.com/" TargetMode="External"/><Relationship Id="rId5" Type="http://schemas.openxmlformats.org/officeDocument/2006/relationships/hyperlink" Target="https://levelup.gitconnected.com/best-practices-for-building-developer-friendly-rest-apis-e6a419fcbd38" TargetMode="External"/><Relationship Id="rId4" Type="http://schemas.openxmlformats.org/officeDocument/2006/relationships/hyperlink" Target="https://spring.io/guides/gs/testing-web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C67C566D-FB34-45E4-90EB-613C5CC7F6DE}"/>
              </a:ext>
            </a:extLst>
          </p:cNvPr>
          <p:cNvSpPr txBox="1">
            <a:spLocks/>
          </p:cNvSpPr>
          <p:nvPr/>
        </p:nvSpPr>
        <p:spPr>
          <a:xfrm>
            <a:off x="700677" y="1786259"/>
            <a:ext cx="7742646" cy="63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200"/>
              <a:t>Lesson 1</a:t>
            </a:r>
            <a:r>
              <a:rPr lang="en-US" sz="3200" dirty="0"/>
              <a:t>8</a:t>
            </a:r>
            <a:r>
              <a:rPr lang="en-US" sz="3200"/>
              <a:t> </a:t>
            </a:r>
            <a:r>
              <a:rPr lang="en-US" sz="3200" dirty="0"/>
              <a:t>– REST API</a:t>
            </a:r>
            <a:endParaRPr lang="ru-RU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099680" cy="3552300"/>
          </a:xfrm>
        </p:spPr>
        <p:txBody>
          <a:bodyPr/>
          <a:lstStyle/>
          <a:p>
            <a:r>
              <a:rPr lang="ru-RU" b="1" dirty="0"/>
              <a:t>GET</a:t>
            </a:r>
            <a:r>
              <a:rPr lang="ru-RU" dirty="0"/>
              <a:t> </a:t>
            </a:r>
            <a:r>
              <a:rPr lang="en-US" dirty="0"/>
              <a:t> (fetch)</a:t>
            </a:r>
          </a:p>
          <a:p>
            <a:r>
              <a:rPr lang="ru-RU" b="1" dirty="0"/>
              <a:t>PUT</a:t>
            </a:r>
            <a:r>
              <a:rPr lang="ru-RU" dirty="0"/>
              <a:t> (</a:t>
            </a:r>
            <a:r>
              <a:rPr lang="en-US" dirty="0"/>
              <a:t>add, replace</a:t>
            </a:r>
            <a:r>
              <a:rPr lang="ru-RU" dirty="0"/>
              <a:t>)</a:t>
            </a:r>
            <a:endParaRPr lang="en-US" dirty="0"/>
          </a:p>
          <a:p>
            <a:r>
              <a:rPr lang="ru-RU" b="1" dirty="0"/>
              <a:t>POST</a:t>
            </a:r>
            <a:r>
              <a:rPr lang="ru-RU" dirty="0"/>
              <a:t> (</a:t>
            </a:r>
            <a:r>
              <a:rPr lang="en-US" dirty="0"/>
              <a:t>add</a:t>
            </a:r>
            <a:r>
              <a:rPr lang="ru-RU" dirty="0"/>
              <a:t>, </a:t>
            </a:r>
            <a:r>
              <a:rPr lang="en-US" dirty="0"/>
              <a:t>change, delete</a:t>
            </a:r>
            <a:r>
              <a:rPr lang="ru-RU" dirty="0"/>
              <a:t>)</a:t>
            </a:r>
            <a:endParaRPr lang="en-US" dirty="0"/>
          </a:p>
          <a:p>
            <a:r>
              <a:rPr lang="ru-RU" b="1" dirty="0"/>
              <a:t>DELETE</a:t>
            </a:r>
            <a:r>
              <a:rPr lang="ru-RU" dirty="0"/>
              <a:t> (</a:t>
            </a:r>
            <a:r>
              <a:rPr lang="en-US" dirty="0"/>
              <a:t>remove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PATCH (change)</a:t>
            </a:r>
          </a:p>
          <a:p>
            <a:r>
              <a:rPr lang="en-US" dirty="0"/>
              <a:t>HEAD</a:t>
            </a:r>
            <a:r>
              <a:rPr lang="uk-UA" dirty="0"/>
              <a:t> (</a:t>
            </a:r>
            <a:r>
              <a:rPr lang="en-US" dirty="0"/>
              <a:t>get meta info</a:t>
            </a:r>
            <a:r>
              <a:rPr lang="uk-UA" dirty="0"/>
              <a:t>)</a:t>
            </a:r>
            <a:endParaRPr lang="en-US" dirty="0"/>
          </a:p>
          <a:p>
            <a:r>
              <a:rPr lang="en-US" dirty="0"/>
              <a:t>OPTIONS (allowed operations/requirements)</a:t>
            </a:r>
          </a:p>
          <a:p>
            <a:r>
              <a:rPr lang="en-US" dirty="0"/>
              <a:t>TRACE (diagnostic)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800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2558813"/>
            <a:ext cx="8196960" cy="2539897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latin typeface="Lato" panose="020B0604020202020204" charset="0"/>
                <a:cs typeface="Lato" panose="020B0604020202020204" charset="0"/>
              </a:rPr>
              <a:t>Requirements: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Lato" panose="020B0604020202020204" charset="0"/>
                <a:cs typeface="Lato" panose="020B0604020202020204" charset="0"/>
              </a:rPr>
              <a:t>Plural form 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Lato" panose="020B0604020202020204" charset="0"/>
              </a:rPr>
              <a:t>/users, /users/1, /users/1/contacts</a:t>
            </a:r>
            <a:r>
              <a:rPr lang="en-US" sz="2000" dirty="0">
                <a:latin typeface="Lato" panose="020B0604020202020204" charset="0"/>
                <a:cs typeface="Lato" panose="020B060402020202020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Lato" panose="020B0604020202020204" charset="0"/>
                <a:cs typeface="Lato" panose="020B0604020202020204" charset="0"/>
              </a:rPr>
              <a:t>Action is described by http method but not URL or parameters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Lato" panose="020B0604020202020204" charset="0"/>
                <a:cs typeface="Lato" panose="020B0604020202020204" charset="0"/>
              </a:rPr>
              <a:t>Dash as delimiter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58" y="1215788"/>
            <a:ext cx="7893439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4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3700" y="1215788"/>
            <a:ext cx="77473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b="1" dirty="0" err="1">
                <a:solidFill>
                  <a:srgbClr val="808000"/>
                </a:solidFill>
                <a:latin typeface="Consolas" panose="020B0609020204030204" pitchFamily="49" charset="0"/>
              </a:rPr>
              <a:t>RestController</a:t>
            </a:r>
            <a:br>
              <a:rPr lang="en-US" altLang="en-US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dirty="0" err="1">
                <a:latin typeface="Consolas" panose="020B0609020204030204" pitchFamily="49" charset="0"/>
              </a:rPr>
              <a:t>UserController</a:t>
            </a:r>
            <a:r>
              <a:rPr lang="en-US" altLang="en-US" dirty="0">
                <a:latin typeface="Consolas" panose="020B0609020204030204" pitchFamily="49" charset="0"/>
              </a:rPr>
              <a:t> 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dirty="0" err="1">
                <a:solidFill>
                  <a:srgbClr val="808000"/>
                </a:solidFill>
                <a:latin typeface="Consolas" panose="020B0609020204030204" pitchFamily="49" charset="0"/>
              </a:rPr>
              <a:t>GetMapping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"/users/me"</a:t>
            </a:r>
            <a:r>
              <a:rPr lang="en-US" altLang="en-US" dirty="0">
                <a:latin typeface="Consolas" panose="020B0609020204030204" pitchFamily="49" charset="0"/>
              </a:rPr>
              <a:t>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dirty="0">
                <a:latin typeface="Consolas" panose="020B0609020204030204" pitchFamily="49" charset="0"/>
              </a:rPr>
              <a:t>List&lt;</a:t>
            </a:r>
            <a:r>
              <a:rPr lang="en-US" altLang="en-US" dirty="0" err="1">
                <a:latin typeface="Consolas" panose="020B0609020204030204" pitchFamily="49" charset="0"/>
              </a:rPr>
              <a:t>UserDto</a:t>
            </a:r>
            <a:r>
              <a:rPr lang="en-US" altLang="en-US" dirty="0">
                <a:latin typeface="Consolas" panose="020B0609020204030204" pitchFamily="49" charset="0"/>
              </a:rPr>
              <a:t>&gt; get(Authentication authentication) 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dirty="0" err="1">
                <a:solidFill>
                  <a:srgbClr val="660E7A"/>
                </a:solidFill>
                <a:latin typeface="Consolas" panose="020B0609020204030204" pitchFamily="49" charset="0"/>
              </a:rPr>
              <a:t>userManager</a:t>
            </a:r>
            <a:r>
              <a:rPr lang="en-US" altLang="en-US" dirty="0" err="1">
                <a:latin typeface="Consolas" panose="020B0609020204030204" pitchFamily="49" charset="0"/>
              </a:rPr>
              <a:t>.get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authentication.getUserId</a:t>
            </a:r>
            <a:r>
              <a:rPr lang="en-US" altLang="en-US" dirty="0">
                <a:latin typeface="Consolas" panose="020B0609020204030204" pitchFamily="49" charset="0"/>
              </a:rPr>
              <a:t>());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}</a:t>
            </a:r>
            <a:br>
              <a:rPr lang="en-US" altLang="en-US" dirty="0">
                <a:latin typeface="Consolas" panose="020B0609020204030204" pitchFamily="49" charset="0"/>
              </a:rPr>
            </a:b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dirty="0" err="1">
                <a:solidFill>
                  <a:srgbClr val="808000"/>
                </a:solidFill>
                <a:latin typeface="Consolas" panose="020B0609020204030204" pitchFamily="49" charset="0"/>
              </a:rPr>
              <a:t>DeleteMapping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"/users/me"</a:t>
            </a:r>
            <a:r>
              <a:rPr lang="en-US" altLang="en-US" dirty="0">
                <a:latin typeface="Consolas" panose="020B0609020204030204" pitchFamily="49" charset="0"/>
              </a:rPr>
              <a:t>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dirty="0">
                <a:latin typeface="Consolas" panose="020B0609020204030204" pitchFamily="49" charset="0"/>
              </a:rPr>
              <a:t>delete(Authentication authentication) 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    </a:t>
            </a:r>
            <a:r>
              <a:rPr lang="en-US" altLang="en-US" dirty="0" err="1">
                <a:solidFill>
                  <a:srgbClr val="660E7A"/>
                </a:solidFill>
                <a:latin typeface="Consolas" panose="020B0609020204030204" pitchFamily="49" charset="0"/>
              </a:rPr>
              <a:t>userManager</a:t>
            </a:r>
            <a:r>
              <a:rPr lang="en-US" altLang="en-US" dirty="0" err="1">
                <a:latin typeface="Consolas" panose="020B0609020204030204" pitchFamily="49" charset="0"/>
              </a:rPr>
              <a:t>.delete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authentication.getUserId</a:t>
            </a:r>
            <a:r>
              <a:rPr lang="en-US" altLang="en-US" dirty="0">
                <a:latin typeface="Consolas" panose="020B0609020204030204" pitchFamily="49" charset="0"/>
              </a:rPr>
              <a:t>());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Consolas" panose="020B0609020204030204" pitchFamily="49" charset="0"/>
              </a:rPr>
              <a:t>}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6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6711060" cy="857400"/>
          </a:xfrm>
        </p:spPr>
        <p:txBody>
          <a:bodyPr/>
          <a:lstStyle/>
          <a:p>
            <a:r>
              <a:rPr lang="ru-RU" b="1" i="1" dirty="0"/>
              <a:t>HATEOAS</a:t>
            </a:r>
            <a:r>
              <a:rPr lang="en-US" i="1" dirty="0"/>
              <a:t> - </a:t>
            </a:r>
            <a:r>
              <a:rPr lang="en-US" b="1" i="1" dirty="0"/>
              <a:t>h</a:t>
            </a:r>
            <a:r>
              <a:rPr lang="ru-RU" i="1" dirty="0" err="1"/>
              <a:t>ypermedia</a:t>
            </a:r>
            <a:r>
              <a:rPr lang="ru-RU" i="1" dirty="0"/>
              <a:t> </a:t>
            </a:r>
            <a:r>
              <a:rPr lang="ru-RU" b="1" i="1" dirty="0"/>
              <a:t>a</a:t>
            </a:r>
            <a:r>
              <a:rPr lang="ru-RU" i="1" dirty="0"/>
              <a:t>s </a:t>
            </a:r>
            <a:r>
              <a:rPr lang="ru-RU" b="1" i="1" dirty="0"/>
              <a:t>t</a:t>
            </a:r>
            <a:r>
              <a:rPr lang="ru-RU" i="1" dirty="0"/>
              <a:t>he </a:t>
            </a:r>
            <a:r>
              <a:rPr lang="ru-RU" b="1" i="1" dirty="0" err="1"/>
              <a:t>e</a:t>
            </a:r>
            <a:r>
              <a:rPr lang="ru-RU" i="1" dirty="0" err="1"/>
              <a:t>ngine</a:t>
            </a:r>
            <a:r>
              <a:rPr lang="ru-RU" i="1" dirty="0"/>
              <a:t> </a:t>
            </a:r>
            <a:r>
              <a:rPr lang="ru-RU" b="1" i="1" dirty="0"/>
              <a:t>o</a:t>
            </a:r>
            <a:r>
              <a:rPr lang="ru-RU" i="1" dirty="0"/>
              <a:t>f </a:t>
            </a:r>
            <a:r>
              <a:rPr lang="ru-RU" b="1" i="1" dirty="0" err="1"/>
              <a:t>a</a:t>
            </a:r>
            <a:r>
              <a:rPr lang="ru-RU" i="1" dirty="0" err="1"/>
              <a:t>pplication</a:t>
            </a:r>
            <a:r>
              <a:rPr lang="ru-RU" i="1" dirty="0"/>
              <a:t> </a:t>
            </a:r>
            <a:r>
              <a:rPr lang="ru-RU" b="1" i="1" dirty="0" err="1"/>
              <a:t>s</a:t>
            </a:r>
            <a:r>
              <a:rPr lang="ru-RU" i="1" dirty="0" err="1"/>
              <a:t>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109108"/>
            <a:ext cx="7907400" cy="3552300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400" b="1" dirty="0">
                <a:solidFill>
                  <a:srgbClr val="660E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"user"</a:t>
            </a: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{</a:t>
            </a:r>
            <a:b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660E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"id"</a:t>
            </a: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alt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660E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“name"</a:t>
            </a: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"Yaroslav Brahinets"</a:t>
            </a: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660E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"email"</a:t>
            </a: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"y.brahinets@gmail.com"</a:t>
            </a:r>
            <a:br>
              <a:rPr lang="en-US" altLang="en-US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"_links"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"users"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"http://localhost:8090/users"</a:t>
            </a:r>
            <a:b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“deactivate"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"http://localhost:8090/users/1/deactivate"</a:t>
            </a:r>
            <a:b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"self"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"http://localhost:8090/users/1"</a:t>
            </a:r>
            <a:b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3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5788"/>
            <a:ext cx="815159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configure(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HttpSecurity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http)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http.httpBasic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().and()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HttpMethod.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"/history/**"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HttpMethod.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"/history/**"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"/analytics/**"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"/coding/**"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"GUEST"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…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8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Error handling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93700" y="1215788"/>
            <a:ext cx="8311260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rgbClr val="808000"/>
                </a:solidFill>
                <a:latin typeface="Consolas" panose="020B0609020204030204" pitchFamily="49" charset="0"/>
              </a:rPr>
              <a:t>@ControllerAdvice</a:t>
            </a:r>
            <a:br>
              <a:rPr lang="en-US" altLang="en-US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dirty="0" err="1">
                <a:latin typeface="Consolas" panose="020B0609020204030204" pitchFamily="49" charset="0"/>
              </a:rPr>
              <a:t>ExceptionAdvice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dirty="0" err="1">
                <a:latin typeface="Consolas" panose="020B0609020204030204" pitchFamily="49" charset="0"/>
              </a:rPr>
              <a:t>ResponseEntityExceptionHandler</a:t>
            </a:r>
            <a:r>
              <a:rPr lang="en-US" altLang="en-US" dirty="0">
                <a:latin typeface="Consolas" panose="020B0609020204030204" pitchFamily="49" charset="0"/>
              </a:rPr>
              <a:t> 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b="1" dirty="0" err="1">
                <a:solidFill>
                  <a:srgbClr val="808000"/>
                </a:solidFill>
                <a:latin typeface="Consolas" panose="020B0609020204030204" pitchFamily="49" charset="0"/>
              </a:rPr>
              <a:t>ExceptionHandler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latin typeface="Consolas" panose="020B0609020204030204" pitchFamily="49" charset="0"/>
              </a:rPr>
              <a:t>EmptyHistoryException.</a:t>
            </a:r>
            <a:r>
              <a:rPr lang="en-US" alt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b="1" dirty="0">
                <a:latin typeface="Consolas" panose="020B0609020204030204" pitchFamily="49" charset="0"/>
              </a:rPr>
              <a:t>)</a:t>
            </a:r>
            <a:br>
              <a:rPr lang="en-US" altLang="en-US" b="1" dirty="0">
                <a:latin typeface="Consolas" panose="020B0609020204030204" pitchFamily="49" charset="0"/>
              </a:rPr>
            </a:b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b="1" dirty="0" err="1">
                <a:solidFill>
                  <a:srgbClr val="808000"/>
                </a:solidFill>
                <a:latin typeface="Consolas" panose="020B0609020204030204" pitchFamily="49" charset="0"/>
              </a:rPr>
              <a:t>ResponseStatus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latin typeface="Consolas" panose="020B0609020204030204" pitchFamily="49" charset="0"/>
              </a:rPr>
              <a:t>HttpStatus.</a:t>
            </a:r>
            <a:r>
              <a:rPr lang="en-US" altLang="en-US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BAD_REQUEST</a:t>
            </a:r>
            <a:r>
              <a:rPr lang="en-US" altLang="en-US" b="1" dirty="0">
                <a:latin typeface="Consolas" panose="020B0609020204030204" pitchFamily="49" charset="0"/>
              </a:rPr>
              <a:t>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dirty="0" err="1">
                <a:latin typeface="Consolas" panose="020B0609020204030204" pitchFamily="49" charset="0"/>
              </a:rPr>
              <a:t>ErrorDto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handleEmptyHistoryException</a:t>
            </a:r>
            <a:r>
              <a:rPr lang="en-US" altLang="en-US" dirty="0">
                <a:latin typeface="Consolas" panose="020B0609020204030204" pitchFamily="49" charset="0"/>
              </a:rPr>
              <a:t>() 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return new </a:t>
            </a:r>
            <a:r>
              <a:rPr lang="en-US" altLang="en-US" dirty="0" err="1">
                <a:latin typeface="Consolas" panose="020B0609020204030204" pitchFamily="49" charset="0"/>
              </a:rPr>
              <a:t>ErrorDto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"History is empty"</a:t>
            </a:r>
            <a:r>
              <a:rPr lang="en-US" altLang="en-US" dirty="0">
                <a:latin typeface="Consolas" panose="020B0609020204030204" pitchFamily="49" charset="0"/>
              </a:rPr>
              <a:t>);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}</a:t>
            </a:r>
            <a:br>
              <a:rPr lang="en-US" altLang="en-US" dirty="0">
                <a:latin typeface="Consolas" panose="020B0609020204030204" pitchFamily="49" charset="0"/>
              </a:rPr>
            </a:b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b="1" dirty="0" err="1">
                <a:solidFill>
                  <a:srgbClr val="808000"/>
                </a:solidFill>
                <a:latin typeface="Consolas" panose="020B0609020204030204" pitchFamily="49" charset="0"/>
              </a:rPr>
              <a:t>ExceptionHandler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latin typeface="Consolas" panose="020B0609020204030204" pitchFamily="49" charset="0"/>
              </a:rPr>
              <a:t>CodecUnsupportedException.</a:t>
            </a:r>
            <a:r>
              <a:rPr lang="en-US" alt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b="1" dirty="0">
                <a:latin typeface="Consolas" panose="020B0609020204030204" pitchFamily="49" charset="0"/>
              </a:rPr>
              <a:t>)</a:t>
            </a:r>
            <a:br>
              <a:rPr lang="en-US" altLang="en-US" b="1" dirty="0">
                <a:latin typeface="Consolas" panose="020B0609020204030204" pitchFamily="49" charset="0"/>
              </a:rPr>
            </a:b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altLang="en-US" b="1" dirty="0" err="1">
                <a:solidFill>
                  <a:srgbClr val="808000"/>
                </a:solidFill>
                <a:latin typeface="Consolas" panose="020B0609020204030204" pitchFamily="49" charset="0"/>
              </a:rPr>
              <a:t>ResponseStatus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latin typeface="Consolas" panose="020B0609020204030204" pitchFamily="49" charset="0"/>
              </a:rPr>
              <a:t>HttpStatus.</a:t>
            </a:r>
            <a:r>
              <a:rPr lang="en-US" altLang="en-US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BAD_REQUEST</a:t>
            </a:r>
            <a:r>
              <a:rPr lang="en-US" altLang="en-US" b="1" dirty="0">
                <a:latin typeface="Consolas" panose="020B0609020204030204" pitchFamily="49" charset="0"/>
              </a:rPr>
              <a:t>)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dirty="0" err="1">
                <a:latin typeface="Consolas" panose="020B0609020204030204" pitchFamily="49" charset="0"/>
              </a:rPr>
              <a:t>ErrorDto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handleCodecUnsupportedException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Consolas" panose="020B0609020204030204" pitchFamily="49" charset="0"/>
              </a:rPr>
              <a:t>        </a:t>
            </a:r>
            <a:r>
              <a:rPr lang="en-US" altLang="en-US" dirty="0" err="1">
                <a:latin typeface="Consolas" panose="020B0609020204030204" pitchFamily="49" charset="0"/>
              </a:rPr>
              <a:t>CodecUnsupportedException</a:t>
            </a:r>
            <a:r>
              <a:rPr lang="en-US" altLang="en-US" dirty="0">
                <a:latin typeface="Consolas" panose="020B0609020204030204" pitchFamily="49" charset="0"/>
              </a:rPr>
              <a:t> 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Consolas" panose="020B0609020204030204" pitchFamily="49" charset="0"/>
              </a:rPr>
              <a:t>    ) {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rgbClr val="000080"/>
                </a:solidFill>
                <a:latin typeface="Consolas" panose="020B0609020204030204" pitchFamily="49" charset="0"/>
              </a:rPr>
              <a:t>return new </a:t>
            </a:r>
            <a:r>
              <a:rPr lang="en-US" altLang="en-US" dirty="0" err="1">
                <a:latin typeface="Consolas" panose="020B0609020204030204" pitchFamily="49" charset="0"/>
              </a:rPr>
              <a:t>ErrorDto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"Codec is not supported: " </a:t>
            </a:r>
            <a:r>
              <a:rPr lang="en-US" altLang="en-US" dirty="0">
                <a:latin typeface="Consolas" panose="020B0609020204030204" pitchFamily="49" charset="0"/>
              </a:rPr>
              <a:t>+ </a:t>
            </a:r>
            <a:r>
              <a:rPr lang="en-US" altLang="en-US" dirty="0" err="1">
                <a:latin typeface="Consolas" panose="020B0609020204030204" pitchFamily="49" charset="0"/>
              </a:rPr>
              <a:t>e.getCodec</a:t>
            </a:r>
            <a:r>
              <a:rPr lang="en-US" altLang="en-US" dirty="0">
                <a:latin typeface="Consolas" panose="020B0609020204030204" pitchFamily="49" charset="0"/>
              </a:rPr>
              <a:t>());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    }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64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5F8F-534C-4B1E-96EE-C0EDB608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5DB36-6644-4EC8-A331-06CA5537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16</a:t>
            </a:fld>
            <a:endParaRPr lang="ru-RU"/>
          </a:p>
        </p:txBody>
      </p:sp>
      <p:pic>
        <p:nvPicPr>
          <p:cNvPr id="10" name="Content Placeholder 9" descr="A picture containing text, person, person, indoor&#10;&#10;Description automatically generated">
            <a:extLst>
              <a:ext uri="{FF2B5EF4-FFF2-40B4-BE49-F238E27FC236}">
                <a16:creationId xmlns:a16="http://schemas.microsoft.com/office/drawing/2014/main" id="{E8AE1350-3BC6-4C0E-B322-E6735A2B1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754" y="194045"/>
            <a:ext cx="2979891" cy="4755410"/>
          </a:xfrm>
        </p:spPr>
      </p:pic>
    </p:spTree>
    <p:extLst>
      <p:ext uri="{BB962C8B-B14F-4D97-AF65-F5344CB8AC3E}">
        <p14:creationId xmlns:p14="http://schemas.microsoft.com/office/powerpoint/2010/main" val="2113571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338122"/>
              </p:ext>
            </p:extLst>
          </p:nvPr>
        </p:nvGraphicFramePr>
        <p:xfrm>
          <a:off x="304800" y="1256473"/>
          <a:ext cx="8620124" cy="3753960"/>
        </p:xfrm>
        <a:graphic>
          <a:graphicData uri="http://schemas.openxmlformats.org/drawingml/2006/table">
            <a:tbl>
              <a:tblPr firstRow="1" bandRow="1">
                <a:tableStyleId>{241716F4-2AAE-4518-A083-4389F0D416A6}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135050185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994109491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1706570842"/>
                    </a:ext>
                  </a:extLst>
                </a:gridCol>
                <a:gridCol w="2362199">
                  <a:extLst>
                    <a:ext uri="{9D8B030D-6E8A-4147-A177-3AD203B41FA5}">
                      <a16:colId xmlns:a16="http://schemas.microsoft.com/office/drawing/2014/main" val="3501390747"/>
                    </a:ext>
                  </a:extLst>
                </a:gridCol>
              </a:tblGrid>
              <a:tr h="6256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2xx - Informational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3xx - Redirect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/>
                        <a:t>4xx</a:t>
                      </a:r>
                      <a:r>
                        <a:rPr lang="en-US" sz="1600" b="1" baseline="0" dirty="0"/>
                        <a:t> - Client Error</a:t>
                      </a:r>
                      <a:endParaRPr lang="en-US" sz="16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5xx</a:t>
                      </a:r>
                      <a:r>
                        <a:rPr lang="en-US" sz="1600" b="1" baseline="0" dirty="0"/>
                        <a:t> - Server Error</a:t>
                      </a:r>
                      <a:endParaRPr lang="en-US" sz="16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28957"/>
                  </a:ext>
                </a:extLst>
              </a:tr>
              <a:tr h="625660"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200: OK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301: Moved Permanently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400: Bad Request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500: Internal Server Error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35784974"/>
                  </a:ext>
                </a:extLst>
              </a:tr>
              <a:tr h="625660"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201: Created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302: Found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401: Unauthorized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501: Not Implemented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22525325"/>
                  </a:ext>
                </a:extLst>
              </a:tr>
              <a:tr h="625660"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202: Accepted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307: Temporary Redirect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403: Forbidden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502: Bad Gateway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638243"/>
                  </a:ext>
                </a:extLst>
              </a:tr>
              <a:tr h="62566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204: No Content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404: Not Found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503: Service Unavailable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55514698"/>
                  </a:ext>
                </a:extLst>
              </a:tr>
              <a:tr h="6256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355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84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01" y="1215788"/>
            <a:ext cx="8135574" cy="3552300"/>
          </a:xfrm>
        </p:spPr>
        <p:txBody>
          <a:bodyPr/>
          <a:lstStyle/>
          <a:p>
            <a:pPr marL="419100" indent="-34290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Versioning through URI Path</a:t>
            </a:r>
            <a:br>
              <a:rPr lang="en-US" sz="1600" dirty="0">
                <a:latin typeface="Lato" panose="020B0604020202020204" charset="0"/>
                <a:cs typeface="Lato" panose="020B0604020202020204" charset="0"/>
              </a:rPr>
            </a:br>
            <a: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  <a:t>curl http://www.example.com/api/v1/products</a:t>
            </a:r>
          </a:p>
          <a:p>
            <a:pPr marL="419100" indent="-34290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Versioning through query parameters</a:t>
            </a:r>
            <a:br>
              <a:rPr lang="en-US" sz="1600" dirty="0">
                <a:latin typeface="Lato" panose="020B0604020202020204" charset="0"/>
                <a:cs typeface="Lato" panose="020B0604020202020204" charset="0"/>
              </a:rPr>
            </a:br>
            <a: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  <a:t>curl http://www.example.com/api/products?version=v2</a:t>
            </a:r>
          </a:p>
          <a:p>
            <a:pPr marL="419100" indent="-34290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Versioning through custom headers</a:t>
            </a:r>
            <a:br>
              <a:rPr lang="en-US" sz="1600" dirty="0">
                <a:latin typeface="Lato" panose="020B0604020202020204" charset="0"/>
                <a:cs typeface="Lato" panose="020B0604020202020204" charset="0"/>
              </a:rPr>
            </a:br>
            <a: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  <a:t>curl -H “Accepts-version: 1.0” http://www.example.com/api/products</a:t>
            </a:r>
          </a:p>
          <a:p>
            <a:pPr marL="419100" indent="-342900">
              <a:lnSpc>
                <a:spcPct val="15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Versioning through content negotiation</a:t>
            </a:r>
            <a:br>
              <a:rPr lang="en-US" sz="1600" dirty="0">
                <a:latin typeface="Lato" panose="020B0604020202020204" charset="0"/>
                <a:cs typeface="Lato" panose="020B0604020202020204" charset="0"/>
              </a:rPr>
            </a:br>
            <a: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  <a:t>curl -H “Accept: application/</a:t>
            </a:r>
            <a:r>
              <a:rPr lang="en-US" sz="1600" dirty="0" err="1">
                <a:latin typeface="Consolas" panose="020B0609020204030204" pitchFamily="49" charset="0"/>
                <a:cs typeface="Lato" panose="020B0604020202020204" charset="0"/>
              </a:rPr>
              <a:t>vnd.xm.device+json</a:t>
            </a:r>
            <a: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  <a:t>; version=1” </a:t>
            </a:r>
            <a:b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</a:br>
            <a:r>
              <a:rPr lang="en-US" sz="1600" dirty="0">
                <a:latin typeface="Consolas" panose="020B0609020204030204" pitchFamily="49" charset="0"/>
                <a:cs typeface="Lato" panose="020B0604020202020204" charset="0"/>
              </a:rPr>
              <a:t>http://www.example.com/api/products</a:t>
            </a:r>
            <a:endParaRPr lang="en-US" sz="1600" dirty="0">
              <a:latin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25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transfer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144632"/>
            <a:ext cx="8250300" cy="3945527"/>
          </a:xfrm>
        </p:spPr>
        <p:txBody>
          <a:bodyPr/>
          <a:lstStyle/>
          <a:p>
            <a:pPr marL="114300" indent="0" fontAlgn="t">
              <a:buNone/>
            </a:pPr>
            <a:r>
              <a:rPr lang="en-US" sz="1400" b="1" dirty="0">
                <a:latin typeface="Consolas" panose="020B0609020204030204" pitchFamily="49" charset="0"/>
              </a:rPr>
              <a:t>Request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Consolas" panose="020B0609020204030204" pitchFamily="49" charset="0"/>
              </a:rPr>
              <a:t>Accept:</a:t>
            </a:r>
            <a:r>
              <a:rPr lang="en-US" sz="1400" dirty="0" err="1">
                <a:latin typeface="Consolas" panose="020B0609020204030204" pitchFamily="49" charset="0"/>
              </a:rPr>
              <a:t>text</a:t>
            </a:r>
            <a:r>
              <a:rPr lang="en-US" sz="1400" dirty="0">
                <a:latin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</a:rPr>
              <a:t>html,application</a:t>
            </a:r>
            <a:r>
              <a:rPr lang="en-US" sz="1400" dirty="0">
                <a:latin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</a:rPr>
              <a:t>xhtml+xml,application</a:t>
            </a:r>
            <a:r>
              <a:rPr lang="en-US" sz="1400" dirty="0">
                <a:latin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</a:rPr>
              <a:t>xml;q</a:t>
            </a:r>
            <a:r>
              <a:rPr lang="en-US" sz="1400" dirty="0">
                <a:latin typeface="Consolas" panose="020B0609020204030204" pitchFamily="49" charset="0"/>
              </a:rPr>
              <a:t>=0.9,image/</a:t>
            </a:r>
            <a:r>
              <a:rPr lang="en-US" sz="1400" dirty="0" err="1">
                <a:latin typeface="Consolas" panose="020B0609020204030204" pitchFamily="49" charset="0"/>
              </a:rPr>
              <a:t>webp,image</a:t>
            </a:r>
            <a:r>
              <a:rPr lang="en-US" sz="1400" dirty="0">
                <a:latin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</a:rPr>
              <a:t>apng</a:t>
            </a:r>
            <a:r>
              <a:rPr lang="en-US" sz="1400" dirty="0">
                <a:latin typeface="Consolas" panose="020B0609020204030204" pitchFamily="49" charset="0"/>
              </a:rPr>
              <a:t>,*/*;q=0.8,application/</a:t>
            </a:r>
            <a:r>
              <a:rPr lang="en-US" sz="1400" dirty="0" err="1">
                <a:latin typeface="Consolas" panose="020B0609020204030204" pitchFamily="49" charset="0"/>
              </a:rPr>
              <a:t>signed-exchange;v</a:t>
            </a:r>
            <a:r>
              <a:rPr lang="en-US" sz="1400" dirty="0">
                <a:latin typeface="Consolas" panose="020B0609020204030204" pitchFamily="49" charset="0"/>
              </a:rPr>
              <a:t>=b3;q=0.9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Accept-Encoding: </a:t>
            </a:r>
            <a:r>
              <a:rPr lang="en-US" sz="1400" dirty="0" err="1">
                <a:latin typeface="Consolas" panose="020B0609020204030204" pitchFamily="49" charset="0"/>
              </a:rPr>
              <a:t>gzip</a:t>
            </a:r>
            <a:r>
              <a:rPr lang="en-US" sz="1400" dirty="0">
                <a:latin typeface="Consolas" panose="020B0609020204030204" pitchFamily="49" charset="0"/>
              </a:rPr>
              <a:t>, deflate, </a:t>
            </a:r>
            <a:r>
              <a:rPr lang="en-US" sz="1400" dirty="0" err="1">
                <a:latin typeface="Consolas" panose="020B0609020204030204" pitchFamily="49" charset="0"/>
              </a:rPr>
              <a:t>br</a:t>
            </a:r>
            <a:endParaRPr lang="en-US" sz="1400" dirty="0">
              <a:latin typeface="Consolas" panose="020B0609020204030204" pitchFamily="49" charset="0"/>
            </a:endParaRP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Accept-Language: </a:t>
            </a:r>
            <a:r>
              <a:rPr lang="en-US" sz="1400" dirty="0" err="1">
                <a:latin typeface="Consolas" panose="020B0609020204030204" pitchFamily="49" charset="0"/>
              </a:rPr>
              <a:t>en-US,en;q</a:t>
            </a:r>
            <a:r>
              <a:rPr lang="en-US" sz="1400" dirty="0">
                <a:latin typeface="Consolas" panose="020B0609020204030204" pitchFamily="49" charset="0"/>
              </a:rPr>
              <a:t>=0.9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Cookie: </a:t>
            </a:r>
            <a:r>
              <a:rPr lang="en-US" sz="1400" dirty="0" err="1">
                <a:latin typeface="Consolas" panose="020B0609020204030204" pitchFamily="49" charset="0"/>
              </a:rPr>
              <a:t>session_id</a:t>
            </a:r>
            <a:r>
              <a:rPr lang="en-US" sz="1400" dirty="0">
                <a:latin typeface="Consolas" panose="020B0609020204030204" pitchFamily="49" charset="0"/>
              </a:rPr>
              <a:t>=d5ebb75d36f8976d41131a44f7e99b82;…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Host: </a:t>
            </a:r>
            <a:r>
              <a:rPr lang="en-US" sz="1400" dirty="0">
                <a:latin typeface="Consolas" panose="020B0609020204030204" pitchFamily="49" charset="0"/>
              </a:rPr>
              <a:t>gitlab.com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Consolas" panose="020B0609020204030204" pitchFamily="49" charset="0"/>
              </a:rPr>
              <a:t>Authoization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latin typeface="Consolas" panose="020B0609020204030204" pitchFamily="49" charset="0"/>
              </a:rPr>
              <a:t>secure-token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Consolas" panose="020B0609020204030204" pitchFamily="49" charset="0"/>
              </a:rPr>
              <a:t>Referer</a:t>
            </a:r>
            <a:r>
              <a:rPr lang="en-US" sz="1400" b="1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latin typeface="Consolas" panose="020B0609020204030204" pitchFamily="49" charset="0"/>
              </a:rPr>
              <a:t>https://gitlab.com/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User-Agent: </a:t>
            </a:r>
            <a:r>
              <a:rPr lang="en-US" sz="1400" dirty="0">
                <a:latin typeface="Consolas" panose="020B0609020204030204" pitchFamily="49" charset="0"/>
              </a:rPr>
              <a:t>Mozilla/5.0 (Windows NT 10.0; Win64; x64) </a:t>
            </a:r>
            <a:r>
              <a:rPr lang="en-US" sz="1400" dirty="0" err="1">
                <a:latin typeface="Consolas" panose="020B0609020204030204" pitchFamily="49" charset="0"/>
              </a:rPr>
              <a:t>AppleWebKit</a:t>
            </a:r>
            <a:r>
              <a:rPr lang="en-US" sz="1400" dirty="0">
                <a:latin typeface="Consolas" panose="020B0609020204030204" pitchFamily="49" charset="0"/>
              </a:rPr>
              <a:t>/537.36 (KHTML, like Gecko) Chrome/79.0.3945.130 Safari/537.36 OPR/66.0.3515.72</a:t>
            </a:r>
          </a:p>
          <a:p>
            <a:pPr marL="114300" indent="0" fontAlgn="t">
              <a:buNone/>
            </a:pPr>
            <a:r>
              <a:rPr lang="en-US" sz="1400" dirty="0">
                <a:latin typeface="Consolas" panose="020B0609020204030204" pitchFamily="49" charset="0"/>
              </a:rPr>
              <a:t>Response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Last-Modified</a:t>
            </a:r>
            <a:r>
              <a:rPr lang="en-US" sz="1400" dirty="0">
                <a:latin typeface="Consolas" panose="020B0609020204030204" pitchFamily="49" charset="0"/>
              </a:rPr>
              <a:t>: Sat, 09 Feb 2020 21:20:59 GMT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Content-Language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</a:rPr>
              <a:t>en</a:t>
            </a:r>
            <a:endParaRPr lang="en-US" sz="1400" dirty="0">
              <a:latin typeface="Consolas" panose="020B0609020204030204" pitchFamily="49" charset="0"/>
            </a:endParaRP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Content-Type</a:t>
            </a:r>
            <a:r>
              <a:rPr lang="en-US" sz="1400" dirty="0">
                <a:latin typeface="Consolas" panose="020B0609020204030204" pitchFamily="49" charset="0"/>
              </a:rPr>
              <a:t>: text/html; charset=utf-8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400" b="1" dirty="0">
                <a:latin typeface="Consolas" panose="020B0609020204030204" pitchFamily="49" charset="0"/>
              </a:rPr>
              <a:t>Content-Length</a:t>
            </a:r>
            <a:r>
              <a:rPr lang="en-US" sz="1400" dirty="0">
                <a:latin typeface="Consolas" panose="020B0609020204030204" pitchFamily="49" charset="0"/>
              </a:rPr>
              <a:t>: 1234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433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Contents</a:t>
            </a:r>
            <a:endParaRPr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893700" y="1301383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60000"/>
              </a:lnSpc>
            </a:pPr>
            <a:r>
              <a:rPr lang="en-US" sz="2000" dirty="0"/>
              <a:t>Why is it needed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Principles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How to use</a:t>
            </a:r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 descr="Картинки по запросу &quot;res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81" y="54864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Testing: Rest-assured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050072"/>
            <a:ext cx="5897768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@Mock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MockMvc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mockMvc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BeforeMethod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mockMvc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MockMvcBuilders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standaloneSetup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.build();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@Test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shouldReturnCurrentUserInfo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UserDto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UserDto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"Yaroslav Brahinets"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"y.brahinets@gmail.com"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ResultActions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perform =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mockMvc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.perform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"/users/me"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).principal(user(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perform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andExpect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(MediaType.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APPLICATION_JSON_UTF8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andExpect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andExpect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"$.id"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andExpect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"$.name"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“Yaroslav Brahinets"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andExpect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"$.email"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en-US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y.brahinets@gmail.com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70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00" y="1373588"/>
            <a:ext cx="7892160" cy="3552300"/>
          </a:xfrm>
        </p:spPr>
        <p:txBody>
          <a:bodyPr/>
          <a:lstStyle/>
          <a:p>
            <a:pPr marL="7620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000000"/>
                </a:solidFill>
              </a:rPr>
              <a:t>Swagger -</a:t>
            </a:r>
            <a:r>
              <a:rPr lang="en-US" sz="1600" dirty="0">
                <a:solidFill>
                  <a:srgbClr val="000000"/>
                </a:solidFill>
              </a:rPr>
              <a:t> set of open-source tools built around the </a:t>
            </a:r>
            <a:r>
              <a:rPr lang="en-US" sz="1600" dirty="0" err="1">
                <a:solidFill>
                  <a:srgbClr val="000000"/>
                </a:solidFill>
              </a:rPr>
              <a:t>OpenAPI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Swagger UI – renders </a:t>
            </a:r>
            <a:r>
              <a:rPr lang="en-US" sz="1600" dirty="0" err="1">
                <a:solidFill>
                  <a:srgbClr val="000000"/>
                </a:solidFill>
              </a:rPr>
              <a:t>OpenAPI</a:t>
            </a:r>
            <a:r>
              <a:rPr lang="en-US" sz="1600" dirty="0">
                <a:solidFill>
                  <a:srgbClr val="000000"/>
                </a:solidFill>
              </a:rPr>
              <a:t> specs as interactive API documentation.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Swagger Editor – browser-based editor where you can write </a:t>
            </a:r>
            <a:r>
              <a:rPr lang="en-US" sz="1600" dirty="0" err="1">
                <a:solidFill>
                  <a:srgbClr val="000000"/>
                </a:solidFill>
              </a:rPr>
              <a:t>OpenAPI</a:t>
            </a:r>
            <a:r>
              <a:rPr lang="en-US" sz="1600" dirty="0">
                <a:solidFill>
                  <a:srgbClr val="000000"/>
                </a:solidFill>
              </a:rPr>
              <a:t> specs.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Swagger </a:t>
            </a:r>
            <a:r>
              <a:rPr lang="en-US" sz="1600" dirty="0" err="1">
                <a:solidFill>
                  <a:srgbClr val="000000"/>
                </a:solidFill>
              </a:rPr>
              <a:t>Codegen</a:t>
            </a:r>
            <a:r>
              <a:rPr lang="en-US" sz="1600" dirty="0">
                <a:solidFill>
                  <a:srgbClr val="000000"/>
                </a:solidFill>
              </a:rPr>
              <a:t> – generates server stubs and client libraries from an </a:t>
            </a:r>
            <a:r>
              <a:rPr lang="en-US" sz="1600" dirty="0" err="1">
                <a:solidFill>
                  <a:srgbClr val="000000"/>
                </a:solidFill>
              </a:rPr>
              <a:t>OpenAPI</a:t>
            </a:r>
            <a:r>
              <a:rPr lang="en-US" sz="1600" dirty="0">
                <a:solidFill>
                  <a:srgbClr val="000000"/>
                </a:solidFill>
              </a:rPr>
              <a:t> spec.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21</a:t>
            </a:fld>
            <a:endParaRPr lang="ru-RU"/>
          </a:p>
        </p:txBody>
      </p:sp>
      <p:pic>
        <p:nvPicPr>
          <p:cNvPr id="4098" name="Picture 2" descr="Картинки по запросу &quot;swagge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543" y="3718560"/>
            <a:ext cx="2766709" cy="97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121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22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34" y="1394460"/>
            <a:ext cx="6427186" cy="33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83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55000" cy="857400"/>
          </a:xfrm>
        </p:spPr>
        <p:txBody>
          <a:bodyPr/>
          <a:lstStyle/>
          <a:p>
            <a:r>
              <a:rPr lang="en-US" dirty="0"/>
              <a:t>Open API a.k.a. </a:t>
            </a:r>
            <a:r>
              <a:rPr lang="en-US" dirty="0">
                <a:hlinkClick r:id="rId2"/>
              </a:rPr>
              <a:t>Swagger Speciﬁcation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00" y="1373588"/>
            <a:ext cx="8250300" cy="3552300"/>
          </a:xfrm>
        </p:spPr>
        <p:txBody>
          <a:bodyPr/>
          <a:lstStyle/>
          <a:p>
            <a:pPr marL="76200" indent="0">
              <a:lnSpc>
                <a:spcPct val="150000"/>
              </a:lnSpc>
              <a:buNone/>
            </a:pPr>
            <a:r>
              <a:rPr lang="en-US" sz="1600" dirty="0"/>
              <a:t>API description specification for REST APIs in JSON/YAML format: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en-US" sz="1600" dirty="0"/>
              <a:t>• Available endpoints 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/users</a:t>
            </a:r>
            <a:r>
              <a:rPr lang="en-US" sz="1600" dirty="0"/>
              <a:t>) and operations on each endpoint 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/users, POST /users</a:t>
            </a:r>
            <a:r>
              <a:rPr lang="en-US" sz="1600" dirty="0"/>
              <a:t>)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en-US" sz="1600" dirty="0"/>
              <a:t>• Operation parameters Input and Output for each operation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en-US" sz="1600" dirty="0"/>
              <a:t>• Authentication methods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en-US" sz="1600" dirty="0"/>
              <a:t>• Contact information, license, terms of use and other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7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SzPct val="150000"/>
              <a:buBlip>
                <a:blip r:embed="rId2"/>
              </a:buBlip>
            </a:pPr>
            <a:r>
              <a:rPr lang="en-US" dirty="0"/>
              <a:t>   </a:t>
            </a:r>
            <a:r>
              <a:rPr lang="en-US" dirty="0">
                <a:hlinkClick r:id="rId3"/>
              </a:rPr>
              <a:t>by Google</a:t>
            </a:r>
            <a:r>
              <a:rPr lang="en-US" dirty="0"/>
              <a:t> (RPC on steroids)</a:t>
            </a:r>
          </a:p>
          <a:p>
            <a:pPr>
              <a:lnSpc>
                <a:spcPct val="200000"/>
              </a:lnSpc>
              <a:buBlip>
                <a:blip r:embed="rId4"/>
              </a:buBlip>
            </a:pPr>
            <a:r>
              <a:rPr lang="en-US" dirty="0"/>
              <a:t>   </a:t>
            </a:r>
            <a:r>
              <a:rPr lang="en-US" u="sng" dirty="0">
                <a:hlinkClick r:id="rId5"/>
              </a:rPr>
              <a:t>by Facebook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23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Homework</a:t>
            </a:r>
            <a:endParaRPr lang="ru-RU" sz="28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800721" cy="35523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600" dirty="0"/>
              <a:t>Implement REST API (preserve existing Web UI and Console UI as well). Expose ability to use all existing features (get/add students, remove, analytics) but operate on a raw JSON via Swagger UI. Use appropriate HTTP methods and HTTP status codes;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600" dirty="0"/>
              <a:t>Use </a:t>
            </a:r>
            <a:r>
              <a:rPr lang="en-US" sz="1600" dirty="0" err="1"/>
              <a:t>ControllerAdvice</a:t>
            </a:r>
            <a:r>
              <a:rPr lang="en-US" sz="1600" dirty="0"/>
              <a:t> and </a:t>
            </a:r>
            <a:r>
              <a:rPr lang="en-US" sz="1600" dirty="0" err="1"/>
              <a:t>ExceptionHandler</a:t>
            </a:r>
            <a:r>
              <a:rPr lang="en-US" sz="1600" dirty="0"/>
              <a:t> for mapping exceptions to the descriptive response objects with appropriate HTTP status codes;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600" dirty="0"/>
              <a:t>Apply REST in course work.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91C941C-8D5E-44F3-841B-50F0106036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286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Useful links</a:t>
            </a:r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7841868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Spring REST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Testing Spring MVC REST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REST API design best practices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6"/>
              </a:rPr>
              <a:t>restapitutorial.com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7"/>
              </a:rPr>
              <a:t>Original REST dissertation by Roy Thomas Fielding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7018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fi</a:t>
            </a:r>
            <a:r>
              <a:rPr lang="en" sz="2400" dirty="0">
                <a:solidFill>
                  <a:schemeClr val="lt1"/>
                </a:solidFill>
              </a:rPr>
              <a:t>nd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3FCD66A8-B3E6-4848-9AEF-AB62FD9EF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needed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Flexibility</a:t>
            </a:r>
          </a:p>
          <a:p>
            <a:pPr>
              <a:lnSpc>
                <a:spcPct val="150000"/>
              </a:lnSpc>
            </a:pPr>
            <a:r>
              <a:rPr lang="en-US" dirty="0"/>
              <a:t>Scalability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Maintainability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905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4640325" cy="35523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3200" dirty="0"/>
              <a:t>It’s all about communication between machines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3200" dirty="0"/>
              <a:t>(and RESTafarians)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5" y="1020283"/>
            <a:ext cx="36766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B4F2-1667-46D9-B08F-AE612FA4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E4B69-69CA-4C8B-9D31-E30A551A75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796CAFA-AFBF-475E-8B4D-ED07E3E4C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54" y="85052"/>
            <a:ext cx="3287692" cy="492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9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Resource</a:t>
            </a:r>
          </a:p>
          <a:p>
            <a:endParaRPr lang="en-US" dirty="0"/>
          </a:p>
          <a:p>
            <a:r>
              <a:rPr lang="en-US" b="1" dirty="0"/>
              <a:t>Re</a:t>
            </a:r>
            <a:r>
              <a:rPr lang="en-US" dirty="0"/>
              <a:t>presentation</a:t>
            </a:r>
          </a:p>
          <a:p>
            <a:r>
              <a:rPr lang="en-US" b="1" dirty="0"/>
              <a:t>S</a:t>
            </a:r>
            <a:r>
              <a:rPr lang="en-US" dirty="0"/>
              <a:t>tate</a:t>
            </a:r>
          </a:p>
          <a:p>
            <a:r>
              <a:rPr lang="en-US" b="1" dirty="0"/>
              <a:t>T</a:t>
            </a:r>
            <a:r>
              <a:rPr lang="en-US" dirty="0"/>
              <a:t>ransfer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074" name="Picture 2" descr="Картинки по запросу &quot;roy thomas field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60" y="1533801"/>
            <a:ext cx="4304665" cy="323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34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Any information that can be named: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image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animal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808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406692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StudentDto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@Nonnull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LocalDateTime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@Nonnull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@Nullable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@Nullable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surname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getters, setters</a:t>
            </a:r>
            <a:br>
              <a:rPr kumimoji="0" lang="en-US" altLang="en-US" sz="14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6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  <a:p>
            <a:r>
              <a:rPr lang="en-US" dirty="0"/>
              <a:t>Stateless</a:t>
            </a:r>
          </a:p>
          <a:p>
            <a:r>
              <a:rPr lang="en-US" dirty="0"/>
              <a:t>Cacheable</a:t>
            </a:r>
          </a:p>
          <a:p>
            <a:r>
              <a:rPr lang="en-US" dirty="0"/>
              <a:t>Uniform Interface</a:t>
            </a:r>
          </a:p>
          <a:p>
            <a:r>
              <a:rPr lang="en-US" dirty="0"/>
              <a:t>Layered system</a:t>
            </a:r>
          </a:p>
          <a:p>
            <a:r>
              <a:rPr lang="en-US" dirty="0"/>
              <a:t>Code on Demand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033035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16 - Spring Framework</Template>
  <TotalTime>4039</TotalTime>
  <Words>1395</Words>
  <Application>Microsoft Office PowerPoint</Application>
  <PresentationFormat>On-screen Show (16:9)</PresentationFormat>
  <Paragraphs>170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Consolas</vt:lpstr>
      <vt:lpstr>Lato</vt:lpstr>
      <vt:lpstr>Raleway</vt:lpstr>
      <vt:lpstr>Antonio template</vt:lpstr>
      <vt:lpstr>PowerPoint Presentation</vt:lpstr>
      <vt:lpstr>Contents</vt:lpstr>
      <vt:lpstr>Why is it needed</vt:lpstr>
      <vt:lpstr>REST</vt:lpstr>
      <vt:lpstr>Evolution</vt:lpstr>
      <vt:lpstr>Principles</vt:lpstr>
      <vt:lpstr>Resource</vt:lpstr>
      <vt:lpstr>Resource example</vt:lpstr>
      <vt:lpstr>Constraints </vt:lpstr>
      <vt:lpstr>Operations</vt:lpstr>
      <vt:lpstr>URI</vt:lpstr>
      <vt:lpstr>Example</vt:lpstr>
      <vt:lpstr>HATEOAS - hypermedia as the engine of application state</vt:lpstr>
      <vt:lpstr>Security</vt:lpstr>
      <vt:lpstr>Error handling</vt:lpstr>
      <vt:lpstr>Result</vt:lpstr>
      <vt:lpstr>HTTP Codes</vt:lpstr>
      <vt:lpstr>Versioning</vt:lpstr>
      <vt:lpstr>Metadata transfer</vt:lpstr>
      <vt:lpstr>Auto Testing: Rest-assured</vt:lpstr>
      <vt:lpstr>Manual Testing</vt:lpstr>
      <vt:lpstr>Swagger</vt:lpstr>
      <vt:lpstr>Open API a.k.a. Swagger Speciﬁcation </vt:lpstr>
      <vt:lpstr>Alternatives</vt:lpstr>
      <vt:lpstr>Homework</vt:lpstr>
      <vt:lpstr>Useful 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Yaroslav Brahinets</dc:creator>
  <cp:lastModifiedBy>Yaroslav Brahinets</cp:lastModifiedBy>
  <cp:revision>387</cp:revision>
  <dcterms:modified xsi:type="dcterms:W3CDTF">2021-03-08T10:45:25Z</dcterms:modified>
</cp:coreProperties>
</file>