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42" r:id="rId27"/>
    <p:sldId id="343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9B7C0C-265B-4FDA-95E6-3F56946D631D}">
  <a:tblStyle styleId="{B49B7C0C-265B-4FDA-95E6-3F56946D63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56" d="100"/>
          <a:sy n="156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bc82a04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bbc82a04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b98a7390d1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b98a7390d1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b98a7390d1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b98a7390d1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b98a7390d1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b98a7390d1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b98a7390d1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b98a7390d1_1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b98a7390d1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b98a7390d1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b98a7390d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b98a7390d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b98a7390d1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b98a7390d1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98a7390d1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b98a7390d1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b98a7390d1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b98a7390d1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b98a7390d1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b98a7390d1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98a7390d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98a7390d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b98a7390d1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b98a7390d1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b98a7390d1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b98a7390d1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b98a7390d1_1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b98a7390d1_1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b98a7390d1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b98a7390d1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b98a7390d1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b98a7390d1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b98a7390d1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b98a7390d1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b8e61c37b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b8e61c37b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b98a7390d1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b98a7390d1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b98a7390d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b98a7390d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b98a7390d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b98a7390d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b98a7390d1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b98a7390d1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b98a7390d1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b98a7390d1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b98a7390d1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b98a7390d1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b98a7390d1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b98a7390d1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ymeleaf.org/doc/tutorials/3.0/usingthymeleaf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aeldung.com/thymeleaf-in-spring-mvc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rudas/spring-framework-examples/tree/main/example-10-spring-mvc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rudas/spring-framework-examples/tree/main/example-11-spring-boo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rudas/spring-framework-examples/tree/main/notes-ap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rudas/spring-framework-examples/blob/main/notes-app/src/main/java/io/sfe/notesapp/web/common/LoggerInterceptor.jav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rudas/spring-framework-examples/blob/main/notes-app/src/main/java/io/sfe/notesapp/web/common/ControllerExceptionHandler.java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rudas/spring-framework-examples/tree/main/example-09-dispatcher-servl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 MVC</a:t>
            </a:r>
            <a:endParaRPr/>
          </a:p>
        </p:txBody>
      </p:sp>
      <p:sp>
        <p:nvSpPr>
          <p:cNvPr id="352" name="Google Shape;352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</a:t>
            </a:fld>
            <a:endParaRPr/>
          </a:p>
        </p:txBody>
      </p:sp>
      <p:pic>
        <p:nvPicPr>
          <p:cNvPr id="353" name="Google Shape;35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8238" y="1501750"/>
            <a:ext cx="1544225" cy="15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Thymeleaf</a:t>
            </a:r>
            <a:endParaRPr/>
          </a:p>
        </p:txBody>
      </p:sp>
      <p:sp>
        <p:nvSpPr>
          <p:cNvPr id="417" name="Google Shape;417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Thymeleaf is a Java library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It is an XML/HTML template engine able to apply a set of transformations to template files in order to display data and/or text produced by your applications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Often used as a Back-end rendering technology for web applications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Has own dialect language to manipulate with data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More info at: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https://www.thymeleaf.org/doc/tutorials/3.0/usingthymeleaf.html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https://www.baeldung.com/thymeleaf-in-spring-mvc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18" name="Google Shape;418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@RequestMapping - Details</a:t>
            </a:r>
            <a:endParaRPr/>
          </a:p>
        </p:txBody>
      </p:sp>
      <p:sp>
        <p:nvSpPr>
          <p:cNvPr id="424" name="Google Shape;424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URI templates can be used for convenient access to selected parts of a URL in a </a:t>
            </a:r>
            <a:r>
              <a:rPr lang="ru">
                <a:solidFill>
                  <a:srgbClr val="4A86E8"/>
                </a:solidFill>
              </a:rPr>
              <a:t>@RequestMapping</a:t>
            </a:r>
            <a:r>
              <a:rPr lang="ru"/>
              <a:t> method.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 URI Template is a URI-like string, containing one or more variable names. When you substitute values for these variables, the template becomes a URI.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For example, the URI Template </a:t>
            </a:r>
            <a:r>
              <a:rPr lang="ru">
                <a:solidFill>
                  <a:srgbClr val="4A86E8"/>
                </a:solidFill>
              </a:rPr>
              <a:t>http://localhost:8080/users/{userId}</a:t>
            </a:r>
            <a:r>
              <a:rPr lang="ru"/>
              <a:t> contains the variable userId. Assigning the value </a:t>
            </a:r>
            <a:r>
              <a:rPr lang="ru">
                <a:solidFill>
                  <a:srgbClr val="4A86E8"/>
                </a:solidFill>
              </a:rPr>
              <a:t>123</a:t>
            </a:r>
            <a:r>
              <a:rPr lang="ru"/>
              <a:t> to the variable placeholder provide </a:t>
            </a:r>
            <a:r>
              <a:rPr lang="ru" u="sng">
                <a:solidFill>
                  <a:srgbClr val="4A86E8"/>
                </a:solidFill>
              </a:rPr>
              <a:t>http://localhost:8080/users/123</a:t>
            </a:r>
            <a:r>
              <a:rPr lang="ru"/>
              <a:t>.</a:t>
            </a:r>
            <a:endParaRPr/>
          </a:p>
        </p:txBody>
      </p:sp>
      <p:sp>
        <p:nvSpPr>
          <p:cNvPr id="425" name="Google Shape;425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@RequestMapping - Details</a:t>
            </a:r>
            <a:endParaRPr/>
          </a:p>
        </p:txBody>
      </p:sp>
      <p:pic>
        <p:nvPicPr>
          <p:cNvPr id="431" name="Google Shape;43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950" y="2060975"/>
            <a:ext cx="6640100" cy="102155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@RequestMapping - Details</a:t>
            </a:r>
            <a:endParaRPr/>
          </a:p>
        </p:txBody>
      </p:sp>
      <p:pic>
        <p:nvPicPr>
          <p:cNvPr id="438" name="Google Shape;43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338" y="2060975"/>
            <a:ext cx="7347330" cy="102155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@RequestMapping - Details</a:t>
            </a:r>
            <a:endParaRPr/>
          </a:p>
        </p:txBody>
      </p:sp>
      <p:pic>
        <p:nvPicPr>
          <p:cNvPr id="445" name="Google Shape;44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38" y="1586575"/>
            <a:ext cx="7557126" cy="19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Spring Web MVC</a:t>
            </a:r>
            <a:endParaRPr/>
          </a:p>
        </p:txBody>
      </p:sp>
      <p:sp>
        <p:nvSpPr>
          <p:cNvPr id="452" name="Google Shape;452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https://github.com/vrudas/spring-framework-examples/tree/main/example-10-spring-mvc</a:t>
            </a:r>
            <a:endParaRPr/>
          </a:p>
        </p:txBody>
      </p:sp>
      <p:pic>
        <p:nvPicPr>
          <p:cNvPr id="453" name="Google Shape;453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 Boot</a:t>
            </a:r>
            <a:endParaRPr/>
          </a:p>
        </p:txBody>
      </p:sp>
      <p:pic>
        <p:nvPicPr>
          <p:cNvPr id="460" name="Google Shape;46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000" y="1466625"/>
            <a:ext cx="4210001" cy="22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 Boot</a:t>
            </a:r>
            <a:endParaRPr/>
          </a:p>
        </p:txBody>
      </p:sp>
      <p:pic>
        <p:nvPicPr>
          <p:cNvPr id="467" name="Google Shape;46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363" y="1017725"/>
            <a:ext cx="4065675" cy="33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 Boot Starters (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https://start.spring.io/</a:t>
            </a:r>
            <a:r>
              <a:rPr lang="ru"/>
              <a:t>)</a:t>
            </a:r>
            <a:endParaRPr/>
          </a:p>
        </p:txBody>
      </p:sp>
      <p:pic>
        <p:nvPicPr>
          <p:cNvPr id="474" name="Google Shape;474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8100" y="1096325"/>
            <a:ext cx="584778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Spring Boot</a:t>
            </a:r>
            <a:endParaRPr/>
          </a:p>
        </p:txBody>
      </p:sp>
      <p:sp>
        <p:nvSpPr>
          <p:cNvPr id="481" name="Google Shape;481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https://github.com/vrudas/spring-framework-examples/tree/main/example-11-spring-boot</a:t>
            </a:r>
            <a:endParaRPr/>
          </a:p>
        </p:txBody>
      </p:sp>
      <p:pic>
        <p:nvPicPr>
          <p:cNvPr id="482" name="Google Shape;482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 Web MVC Framework</a:t>
            </a:r>
            <a:endParaRPr/>
          </a:p>
        </p:txBody>
      </p:sp>
      <p:sp>
        <p:nvSpPr>
          <p:cNvPr id="359" name="Google Shape;359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Spring web MVC framework provides model-view-controller architecture and ready components that can be used to develop flexible and loosely coupled web applications.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The MVC pattern results in separating the different aspects of the application (input logic, business logic, and UI logic), while providing a loose coupling between these elements.</a:t>
            </a:r>
            <a:endParaRPr/>
          </a:p>
        </p:txBody>
      </p:sp>
      <p:sp>
        <p:nvSpPr>
          <p:cNvPr id="360" name="Google Shape;360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Notes Application</a:t>
            </a:r>
            <a:endParaRPr/>
          </a:p>
        </p:txBody>
      </p:sp>
      <p:sp>
        <p:nvSpPr>
          <p:cNvPr id="489" name="Google Shape;489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9600"/>
              <a:t>📓🗒📔💻</a:t>
            </a:r>
            <a:endParaRPr sz="9600"/>
          </a:p>
        </p:txBody>
      </p:sp>
      <p:sp>
        <p:nvSpPr>
          <p:cNvPr id="490" name="Google Shape;490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Notes Application</a:t>
            </a:r>
            <a:endParaRPr/>
          </a:p>
        </p:txBody>
      </p:sp>
      <p:sp>
        <p:nvSpPr>
          <p:cNvPr id="496" name="Google Shape;496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https://github.com/vrudas/spring-framework-examples/tree/main/notes-app</a:t>
            </a:r>
            <a:endParaRPr/>
          </a:p>
        </p:txBody>
      </p:sp>
      <p:pic>
        <p:nvPicPr>
          <p:cNvPr id="497" name="Google Shape;497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Request Interceptor</a:t>
            </a:r>
            <a:endParaRPr/>
          </a:p>
        </p:txBody>
      </p:sp>
      <p:pic>
        <p:nvPicPr>
          <p:cNvPr id="504" name="Google Shape;504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538" y="1222525"/>
            <a:ext cx="7702924" cy="3192276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Interceptor</a:t>
            </a:r>
            <a:endParaRPr/>
          </a:p>
        </p:txBody>
      </p:sp>
      <p:sp>
        <p:nvSpPr>
          <p:cNvPr id="511" name="Google Shape;511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https://github.com/vrudas/spring-framework-examples/blob/main/notes-app/src/main/java/io/sfe/notesapp/web/common/LoggerInterceptor.java</a:t>
            </a:r>
            <a:endParaRPr/>
          </a:p>
        </p:txBody>
      </p:sp>
      <p:pic>
        <p:nvPicPr>
          <p:cNvPr id="512" name="Google Shape;512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Error Handling</a:t>
            </a:r>
            <a:endParaRPr/>
          </a:p>
        </p:txBody>
      </p:sp>
      <p:sp>
        <p:nvSpPr>
          <p:cNvPr id="519" name="Google Shape;519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24</a:t>
            </a:fld>
            <a:endParaRPr/>
          </a:p>
        </p:txBody>
      </p:sp>
      <p:pic>
        <p:nvPicPr>
          <p:cNvPr id="520" name="Google Shape;520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163" y="1232300"/>
            <a:ext cx="3965674" cy="2678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Error Handling </a:t>
            </a:r>
            <a:endParaRPr/>
          </a:p>
        </p:txBody>
      </p:sp>
      <p:sp>
        <p:nvSpPr>
          <p:cNvPr id="526" name="Google Shape;526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https://github.com/vrudas/spring-framework-examples/blob/main/notes-app/src/main/java/io/sfe/notesapp/web/common/ControllerExceptionHandler.java</a:t>
            </a:r>
            <a:endParaRPr/>
          </a:p>
        </p:txBody>
      </p:sp>
      <p:pic>
        <p:nvPicPr>
          <p:cNvPr id="527" name="Google Shape;527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Any questions?</a:t>
            </a:r>
            <a:endParaRPr dirty="0"/>
          </a:p>
        </p:txBody>
      </p:sp>
      <p:sp>
        <p:nvSpPr>
          <p:cNvPr id="692" name="Google Shape;692;p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800"/>
              <a:t>🤔</a:t>
            </a:r>
            <a:endParaRPr/>
          </a:p>
        </p:txBody>
      </p:sp>
      <p:sp>
        <p:nvSpPr>
          <p:cNvPr id="693" name="Google Shape;693;p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5B71-F83E-A14A-9682-11206676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A" dirty="0"/>
              <a:t>Homework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12E59-80AF-9344-B531-EE04C0E15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Migrate </a:t>
            </a:r>
            <a:r>
              <a:rPr lang="en-GB" dirty="0" err="1"/>
              <a:t>StudentsRegistry</a:t>
            </a:r>
            <a:r>
              <a:rPr lang="en-GB" dirty="0"/>
              <a:t> app to Spring Boot autoconfiguration</a:t>
            </a:r>
          </a:p>
          <a:p>
            <a:r>
              <a:rPr lang="en-GB" dirty="0"/>
              <a:t>Replace usage of Servlet API to a flexible Spring MVC</a:t>
            </a:r>
          </a:p>
          <a:p>
            <a:r>
              <a:rPr lang="en-GB" dirty="0"/>
              <a:t>Use </a:t>
            </a:r>
            <a:r>
              <a:rPr lang="en-GB" dirty="0" err="1"/>
              <a:t>Thymeleaf</a:t>
            </a:r>
            <a:r>
              <a:rPr lang="en-GB" dirty="0"/>
              <a:t> as a Template Engine for HTML views</a:t>
            </a:r>
          </a:p>
          <a:p>
            <a:r>
              <a:rPr lang="en-GB" dirty="0"/>
              <a:t>Handle all error types by custom controller advice</a:t>
            </a:r>
          </a:p>
          <a:p>
            <a:r>
              <a:rPr lang="en-GB" dirty="0"/>
              <a:t>Important note Login/Logout functional should not use </a:t>
            </a:r>
            <a:r>
              <a:rPr lang="en-GB"/>
              <a:t>Spring Security</a:t>
            </a:r>
            <a:endParaRPr lang="en-GB" dirty="0"/>
          </a:p>
          <a:p>
            <a:endParaRPr lang="en-GB" dirty="0"/>
          </a:p>
          <a:p>
            <a:r>
              <a:rPr lang="en-GB" dirty="0"/>
              <a:t>Next lesson will be practice</a:t>
            </a:r>
          </a:p>
          <a:p>
            <a:endParaRPr lang="en-U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CFABD-2A5A-1343-A302-B549F66523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27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788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 Web MVC Framework</a:t>
            </a:r>
            <a:endParaRPr/>
          </a:p>
        </p:txBody>
      </p:sp>
      <p:sp>
        <p:nvSpPr>
          <p:cNvPr id="366" name="Google Shape;366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The </a:t>
            </a:r>
            <a:r>
              <a:rPr lang="ru">
                <a:solidFill>
                  <a:srgbClr val="4A86E8"/>
                </a:solidFill>
              </a:rPr>
              <a:t>Model</a:t>
            </a:r>
            <a:r>
              <a:rPr lang="ru"/>
              <a:t> encapsulates the application data and in general they will consist of POJO.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The </a:t>
            </a:r>
            <a:r>
              <a:rPr lang="ru">
                <a:solidFill>
                  <a:srgbClr val="4A86E8"/>
                </a:solidFill>
              </a:rPr>
              <a:t>View</a:t>
            </a:r>
            <a:r>
              <a:rPr lang="ru"/>
              <a:t> is responsible for rendering the model data and in general it generates HTML output that the client's browser can interpret.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The </a:t>
            </a:r>
            <a:r>
              <a:rPr lang="ru">
                <a:solidFill>
                  <a:srgbClr val="4A86E8"/>
                </a:solidFill>
              </a:rPr>
              <a:t>Controller</a:t>
            </a:r>
            <a:r>
              <a:rPr lang="ru"/>
              <a:t> is responsible for processing user requests and building appropriate model and passes it to the view for rendering.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67" name="Google Shape;367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DispatcherServlet (aka Front Controller design pattern)</a:t>
            </a:r>
            <a:endParaRPr/>
          </a:p>
        </p:txBody>
      </p:sp>
      <p:pic>
        <p:nvPicPr>
          <p:cNvPr id="373" name="Google Shape;37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688" y="1017725"/>
            <a:ext cx="595863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RequestDispatcher example</a:t>
            </a:r>
            <a:endParaRPr/>
          </a:p>
        </p:txBody>
      </p:sp>
      <p:sp>
        <p:nvSpPr>
          <p:cNvPr id="380" name="Google Shape;380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https://github.com/vrudas/spring-framework-examples/tree/main/example-09-dispatcher-servlet</a:t>
            </a:r>
            <a:endParaRPr/>
          </a:p>
        </p:txBody>
      </p:sp>
      <p:pic>
        <p:nvPicPr>
          <p:cNvPr id="381" name="Google Shape;38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 Web MVC - Controller</a:t>
            </a:r>
            <a:endParaRPr/>
          </a:p>
        </p:txBody>
      </p:sp>
      <p:sp>
        <p:nvSpPr>
          <p:cNvPr id="388" name="Google Shape;388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4A86E8"/>
                </a:solidFill>
              </a:rPr>
              <a:t>DispatcherServlet</a:t>
            </a:r>
            <a:r>
              <a:rPr lang="ru"/>
              <a:t> delegates the request to the controllers to execute the functionality specific to it.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The </a:t>
            </a:r>
            <a:r>
              <a:rPr lang="ru">
                <a:solidFill>
                  <a:srgbClr val="4A86E8"/>
                </a:solidFill>
              </a:rPr>
              <a:t>@Controller</a:t>
            </a:r>
            <a:r>
              <a:rPr lang="ru"/>
              <a:t> annotation indicates that a particular class serves the role of a controller.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The </a:t>
            </a:r>
            <a:r>
              <a:rPr lang="ru">
                <a:solidFill>
                  <a:srgbClr val="4A86E8"/>
                </a:solidFill>
              </a:rPr>
              <a:t>@RequestMapping</a:t>
            </a:r>
            <a:r>
              <a:rPr lang="ru"/>
              <a:t> annotation is used to map a URL to either an entire class or a particular handler method. The class-level usage of @RequestMapping indicates that all handling methods on this controller are relative to his path.</a:t>
            </a:r>
            <a:endParaRPr/>
          </a:p>
        </p:txBody>
      </p:sp>
      <p:sp>
        <p:nvSpPr>
          <p:cNvPr id="389" name="Google Shape;389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 Web MVC - Controller and Model</a:t>
            </a:r>
            <a:endParaRPr/>
          </a:p>
        </p:txBody>
      </p:sp>
      <p:sp>
        <p:nvSpPr>
          <p:cNvPr id="395" name="Google Shape;395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  <p:pic>
        <p:nvPicPr>
          <p:cNvPr id="396" name="Google Shape;396;p60"/>
          <p:cNvPicPr preferRelativeResize="0"/>
          <p:nvPr/>
        </p:nvPicPr>
        <p:blipFill rotWithShape="1">
          <a:blip r:embed="rId3">
            <a:alphaModFix/>
          </a:blip>
          <a:srcRect l="487"/>
          <a:stretch/>
        </p:blipFill>
        <p:spPr>
          <a:xfrm>
            <a:off x="1875075" y="1207200"/>
            <a:ext cx="5420550" cy="304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 Web MVC - View</a:t>
            </a:r>
            <a:endParaRPr/>
          </a:p>
        </p:txBody>
      </p:sp>
      <p:sp>
        <p:nvSpPr>
          <p:cNvPr id="402" name="Google Shape;402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Spring MVC supports many types of views for different presentation technologies. These include - HTML, XML, JSON etc. Here example of HTML template written with Thymeleaf:</a:t>
            </a:r>
            <a:endParaRPr/>
          </a:p>
        </p:txBody>
      </p:sp>
      <p:pic>
        <p:nvPicPr>
          <p:cNvPr id="403" name="Google Shape;40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413" y="2387925"/>
            <a:ext cx="4973179" cy="2585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Thymeleaf</a:t>
            </a:r>
            <a:endParaRPr/>
          </a:p>
        </p:txBody>
      </p:sp>
      <p:pic>
        <p:nvPicPr>
          <p:cNvPr id="410" name="Google Shape;41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838" y="1017725"/>
            <a:ext cx="2876325" cy="28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703</Words>
  <Application>Microsoft Macintosh PowerPoint</Application>
  <PresentationFormat>On-screen Show (16:9)</PresentationFormat>
  <Paragraphs>133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Arial</vt:lpstr>
      <vt:lpstr>Simple Dark</vt:lpstr>
      <vt:lpstr>Spring MVC</vt:lpstr>
      <vt:lpstr>Spring Web MVC Framework</vt:lpstr>
      <vt:lpstr>Spring Web MVC Framework</vt:lpstr>
      <vt:lpstr>DispatcherServlet (aka Front Controller design pattern)</vt:lpstr>
      <vt:lpstr>Example - RequestDispatcher example</vt:lpstr>
      <vt:lpstr>Spring Web MVC - Controller</vt:lpstr>
      <vt:lpstr>Spring Web MVC - Controller and Model</vt:lpstr>
      <vt:lpstr>Spring Web MVC - View</vt:lpstr>
      <vt:lpstr>Thymeleaf</vt:lpstr>
      <vt:lpstr>Thymeleaf</vt:lpstr>
      <vt:lpstr>@RequestMapping - Details</vt:lpstr>
      <vt:lpstr>@RequestMapping - Details</vt:lpstr>
      <vt:lpstr>@RequestMapping - Details</vt:lpstr>
      <vt:lpstr>@RequestMapping - Details</vt:lpstr>
      <vt:lpstr>Example - Spring Web MVC</vt:lpstr>
      <vt:lpstr>Spring Boot</vt:lpstr>
      <vt:lpstr>Spring Boot</vt:lpstr>
      <vt:lpstr>Spring Boot Starters (https://start.spring.io/)</vt:lpstr>
      <vt:lpstr>Example - Spring Boot</vt:lpstr>
      <vt:lpstr>Notes Application</vt:lpstr>
      <vt:lpstr>Example - Notes Application</vt:lpstr>
      <vt:lpstr>Request Interceptor</vt:lpstr>
      <vt:lpstr>Example - Interceptor</vt:lpstr>
      <vt:lpstr>Error Handling</vt:lpstr>
      <vt:lpstr>Example - Error Handling </vt:lpstr>
      <vt:lpstr>Any questions?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</dc:title>
  <cp:lastModifiedBy>Vasya Rudas</cp:lastModifiedBy>
  <cp:revision>2</cp:revision>
  <dcterms:modified xsi:type="dcterms:W3CDTF">2021-02-15T19:16:02Z</dcterms:modified>
</cp:coreProperties>
</file>