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28.png" ContentType="image/png"/>
  <Override PartName="/ppt/media/image1.jpeg" ContentType="image/jpeg"/>
  <Override PartName="/ppt/media/image38.png" ContentType="image/png"/>
  <Override PartName="/ppt/media/image2.jpeg" ContentType="image/jpeg"/>
  <Override PartName="/ppt/media/image8.png" ContentType="image/pn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9.png" ContentType="image/png"/>
  <Override PartName="/ppt/media/image40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8602920" y="66600"/>
            <a:ext cx="347760" cy="3571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g object 16"/>
          <p:cNvSpPr/>
          <p:nvPr/>
        </p:nvSpPr>
        <p:spPr>
          <a:xfrm>
            <a:off x="8602920" y="66600"/>
            <a:ext cx="347760" cy="3571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bg object 16"/>
          <p:cNvSpPr/>
          <p:nvPr/>
        </p:nvSpPr>
        <p:spPr>
          <a:xfrm>
            <a:off x="8602920" y="66600"/>
            <a:ext cx="347760" cy="3571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23880" y="590400"/>
            <a:ext cx="789552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59760" algn="ctr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4200" spc="-120" strike="noStrike">
                <a:solidFill>
                  <a:srgbClr val="cc0000"/>
                </a:solidFill>
                <a:latin typeface="Verdana"/>
              </a:rPr>
              <a:t>CAPSTONE</a:t>
            </a:r>
            <a:r>
              <a:rPr b="1" lang="en-US" sz="4200" spc="-262" strike="noStrike">
                <a:solidFill>
                  <a:srgbClr val="cc0000"/>
                </a:solidFill>
                <a:latin typeface="Verdana"/>
              </a:rPr>
              <a:t> </a:t>
            </a:r>
            <a:r>
              <a:rPr b="1" lang="en-US" sz="4200" spc="-106" strike="noStrike">
                <a:solidFill>
                  <a:srgbClr val="cc0000"/>
                </a:solidFill>
                <a:latin typeface="Verdana"/>
              </a:rPr>
              <a:t>PROJECT-2</a:t>
            </a:r>
            <a:endParaRPr b="0" lang="en-IN" sz="4200" spc="-1" strike="noStrike">
              <a:latin typeface="Arial"/>
            </a:endParaRPr>
          </a:p>
        </p:txBody>
      </p:sp>
      <p:sp>
        <p:nvSpPr>
          <p:cNvPr id="118" name="object 3"/>
          <p:cNvSpPr/>
          <p:nvPr/>
        </p:nvSpPr>
        <p:spPr>
          <a:xfrm>
            <a:off x="2245320" y="2449440"/>
            <a:ext cx="4414320" cy="23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algn="ctr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2200" spc="-46" strike="noStrike" u="sng">
                <a:solidFill>
                  <a:srgbClr val="c00000"/>
                </a:solidFill>
                <a:uFill>
                  <a:solidFill>
                    <a:srgbClr val="0b044f"/>
                  </a:solidFill>
                </a:uFill>
                <a:latin typeface="Verdana"/>
                <a:ea typeface="DejaVu Sans"/>
              </a:rPr>
              <a:t>TEAM</a:t>
            </a:r>
            <a:r>
              <a:rPr b="1" lang="en-US" sz="2200" spc="-140" strike="noStrike" u="sng">
                <a:solidFill>
                  <a:srgbClr val="c00000"/>
                </a:solidFill>
                <a:uFill>
                  <a:solidFill>
                    <a:srgbClr val="0b044f"/>
                  </a:solidFill>
                </a:uFill>
                <a:latin typeface="Verdana"/>
                <a:ea typeface="DejaVu Sans"/>
              </a:rPr>
              <a:t> </a:t>
            </a:r>
            <a:r>
              <a:rPr b="1" lang="en-US" sz="2200" spc="-41" strike="noStrike" u="sng">
                <a:solidFill>
                  <a:srgbClr val="c00000"/>
                </a:solidFill>
                <a:uFill>
                  <a:solidFill>
                    <a:srgbClr val="0b044f"/>
                  </a:solidFill>
                </a:uFill>
                <a:latin typeface="Verdana"/>
                <a:ea typeface="DejaVu Sans"/>
              </a:rPr>
              <a:t>MEMBERS</a:t>
            </a:r>
            <a:r>
              <a:rPr b="1" lang="en-US" sz="2200" spc="-66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endParaRPr b="0" lang="en-IN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</a:pPr>
            <a:r>
              <a:rPr b="1" lang="en-US" sz="2200" spc="-66" strike="noStrike">
                <a:solidFill>
                  <a:srgbClr val="0b044f"/>
                </a:solidFill>
                <a:latin typeface="Verdana"/>
                <a:ea typeface="DejaVu Sans"/>
              </a:rPr>
              <a:t>SATYAM JYOTI SANKAR</a:t>
            </a:r>
            <a:endParaRPr b="0" lang="en-IN" sz="22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</a:pPr>
            <a:r>
              <a:rPr b="1" lang="en-US" sz="2200" spc="-66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2200" spc="-66" strike="noStrike">
                <a:solidFill>
                  <a:srgbClr val="0b044f"/>
                </a:solidFill>
                <a:latin typeface="Verdana"/>
                <a:ea typeface="DejaVu Sans"/>
              </a:rPr>
              <a:t>KRUSHNAGOPAL BRAHMA</a:t>
            </a:r>
            <a:endParaRPr b="0" lang="en-IN" sz="22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  <a:buNone/>
            </a:pPr>
            <a:endParaRPr b="0" lang="en-IN" sz="22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  <a:buNone/>
            </a:pPr>
            <a:endParaRPr b="0" lang="en-IN" sz="22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  <a:buNone/>
            </a:pPr>
            <a:endParaRPr b="0" lang="en-IN" sz="2200" spc="-1" strike="noStrike"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803880" y="1620000"/>
            <a:ext cx="7835760" cy="119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</a:rPr>
              <a:t>Seoul Bike Sharing Demand Prediction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14" descr=""/>
          <p:cNvPicPr/>
          <p:nvPr/>
        </p:nvPicPr>
        <p:blipFill>
          <a:blip r:embed="rId1"/>
          <a:stretch/>
        </p:blipFill>
        <p:spPr>
          <a:xfrm>
            <a:off x="1260000" y="2160000"/>
            <a:ext cx="6479640" cy="2394360"/>
          </a:xfrm>
          <a:prstGeom prst="rect">
            <a:avLst/>
          </a:prstGeom>
          <a:ln w="0">
            <a:noFill/>
          </a:ln>
        </p:spPr>
      </p:pic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060000" y="180000"/>
            <a:ext cx="2879640" cy="50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800" spc="-1" strike="noStrike">
                <a:solidFill>
                  <a:srgbClr val="cc0000"/>
                </a:solidFill>
                <a:latin typeface="Verdana"/>
              </a:rPr>
              <a:t>EDA(contd...)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360000" y="1260000"/>
            <a:ext cx="269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"/>
          <p:cNvSpPr/>
          <p:nvPr/>
        </p:nvSpPr>
        <p:spPr>
          <a:xfrm>
            <a:off x="720000" y="720000"/>
            <a:ext cx="773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200" spc="-1" strike="noStrike">
                <a:solidFill>
                  <a:srgbClr val="2a6099"/>
                </a:solidFill>
                <a:latin typeface="Arial"/>
              </a:rPr>
              <a:t>How many total rental of bike as for each seasons.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900000" y="1260000"/>
            <a:ext cx="742860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111111"/>
                </a:solidFill>
                <a:latin typeface="Arial"/>
              </a:rPr>
              <a:t>Here , we see in summer seasons the rented bike count is very high near about 2M and winter is very low 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2" descr=""/>
          <p:cNvPicPr/>
          <p:nvPr/>
        </p:nvPicPr>
        <p:blipFill>
          <a:blip r:embed="rId1"/>
          <a:stretch/>
        </p:blipFill>
        <p:spPr>
          <a:xfrm>
            <a:off x="900000" y="2520000"/>
            <a:ext cx="3959640" cy="2194920"/>
          </a:xfrm>
          <a:prstGeom prst="rect">
            <a:avLst/>
          </a:prstGeom>
          <a:ln w="0">
            <a:noFill/>
          </a:ln>
        </p:spPr>
      </p:pic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060000" y="180000"/>
            <a:ext cx="2879640" cy="50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800" spc="-1" strike="noStrike">
                <a:solidFill>
                  <a:srgbClr val="cc0000"/>
                </a:solidFill>
                <a:latin typeface="Verdana"/>
              </a:rPr>
              <a:t>EDA(contd...)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360000" y="1260000"/>
            <a:ext cx="269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"/>
          <p:cNvSpPr/>
          <p:nvPr/>
        </p:nvSpPr>
        <p:spPr>
          <a:xfrm>
            <a:off x="900000" y="720000"/>
            <a:ext cx="4499640" cy="110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400" spc="-1" strike="noStrike">
                <a:solidFill>
                  <a:srgbClr val="2a6099"/>
                </a:solidFill>
                <a:latin typeface="Arial"/>
              </a:rPr>
              <a:t>Book bike for no of hour as for seasons,Holiday and functioning day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58" name="Picture 18" descr=""/>
          <p:cNvPicPr/>
          <p:nvPr/>
        </p:nvPicPr>
        <p:blipFill>
          <a:blip r:embed="rId2"/>
          <a:stretch/>
        </p:blipFill>
        <p:spPr>
          <a:xfrm>
            <a:off x="5220000" y="2700000"/>
            <a:ext cx="3419640" cy="2194920"/>
          </a:xfrm>
          <a:prstGeom prst="rect">
            <a:avLst/>
          </a:prstGeom>
          <a:ln w="0">
            <a:noFill/>
          </a:ln>
        </p:spPr>
      </p:pic>
      <p:pic>
        <p:nvPicPr>
          <p:cNvPr id="159" name="Picture 19" descr=""/>
          <p:cNvPicPr/>
          <p:nvPr/>
        </p:nvPicPr>
        <p:blipFill>
          <a:blip r:embed="rId3"/>
          <a:stretch/>
        </p:blipFill>
        <p:spPr>
          <a:xfrm>
            <a:off x="5220000" y="720000"/>
            <a:ext cx="3585960" cy="19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15" descr=""/>
          <p:cNvPicPr/>
          <p:nvPr/>
        </p:nvPicPr>
        <p:blipFill>
          <a:blip r:embed="rId1"/>
          <a:stretch/>
        </p:blipFill>
        <p:spPr>
          <a:xfrm>
            <a:off x="1440000" y="1080000"/>
            <a:ext cx="6479640" cy="2194920"/>
          </a:xfrm>
          <a:prstGeom prst="rect">
            <a:avLst/>
          </a:prstGeom>
          <a:ln w="0">
            <a:noFill/>
          </a:ln>
        </p:spPr>
      </p:pic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755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200" spc="-1" strike="noStrike">
                <a:solidFill>
                  <a:srgbClr val="cc0000"/>
                </a:solidFill>
                <a:latin typeface="Verdana"/>
              </a:rPr>
              <a:t>Regplot show correlation between our bike rent with all other factor.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360000" y="1260000"/>
            <a:ext cx="269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3" name="" descr=""/>
          <p:cNvPicPr/>
          <p:nvPr/>
        </p:nvPicPr>
        <p:blipFill>
          <a:blip r:embed="rId2"/>
          <a:stretch/>
        </p:blipFill>
        <p:spPr>
          <a:xfrm>
            <a:off x="1440000" y="3314520"/>
            <a:ext cx="6659640" cy="172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20" descr=""/>
          <p:cNvPicPr/>
          <p:nvPr/>
        </p:nvPicPr>
        <p:blipFill>
          <a:blip r:embed="rId1"/>
          <a:stretch/>
        </p:blipFill>
        <p:spPr>
          <a:xfrm>
            <a:off x="540000" y="1800000"/>
            <a:ext cx="8003880" cy="3239640"/>
          </a:xfrm>
          <a:prstGeom prst="rect">
            <a:avLst/>
          </a:prstGeom>
          <a:ln w="0">
            <a:noFill/>
          </a:ln>
        </p:spPr>
      </p:pic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080000" y="-34200"/>
            <a:ext cx="7019640" cy="11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800" spc="-1" strike="noStrike">
                <a:solidFill>
                  <a:srgbClr val="cc0000"/>
                </a:solidFill>
                <a:latin typeface="Verdana"/>
              </a:rPr>
              <a:t>CORELATION MATRIX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360000" y="1260000"/>
            <a:ext cx="269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"/>
          <p:cNvSpPr/>
          <p:nvPr/>
        </p:nvSpPr>
        <p:spPr>
          <a:xfrm>
            <a:off x="720000" y="721080"/>
            <a:ext cx="7739640" cy="14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latin typeface="Arial Narrow"/>
              </a:rPr>
              <a:t>From the above correlation graph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latin typeface="Arial Narrow"/>
              </a:rPr>
              <a:t>We see that there are h</a:t>
            </a:r>
            <a:r>
              <a:rPr b="1" lang="en-IN" sz="1800" spc="-1" strike="noStrike">
                <a:latin typeface="Arial Narrow"/>
                <a:ea typeface="Microsoft YaHei"/>
              </a:rPr>
              <a:t>ighly multi collinearity between temperature and dew point temperature(0.91) so we can add make them a single temp column in 2nd we see that the day and month are very less collinearity with rented bike (0.07) ..so we drop it.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3" descr=""/>
          <p:cNvPicPr/>
          <p:nvPr/>
        </p:nvPicPr>
        <p:blipFill>
          <a:blip r:embed="rId1"/>
          <a:stretch/>
        </p:blipFill>
        <p:spPr>
          <a:xfrm>
            <a:off x="1080000" y="1620000"/>
            <a:ext cx="3945960" cy="2982600"/>
          </a:xfrm>
          <a:prstGeom prst="rect">
            <a:avLst/>
          </a:prstGeom>
          <a:ln w="0">
            <a:noFill/>
          </a:ln>
        </p:spPr>
      </p:pic>
      <p:sp>
        <p:nvSpPr>
          <p:cNvPr id="169" name="PlaceHolder 1"/>
          <p:cNvSpPr>
            <a:spLocks noGrp="1"/>
          </p:cNvSpPr>
          <p:nvPr>
            <p:ph/>
          </p:nvPr>
        </p:nvSpPr>
        <p:spPr>
          <a:xfrm>
            <a:off x="410760" y="720000"/>
            <a:ext cx="822888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32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4826160" y="1542960"/>
            <a:ext cx="3993480" cy="3059640"/>
          </a:xfrm>
          <a:prstGeom prst="rect">
            <a:avLst/>
          </a:prstGeom>
          <a:ln w="0">
            <a:noFill/>
          </a:ln>
        </p:spPr>
      </p:pic>
      <p:sp>
        <p:nvSpPr>
          <p:cNvPr id="171" name=""/>
          <p:cNvSpPr/>
          <p:nvPr/>
        </p:nvSpPr>
        <p:spPr>
          <a:xfrm>
            <a:off x="1080000" y="900000"/>
            <a:ext cx="774720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Here our dependent variable Rented Bike Count is highly Positively skewed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1800000" y="184680"/>
            <a:ext cx="575964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600" spc="-1" strike="noStrike">
                <a:solidFill>
                  <a:srgbClr val="bf0041"/>
                </a:solidFill>
                <a:latin typeface="Arial"/>
              </a:rPr>
              <a:t>Distribution of Numerical Features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980000" y="149760"/>
            <a:ext cx="4679640" cy="11098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35" strike="noStrike">
                <a:solidFill>
                  <a:srgbClr val="cc0000"/>
                </a:solidFill>
                <a:latin typeface="Verdana"/>
              </a:rPr>
              <a:t>MODEL</a:t>
            </a:r>
            <a:r>
              <a:rPr b="1" lang="en-IN" sz="3600" spc="-290" strike="noStrike">
                <a:solidFill>
                  <a:srgbClr val="cc0000"/>
                </a:solidFill>
                <a:latin typeface="Verdana"/>
              </a:rPr>
              <a:t> </a:t>
            </a:r>
            <a:r>
              <a:rPr b="1" lang="en-IN" sz="3600" spc="-262" strike="noStrike">
                <a:solidFill>
                  <a:srgbClr val="cc0000"/>
                </a:solidFill>
                <a:latin typeface="Verdana"/>
              </a:rPr>
              <a:t>BUILDING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74" name="object 3"/>
          <p:cNvSpPr/>
          <p:nvPr/>
        </p:nvSpPr>
        <p:spPr>
          <a:xfrm>
            <a:off x="544680" y="903600"/>
            <a:ext cx="7360200" cy="387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9"/>
              </a:spcBef>
              <a:buClr>
                <a:srgbClr val="0b044f"/>
              </a:buClr>
              <a:buFont typeface="DejaVu Sans"/>
              <a:buChar char="➢"/>
              <a:tabLst>
                <a:tab algn="l" pos="469440"/>
                <a:tab algn="l" pos="469800"/>
              </a:tabLst>
            </a:pPr>
            <a:r>
              <a:rPr b="1" lang="en-US" sz="1800" spc="-111" strike="noStrike">
                <a:solidFill>
                  <a:srgbClr val="0b044f"/>
                </a:solidFill>
                <a:latin typeface="Verdana"/>
                <a:ea typeface="DejaVu Sans"/>
              </a:rPr>
              <a:t>LINEAR</a:t>
            </a:r>
            <a:r>
              <a:rPr b="1" lang="en-US" sz="1800" spc="-114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800" spc="-106" strike="noStrike">
                <a:solidFill>
                  <a:srgbClr val="0b044f"/>
                </a:solidFill>
                <a:latin typeface="Verdana"/>
                <a:ea typeface="DejaVu Sans"/>
              </a:rPr>
              <a:t>REGRESSION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buNone/>
              <a:tabLst>
                <a:tab algn="l" pos="469440"/>
                <a:tab algn="l" pos="469800"/>
              </a:tabLst>
            </a:pPr>
            <a:endParaRPr b="0" lang="en-IN" sz="18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b044f"/>
              </a:buClr>
              <a:buFont typeface="DejaVu Sans"/>
              <a:buChar char="➢"/>
              <a:tabLst>
                <a:tab algn="l" pos="469440"/>
                <a:tab algn="l" pos="469800"/>
              </a:tabLst>
            </a:pPr>
            <a:r>
              <a:rPr b="1" lang="en-US" sz="1800" spc="-72" strike="noStrike">
                <a:solidFill>
                  <a:srgbClr val="0b044f"/>
                </a:solidFill>
                <a:latin typeface="Verdana"/>
                <a:ea typeface="DejaVu Sans"/>
              </a:rPr>
              <a:t>LASSO</a:t>
            </a:r>
            <a:r>
              <a:rPr b="1" lang="en-US" sz="1800" spc="-114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800" spc="-106" strike="noStrike">
                <a:solidFill>
                  <a:srgbClr val="0b044f"/>
                </a:solidFill>
                <a:latin typeface="Verdana"/>
                <a:ea typeface="DejaVu Sans"/>
              </a:rPr>
              <a:t>REGRESSION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None/>
              <a:tabLst>
                <a:tab algn="l" pos="469440"/>
                <a:tab algn="l" pos="469800"/>
              </a:tabLst>
            </a:pPr>
            <a:endParaRPr b="0" lang="en-IN" sz="18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b044f"/>
              </a:buClr>
              <a:buFont typeface="DejaVu Sans"/>
              <a:buChar char="➢"/>
              <a:tabLst>
                <a:tab algn="l" pos="469440"/>
                <a:tab algn="l" pos="469800"/>
                <a:tab algn="l" pos="1360080"/>
              </a:tabLst>
            </a:pPr>
            <a:r>
              <a:rPr b="1" lang="en-US" sz="1800" spc="-120" strike="noStrike">
                <a:solidFill>
                  <a:srgbClr val="0b044f"/>
                </a:solidFill>
                <a:latin typeface="Verdana"/>
                <a:ea typeface="DejaVu Sans"/>
              </a:rPr>
              <a:t>RIDGE </a:t>
            </a:r>
            <a:r>
              <a:rPr b="1" lang="en-US" sz="1800" spc="-106" strike="noStrike">
                <a:solidFill>
                  <a:srgbClr val="0b044f"/>
                </a:solidFill>
                <a:latin typeface="Verdana"/>
                <a:ea typeface="DejaVu Sans"/>
              </a:rPr>
              <a:t>REGRESSION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buNone/>
              <a:tabLst>
                <a:tab algn="l" pos="469440"/>
                <a:tab algn="l" pos="469800"/>
                <a:tab algn="l" pos="1360080"/>
              </a:tabLst>
            </a:pPr>
            <a:endParaRPr b="0" lang="en-IN" sz="18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"/>
              </a:spcBef>
              <a:buClr>
                <a:srgbClr val="0b044f"/>
              </a:buClr>
              <a:buFont typeface="DejaVu Sans"/>
              <a:buChar char="➢"/>
              <a:tabLst>
                <a:tab algn="l" pos="469440"/>
                <a:tab algn="l" pos="469800"/>
              </a:tabLst>
            </a:pPr>
            <a:r>
              <a:rPr b="1" lang="en-US" sz="1800" spc="-131" strike="noStrike">
                <a:solidFill>
                  <a:srgbClr val="0b044f"/>
                </a:solidFill>
                <a:latin typeface="Verdana"/>
                <a:ea typeface="DejaVu Sans"/>
              </a:rPr>
              <a:t>DECISION </a:t>
            </a:r>
            <a:r>
              <a:rPr b="1" lang="en-US" sz="1800" spc="-75" strike="noStrike">
                <a:solidFill>
                  <a:srgbClr val="0b044f"/>
                </a:solidFill>
                <a:latin typeface="Verdana"/>
                <a:ea typeface="DejaVu Sans"/>
              </a:rPr>
              <a:t>TREES</a:t>
            </a:r>
            <a:r>
              <a:rPr b="1" lang="en-US" sz="1800" spc="-97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800" spc="-75" strike="noStrike">
                <a:solidFill>
                  <a:srgbClr val="0b044f"/>
                </a:solidFill>
                <a:latin typeface="Verdana"/>
                <a:ea typeface="DejaVu Sans"/>
              </a:rPr>
              <a:t>REGRESSOR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buNone/>
              <a:tabLst>
                <a:tab algn="l" pos="469440"/>
                <a:tab algn="l" pos="469800"/>
              </a:tabLst>
            </a:pPr>
            <a:endParaRPr b="0" lang="en-IN" sz="18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b044f"/>
              </a:buClr>
              <a:buFont typeface="DejaVu Sans"/>
              <a:buChar char="➢"/>
              <a:tabLst>
                <a:tab algn="l" pos="469440"/>
                <a:tab algn="l" pos="469800"/>
              </a:tabLst>
            </a:pPr>
            <a:r>
              <a:rPr b="1" lang="en-US" sz="1800" spc="-32" strike="noStrike">
                <a:solidFill>
                  <a:srgbClr val="0b044f"/>
                </a:solidFill>
                <a:latin typeface="Verdana"/>
                <a:ea typeface="DejaVu Sans"/>
              </a:rPr>
              <a:t>RANDOM </a:t>
            </a:r>
            <a:r>
              <a:rPr b="1" lang="en-US" sz="1800" spc="-72" strike="noStrike">
                <a:solidFill>
                  <a:srgbClr val="0b044f"/>
                </a:solidFill>
                <a:latin typeface="Verdana"/>
                <a:ea typeface="DejaVu Sans"/>
              </a:rPr>
              <a:t>FOREST</a:t>
            </a:r>
            <a:r>
              <a:rPr b="1" lang="en-US" sz="1800" spc="-197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800" spc="-75" strike="noStrike">
                <a:solidFill>
                  <a:srgbClr val="0b044f"/>
                </a:solidFill>
                <a:latin typeface="Verdana"/>
                <a:ea typeface="DejaVu Sans"/>
              </a:rPr>
              <a:t>REGRESSOR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None/>
              <a:tabLst>
                <a:tab algn="l" pos="469440"/>
                <a:tab algn="l" pos="469800"/>
              </a:tabLst>
            </a:pPr>
            <a:endParaRPr b="0" lang="en-IN" sz="18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b044f"/>
              </a:buClr>
              <a:buFont typeface="DejaVu Sans"/>
              <a:buChar char="➢"/>
              <a:tabLst>
                <a:tab algn="l" pos="469440"/>
                <a:tab algn="l" pos="469800"/>
              </a:tabLst>
            </a:pPr>
            <a:r>
              <a:rPr b="1" lang="en-US" sz="1800" spc="-100" strike="noStrike">
                <a:solidFill>
                  <a:srgbClr val="0b044f"/>
                </a:solidFill>
                <a:latin typeface="Verdana"/>
                <a:ea typeface="DejaVu Sans"/>
              </a:rPr>
              <a:t>GRADIENT </a:t>
            </a:r>
            <a:r>
              <a:rPr b="1" lang="en-US" sz="1800" spc="-46" strike="noStrike">
                <a:solidFill>
                  <a:srgbClr val="0b044f"/>
                </a:solidFill>
                <a:latin typeface="Verdana"/>
                <a:ea typeface="DejaVu Sans"/>
              </a:rPr>
              <a:t>BOOSTED</a:t>
            </a:r>
            <a:r>
              <a:rPr b="1" lang="en-US" sz="1800" spc="-126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800" spc="-75" strike="noStrike">
                <a:solidFill>
                  <a:srgbClr val="0b044f"/>
                </a:solidFill>
                <a:latin typeface="Verdana"/>
                <a:ea typeface="DejaVu Sans"/>
              </a:rPr>
              <a:t>REGRESSOR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None/>
              <a:tabLst>
                <a:tab algn="l" pos="469440"/>
                <a:tab algn="l" pos="469800"/>
              </a:tabLst>
            </a:pPr>
            <a:endParaRPr b="0" lang="en-IN" sz="18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b044f"/>
              </a:buClr>
              <a:buFont typeface="DejaVu Sans"/>
              <a:buChar char="➢"/>
              <a:tabLst>
                <a:tab algn="l" pos="469440"/>
                <a:tab algn="l" pos="469800"/>
              </a:tabLst>
            </a:pPr>
            <a:r>
              <a:rPr b="1" lang="en-US" sz="1800" spc="-100" strike="noStrike">
                <a:solidFill>
                  <a:srgbClr val="0b044f"/>
                </a:solidFill>
                <a:latin typeface="Verdana"/>
                <a:ea typeface="DejaVu Sans"/>
              </a:rPr>
              <a:t>GRADIENT </a:t>
            </a:r>
            <a:r>
              <a:rPr b="1" lang="en-US" sz="1800" spc="-106" strike="noStrike">
                <a:solidFill>
                  <a:srgbClr val="0b044f"/>
                </a:solidFill>
                <a:latin typeface="Verdana"/>
                <a:ea typeface="DejaVu Sans"/>
              </a:rPr>
              <a:t>BOOSTING </a:t>
            </a:r>
            <a:r>
              <a:rPr b="1" lang="en-US" sz="1800" spc="-75" strike="noStrike">
                <a:solidFill>
                  <a:srgbClr val="0b044f"/>
                </a:solidFill>
                <a:latin typeface="Verdana"/>
                <a:ea typeface="DejaVu Sans"/>
              </a:rPr>
              <a:t>REGRESSOR </a:t>
            </a:r>
            <a:r>
              <a:rPr b="1" lang="en-US" sz="1800" spc="-137" strike="noStrike">
                <a:solidFill>
                  <a:srgbClr val="0b044f"/>
                </a:solidFill>
                <a:latin typeface="Verdana"/>
                <a:ea typeface="DejaVu Sans"/>
              </a:rPr>
              <a:t>WITH</a:t>
            </a:r>
            <a:r>
              <a:rPr b="1" lang="en-US" sz="1800" spc="-157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800" spc="-75" strike="noStrike">
                <a:solidFill>
                  <a:srgbClr val="0b044f"/>
                </a:solidFill>
                <a:latin typeface="Verdana"/>
                <a:ea typeface="DejaVu Sans"/>
              </a:rPr>
              <a:t>GRIDSEARCHCV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object 2"/>
          <p:cNvSpPr/>
          <p:nvPr/>
        </p:nvSpPr>
        <p:spPr>
          <a:xfrm>
            <a:off x="2455560" y="153000"/>
            <a:ext cx="4204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US" sz="3200" spc="-131" strike="noStrike">
                <a:solidFill>
                  <a:srgbClr val="cc0000"/>
                </a:solidFill>
                <a:latin typeface="Verdana"/>
                <a:ea typeface="DejaVu Sans"/>
              </a:rPr>
              <a:t>Linear</a:t>
            </a:r>
            <a:r>
              <a:rPr b="1" lang="en-US" sz="3200" spc="-262" strike="noStrike">
                <a:solidFill>
                  <a:srgbClr val="cc0000"/>
                </a:solidFill>
                <a:latin typeface="Verdana"/>
                <a:ea typeface="DejaVu Sans"/>
              </a:rPr>
              <a:t> </a:t>
            </a:r>
            <a:r>
              <a:rPr b="1" lang="en-US" sz="3200" spc="-131" strike="noStrike">
                <a:solidFill>
                  <a:srgbClr val="cc0000"/>
                </a:solidFill>
                <a:latin typeface="Verdana"/>
                <a:ea typeface="DejaVu Sans"/>
              </a:rPr>
              <a:t>Regression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76" name="object 3"/>
          <p:cNvSpPr/>
          <p:nvPr/>
        </p:nvSpPr>
        <p:spPr>
          <a:xfrm>
            <a:off x="900000" y="1260000"/>
            <a:ext cx="2519640" cy="3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  <a:tabLst>
                <a:tab algn="l" pos="3059280"/>
              </a:tabLst>
            </a:pPr>
            <a:r>
              <a:rPr b="1" lang="en-US" sz="2400" spc="-1" strike="noStrike">
                <a:solidFill>
                  <a:srgbClr val="0000ff"/>
                </a:solidFill>
                <a:latin typeface="Arial"/>
                <a:ea typeface="DejaVu Sans"/>
              </a:rPr>
              <a:t>Train </a:t>
            </a:r>
            <a:r>
              <a:rPr b="1" lang="en-US" sz="2400" spc="-12" strike="noStrike">
                <a:solidFill>
                  <a:srgbClr val="0000ff"/>
                </a:solidFill>
                <a:latin typeface="Arial"/>
                <a:ea typeface="DejaVu Sans"/>
              </a:rPr>
              <a:t>Set</a:t>
            </a:r>
            <a:r>
              <a:rPr b="1" lang="en-US" sz="2400" spc="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0000ff"/>
                </a:solidFill>
                <a:latin typeface="Arial"/>
                <a:ea typeface="DejaVu Sans"/>
              </a:rPr>
              <a:t>Metrics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77" name="Picture 8" descr=""/>
          <p:cNvPicPr/>
          <p:nvPr/>
        </p:nvPicPr>
        <p:blipFill>
          <a:blip r:embed="rId1"/>
          <a:stretch/>
        </p:blipFill>
        <p:spPr>
          <a:xfrm>
            <a:off x="4140000" y="1580400"/>
            <a:ext cx="3959640" cy="255924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10" descr=""/>
          <p:cNvPicPr/>
          <p:nvPr/>
        </p:nvPicPr>
        <p:blipFill>
          <a:blip r:embed="rId2"/>
          <a:stretch/>
        </p:blipFill>
        <p:spPr>
          <a:xfrm>
            <a:off x="900000" y="1819080"/>
            <a:ext cx="2773440" cy="880560"/>
          </a:xfrm>
          <a:prstGeom prst="rect">
            <a:avLst/>
          </a:prstGeom>
          <a:ln w="0">
            <a:noFill/>
          </a:ln>
        </p:spPr>
      </p:pic>
      <p:pic>
        <p:nvPicPr>
          <p:cNvPr id="179" name="Picture 12" descr=""/>
          <p:cNvPicPr/>
          <p:nvPr/>
        </p:nvPicPr>
        <p:blipFill>
          <a:blip r:embed="rId3"/>
          <a:stretch/>
        </p:blipFill>
        <p:spPr>
          <a:xfrm>
            <a:off x="1006200" y="3420000"/>
            <a:ext cx="2413440" cy="1079640"/>
          </a:xfrm>
          <a:prstGeom prst="rect">
            <a:avLst/>
          </a:prstGeom>
          <a:ln w="0">
            <a:noFill/>
          </a:ln>
        </p:spPr>
      </p:pic>
      <p:sp>
        <p:nvSpPr>
          <p:cNvPr id="180" name=""/>
          <p:cNvSpPr/>
          <p:nvPr/>
        </p:nvSpPr>
        <p:spPr>
          <a:xfrm>
            <a:off x="900000" y="2989800"/>
            <a:ext cx="251964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7" strike="noStrike">
                <a:solidFill>
                  <a:srgbClr val="0000ff"/>
                </a:solidFill>
                <a:latin typeface="Arial"/>
              </a:rPr>
              <a:t>Test Set Metrics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object 9"/>
          <p:cNvSpPr/>
          <p:nvPr/>
        </p:nvSpPr>
        <p:spPr>
          <a:xfrm>
            <a:off x="2455560" y="153000"/>
            <a:ext cx="4204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US" sz="3200" spc="-131" strike="noStrike">
                <a:solidFill>
                  <a:srgbClr val="cc0000"/>
                </a:solidFill>
                <a:latin typeface="Verdana"/>
                <a:ea typeface="DejaVu Sans"/>
              </a:rPr>
              <a:t>L</a:t>
            </a:r>
            <a:r>
              <a:rPr b="1" lang="en-IN" sz="3200" spc="-131" strike="noStrike">
                <a:solidFill>
                  <a:srgbClr val="cc0000"/>
                </a:solidFill>
                <a:latin typeface="Verdana"/>
                <a:ea typeface="DejaVu Sans"/>
              </a:rPr>
              <a:t>asso </a:t>
            </a:r>
            <a:r>
              <a:rPr b="1" lang="en-US" sz="3200" spc="-131" strike="noStrike">
                <a:solidFill>
                  <a:srgbClr val="cc0000"/>
                </a:solidFill>
                <a:latin typeface="Verdana"/>
                <a:ea typeface="DejaVu Sans"/>
              </a:rPr>
              <a:t>Regression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82" name="object 10"/>
          <p:cNvSpPr/>
          <p:nvPr/>
        </p:nvSpPr>
        <p:spPr>
          <a:xfrm>
            <a:off x="900000" y="1260000"/>
            <a:ext cx="2519640" cy="3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  <a:tabLst>
                <a:tab algn="l" pos="3059280"/>
              </a:tabLst>
            </a:pPr>
            <a:r>
              <a:rPr b="1" lang="en-US" sz="2400" spc="-1" strike="noStrike">
                <a:solidFill>
                  <a:srgbClr val="0000ff"/>
                </a:solidFill>
                <a:latin typeface="Arial"/>
                <a:ea typeface="DejaVu Sans"/>
              </a:rPr>
              <a:t>Train </a:t>
            </a:r>
            <a:r>
              <a:rPr b="1" lang="en-US" sz="2400" spc="-12" strike="noStrike">
                <a:solidFill>
                  <a:srgbClr val="0000ff"/>
                </a:solidFill>
                <a:latin typeface="Arial"/>
                <a:ea typeface="DejaVu Sans"/>
              </a:rPr>
              <a:t>Set</a:t>
            </a:r>
            <a:r>
              <a:rPr b="1" lang="en-US" sz="2400" spc="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0000ff"/>
                </a:solidFill>
                <a:latin typeface="Arial"/>
                <a:ea typeface="DejaVu Sans"/>
              </a:rPr>
              <a:t>Metrics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83" name="Picture 21" descr=""/>
          <p:cNvPicPr/>
          <p:nvPr/>
        </p:nvPicPr>
        <p:blipFill>
          <a:blip r:embed="rId1"/>
          <a:stretch/>
        </p:blipFill>
        <p:spPr>
          <a:xfrm>
            <a:off x="4140000" y="1580400"/>
            <a:ext cx="3959640" cy="2559240"/>
          </a:xfrm>
          <a:prstGeom prst="rect">
            <a:avLst/>
          </a:prstGeom>
          <a:ln w="0">
            <a:noFill/>
          </a:ln>
        </p:spPr>
      </p:pic>
      <p:pic>
        <p:nvPicPr>
          <p:cNvPr id="184" name="Picture 22" descr=""/>
          <p:cNvPicPr/>
          <p:nvPr/>
        </p:nvPicPr>
        <p:blipFill>
          <a:blip r:embed="rId2"/>
          <a:stretch/>
        </p:blipFill>
        <p:spPr>
          <a:xfrm>
            <a:off x="900000" y="1819080"/>
            <a:ext cx="2773440" cy="880560"/>
          </a:xfrm>
          <a:prstGeom prst="rect">
            <a:avLst/>
          </a:prstGeom>
          <a:ln w="0">
            <a:noFill/>
          </a:ln>
        </p:spPr>
      </p:pic>
      <p:pic>
        <p:nvPicPr>
          <p:cNvPr id="185" name="Picture 23" descr=""/>
          <p:cNvPicPr/>
          <p:nvPr/>
        </p:nvPicPr>
        <p:blipFill>
          <a:blip r:embed="rId3"/>
          <a:stretch/>
        </p:blipFill>
        <p:spPr>
          <a:xfrm>
            <a:off x="1006200" y="3420000"/>
            <a:ext cx="2413440" cy="1079640"/>
          </a:xfrm>
          <a:prstGeom prst="rect">
            <a:avLst/>
          </a:prstGeom>
          <a:ln w="0">
            <a:noFill/>
          </a:ln>
        </p:spPr>
      </p:pic>
      <p:sp>
        <p:nvSpPr>
          <p:cNvPr id="186" name=""/>
          <p:cNvSpPr/>
          <p:nvPr/>
        </p:nvSpPr>
        <p:spPr>
          <a:xfrm>
            <a:off x="900000" y="2989800"/>
            <a:ext cx="251964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7" strike="noStrike">
                <a:solidFill>
                  <a:srgbClr val="0000ff"/>
                </a:solidFill>
                <a:latin typeface="Arial"/>
              </a:rPr>
              <a:t>Test Set Metrics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object 11"/>
          <p:cNvSpPr/>
          <p:nvPr/>
        </p:nvSpPr>
        <p:spPr>
          <a:xfrm>
            <a:off x="2455560" y="153000"/>
            <a:ext cx="4204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IN" sz="3200" spc="-131" strike="noStrike">
                <a:solidFill>
                  <a:srgbClr val="cc0000"/>
                </a:solidFill>
                <a:latin typeface="Verdana"/>
                <a:ea typeface="DejaVu Sans"/>
              </a:rPr>
              <a:t>Ridge  </a:t>
            </a:r>
            <a:r>
              <a:rPr b="1" lang="en-US" sz="3200" spc="-131" strike="noStrike">
                <a:solidFill>
                  <a:srgbClr val="cc0000"/>
                </a:solidFill>
                <a:latin typeface="Verdana"/>
                <a:ea typeface="DejaVu Sans"/>
              </a:rPr>
              <a:t>Regression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88" name="object 12"/>
          <p:cNvSpPr/>
          <p:nvPr/>
        </p:nvSpPr>
        <p:spPr>
          <a:xfrm>
            <a:off x="900000" y="1260000"/>
            <a:ext cx="2519640" cy="3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  <a:tabLst>
                <a:tab algn="l" pos="3059280"/>
              </a:tabLst>
            </a:pPr>
            <a:r>
              <a:rPr b="1" lang="en-US" sz="2400" spc="-1" strike="noStrike">
                <a:solidFill>
                  <a:srgbClr val="0000ff"/>
                </a:solidFill>
                <a:latin typeface="Arial"/>
                <a:ea typeface="DejaVu Sans"/>
              </a:rPr>
              <a:t>Train </a:t>
            </a:r>
            <a:r>
              <a:rPr b="1" lang="en-US" sz="2400" spc="-12" strike="noStrike">
                <a:solidFill>
                  <a:srgbClr val="0000ff"/>
                </a:solidFill>
                <a:latin typeface="Arial"/>
                <a:ea typeface="DejaVu Sans"/>
              </a:rPr>
              <a:t>Set</a:t>
            </a:r>
            <a:r>
              <a:rPr b="1" lang="en-US" sz="2400" spc="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0000ff"/>
                </a:solidFill>
                <a:latin typeface="Arial"/>
                <a:ea typeface="DejaVu Sans"/>
              </a:rPr>
              <a:t>Metrics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89" name="Picture 24" descr=""/>
          <p:cNvPicPr/>
          <p:nvPr/>
        </p:nvPicPr>
        <p:blipFill>
          <a:blip r:embed="rId1"/>
          <a:stretch/>
        </p:blipFill>
        <p:spPr>
          <a:xfrm>
            <a:off x="4140000" y="1580400"/>
            <a:ext cx="3959640" cy="2559240"/>
          </a:xfrm>
          <a:prstGeom prst="rect">
            <a:avLst/>
          </a:prstGeom>
          <a:ln w="0">
            <a:noFill/>
          </a:ln>
        </p:spPr>
      </p:pic>
      <p:pic>
        <p:nvPicPr>
          <p:cNvPr id="190" name="Picture 25" descr=""/>
          <p:cNvPicPr/>
          <p:nvPr/>
        </p:nvPicPr>
        <p:blipFill>
          <a:blip r:embed="rId2"/>
          <a:stretch/>
        </p:blipFill>
        <p:spPr>
          <a:xfrm>
            <a:off x="900000" y="1819080"/>
            <a:ext cx="2773440" cy="880560"/>
          </a:xfrm>
          <a:prstGeom prst="rect">
            <a:avLst/>
          </a:prstGeom>
          <a:ln w="0">
            <a:noFill/>
          </a:ln>
        </p:spPr>
      </p:pic>
      <p:pic>
        <p:nvPicPr>
          <p:cNvPr id="191" name="Picture 26" descr=""/>
          <p:cNvPicPr/>
          <p:nvPr/>
        </p:nvPicPr>
        <p:blipFill>
          <a:blip r:embed="rId3"/>
          <a:stretch/>
        </p:blipFill>
        <p:spPr>
          <a:xfrm>
            <a:off x="1006200" y="3420000"/>
            <a:ext cx="2413440" cy="1079640"/>
          </a:xfrm>
          <a:prstGeom prst="rect">
            <a:avLst/>
          </a:prstGeom>
          <a:ln w="0">
            <a:noFill/>
          </a:ln>
        </p:spPr>
      </p:pic>
      <p:sp>
        <p:nvSpPr>
          <p:cNvPr id="192" name=""/>
          <p:cNvSpPr/>
          <p:nvPr/>
        </p:nvSpPr>
        <p:spPr>
          <a:xfrm>
            <a:off x="900000" y="2989800"/>
            <a:ext cx="251964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7" strike="noStrike">
                <a:solidFill>
                  <a:srgbClr val="0000ff"/>
                </a:solidFill>
                <a:latin typeface="Arial"/>
              </a:rPr>
              <a:t>Test Set Metrics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bject 13"/>
          <p:cNvSpPr/>
          <p:nvPr/>
        </p:nvSpPr>
        <p:spPr>
          <a:xfrm>
            <a:off x="2455560" y="360000"/>
            <a:ext cx="5644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IN" sz="3200" spc="-131" strike="noStrike">
                <a:solidFill>
                  <a:srgbClr val="cc0000"/>
                </a:solidFill>
                <a:latin typeface="Verdana"/>
                <a:ea typeface="DejaVu Sans"/>
              </a:rPr>
              <a:t>ElasticNet  </a:t>
            </a:r>
            <a:r>
              <a:rPr b="1" lang="en-US" sz="3200" spc="-131" strike="noStrike">
                <a:solidFill>
                  <a:srgbClr val="cc0000"/>
                </a:solidFill>
                <a:latin typeface="Verdana"/>
                <a:ea typeface="DejaVu Sans"/>
              </a:rPr>
              <a:t>Regression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94" name="object 14"/>
          <p:cNvSpPr/>
          <p:nvPr/>
        </p:nvSpPr>
        <p:spPr>
          <a:xfrm>
            <a:off x="900000" y="1260000"/>
            <a:ext cx="2519640" cy="3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  <a:tabLst>
                <a:tab algn="l" pos="3059280"/>
              </a:tabLst>
            </a:pPr>
            <a:r>
              <a:rPr b="1" lang="en-US" sz="2400" spc="-1" strike="noStrike">
                <a:solidFill>
                  <a:srgbClr val="0000ff"/>
                </a:solidFill>
                <a:latin typeface="Arial"/>
                <a:ea typeface="DejaVu Sans"/>
              </a:rPr>
              <a:t>Train </a:t>
            </a:r>
            <a:r>
              <a:rPr b="1" lang="en-US" sz="2400" spc="-12" strike="noStrike">
                <a:solidFill>
                  <a:srgbClr val="0000ff"/>
                </a:solidFill>
                <a:latin typeface="Arial"/>
                <a:ea typeface="DejaVu Sans"/>
              </a:rPr>
              <a:t>Set</a:t>
            </a:r>
            <a:r>
              <a:rPr b="1" lang="en-US" sz="2400" spc="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0000ff"/>
                </a:solidFill>
                <a:latin typeface="Arial"/>
                <a:ea typeface="DejaVu Sans"/>
              </a:rPr>
              <a:t>Metrics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95" name="Picture 27" descr=""/>
          <p:cNvPicPr/>
          <p:nvPr/>
        </p:nvPicPr>
        <p:blipFill>
          <a:blip r:embed="rId1"/>
          <a:stretch/>
        </p:blipFill>
        <p:spPr>
          <a:xfrm>
            <a:off x="4140000" y="1580400"/>
            <a:ext cx="3959640" cy="2559240"/>
          </a:xfrm>
          <a:prstGeom prst="rect">
            <a:avLst/>
          </a:prstGeom>
          <a:ln w="0">
            <a:noFill/>
          </a:ln>
        </p:spPr>
      </p:pic>
      <p:pic>
        <p:nvPicPr>
          <p:cNvPr id="196" name="Picture 28" descr=""/>
          <p:cNvPicPr/>
          <p:nvPr/>
        </p:nvPicPr>
        <p:blipFill>
          <a:blip r:embed="rId2"/>
          <a:stretch/>
        </p:blipFill>
        <p:spPr>
          <a:xfrm>
            <a:off x="900000" y="1819080"/>
            <a:ext cx="2773440" cy="880560"/>
          </a:xfrm>
          <a:prstGeom prst="rect">
            <a:avLst/>
          </a:prstGeom>
          <a:ln w="0">
            <a:noFill/>
          </a:ln>
        </p:spPr>
      </p:pic>
      <p:pic>
        <p:nvPicPr>
          <p:cNvPr id="197" name="Picture 29" descr=""/>
          <p:cNvPicPr/>
          <p:nvPr/>
        </p:nvPicPr>
        <p:blipFill>
          <a:blip r:embed="rId3"/>
          <a:stretch/>
        </p:blipFill>
        <p:spPr>
          <a:xfrm>
            <a:off x="1006200" y="3420000"/>
            <a:ext cx="2413440" cy="1079640"/>
          </a:xfrm>
          <a:prstGeom prst="rect">
            <a:avLst/>
          </a:prstGeom>
          <a:ln w="0">
            <a:noFill/>
          </a:ln>
        </p:spPr>
      </p:pic>
      <p:sp>
        <p:nvSpPr>
          <p:cNvPr id="198" name=""/>
          <p:cNvSpPr/>
          <p:nvPr/>
        </p:nvSpPr>
        <p:spPr>
          <a:xfrm>
            <a:off x="900000" y="2989800"/>
            <a:ext cx="251964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7" strike="noStrike">
                <a:solidFill>
                  <a:srgbClr val="0000ff"/>
                </a:solidFill>
                <a:latin typeface="Arial"/>
              </a:rPr>
              <a:t>Test Set Metrics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880000" y="262080"/>
            <a:ext cx="3059640" cy="49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57" strike="noStrike">
                <a:solidFill>
                  <a:srgbClr val="c9211e"/>
                </a:solidFill>
                <a:latin typeface="Verdana"/>
              </a:rPr>
              <a:t>CONTENT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21" name="object 3"/>
          <p:cNvSpPr/>
          <p:nvPr/>
        </p:nvSpPr>
        <p:spPr>
          <a:xfrm>
            <a:off x="457200" y="1095840"/>
            <a:ext cx="7466760" cy="331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99"/>
              </a:spcBef>
              <a:buClr>
                <a:srgbClr val="0b044f"/>
              </a:buClr>
              <a:buFont typeface="Wingdings" charset="2"/>
              <a:buChar char=""/>
              <a:tabLst>
                <a:tab algn="l" pos="545400"/>
                <a:tab algn="l" pos="546120"/>
              </a:tabLst>
            </a:pPr>
            <a:r>
              <a:rPr b="1" lang="en-US" sz="2400" spc="-157" strike="noStrike">
                <a:solidFill>
                  <a:srgbClr val="0b044f"/>
                </a:solidFill>
                <a:latin typeface="Verdana"/>
                <a:ea typeface="DejaVu Sans"/>
              </a:rPr>
              <a:t>     </a:t>
            </a:r>
            <a:r>
              <a:rPr b="1" lang="en-US" sz="2400" spc="-157" strike="noStrike">
                <a:solidFill>
                  <a:srgbClr val="0b044f"/>
                </a:solidFill>
                <a:latin typeface="Verdana"/>
                <a:ea typeface="DejaVu Sans"/>
              </a:rPr>
              <a:t>BUSINESS UNDERSTANDING</a:t>
            </a:r>
            <a:endParaRPr b="0" lang="en-IN" sz="24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99"/>
              </a:spcBef>
              <a:buClr>
                <a:srgbClr val="0b044f"/>
              </a:buClr>
              <a:buFont typeface="Wingdings" charset="2"/>
              <a:buChar char=""/>
              <a:tabLst>
                <a:tab algn="l" pos="545400"/>
                <a:tab algn="l" pos="546120"/>
              </a:tabLst>
            </a:pPr>
            <a:r>
              <a:rPr b="1" lang="en-US" sz="2400" spc="-157" strike="noStrike">
                <a:solidFill>
                  <a:srgbClr val="0b044f"/>
                </a:solidFill>
                <a:latin typeface="Verdana"/>
                <a:ea typeface="DejaVu Sans"/>
              </a:rPr>
              <a:t>     </a:t>
            </a:r>
            <a:r>
              <a:rPr b="1" lang="en-US" sz="2400" spc="-157" strike="noStrike">
                <a:solidFill>
                  <a:srgbClr val="0b044f"/>
                </a:solidFill>
                <a:latin typeface="Verdana"/>
                <a:ea typeface="DejaVu Sans"/>
              </a:rPr>
              <a:t>DATA SUMMARY</a:t>
            </a:r>
            <a:endParaRPr b="0" lang="en-IN" sz="24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buClr>
                <a:srgbClr val="0b044f"/>
              </a:buClr>
              <a:buFont typeface="Wingdings" charset="2"/>
              <a:buChar char=""/>
              <a:tabLst>
                <a:tab algn="l" pos="545400"/>
                <a:tab algn="l" pos="546120"/>
              </a:tabLst>
            </a:pPr>
            <a:r>
              <a:rPr b="1" lang="en-US" sz="2400" spc="-106" strike="noStrike">
                <a:solidFill>
                  <a:srgbClr val="0b044f"/>
                </a:solidFill>
                <a:latin typeface="Verdana"/>
                <a:ea typeface="DejaVu Sans"/>
              </a:rPr>
              <a:t>     </a:t>
            </a:r>
            <a:r>
              <a:rPr b="1" lang="en-US" sz="2400" spc="-106" strike="noStrike">
                <a:solidFill>
                  <a:srgbClr val="0b044f"/>
                </a:solidFill>
                <a:latin typeface="Verdana"/>
                <a:ea typeface="DejaVu Sans"/>
              </a:rPr>
              <a:t>DATA</a:t>
            </a:r>
            <a:r>
              <a:rPr b="1" lang="en-US" sz="2400" spc="-151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2400" spc="-75" strike="noStrike">
                <a:solidFill>
                  <a:srgbClr val="0b044f"/>
                </a:solidFill>
                <a:latin typeface="Verdana"/>
                <a:ea typeface="DejaVu Sans"/>
              </a:rPr>
              <a:t>DESCRIPTION</a:t>
            </a:r>
            <a:endParaRPr b="0" lang="en-IN" sz="24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buClr>
                <a:srgbClr val="0b044f"/>
              </a:buClr>
              <a:buFont typeface="Wingdings" charset="2"/>
              <a:buChar char=""/>
              <a:tabLst>
                <a:tab algn="l" pos="545400"/>
                <a:tab algn="l" pos="546120"/>
              </a:tabLst>
            </a:pPr>
            <a:r>
              <a:rPr b="1" lang="en-US" sz="2400" spc="-75" strike="noStrike">
                <a:solidFill>
                  <a:srgbClr val="0b044f"/>
                </a:solidFill>
                <a:latin typeface="Verdana"/>
                <a:ea typeface="DejaVu Sans"/>
              </a:rPr>
              <a:t>     </a:t>
            </a:r>
            <a:r>
              <a:rPr b="1" lang="en-US" sz="2400" spc="-75" strike="noStrike">
                <a:solidFill>
                  <a:srgbClr val="0b044f"/>
                </a:solidFill>
                <a:latin typeface="Verdana"/>
                <a:ea typeface="DejaVu Sans"/>
              </a:rPr>
              <a:t>PREPROCESS DATA</a:t>
            </a:r>
            <a:endParaRPr b="0" lang="en-IN" sz="24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buClr>
                <a:srgbClr val="0b044f"/>
              </a:buClr>
              <a:buFont typeface="Wingdings" charset="2"/>
              <a:buChar char=""/>
              <a:tabLst>
                <a:tab algn="l" pos="545400"/>
                <a:tab algn="l" pos="546120"/>
              </a:tabLst>
            </a:pPr>
            <a:r>
              <a:rPr b="1" lang="en-IN" sz="2400" spc="-100" strike="noStrike">
                <a:solidFill>
                  <a:srgbClr val="0b044f"/>
                </a:solidFill>
                <a:latin typeface="Verdana"/>
                <a:ea typeface="DejaVu Sans"/>
              </a:rPr>
              <a:t>     </a:t>
            </a:r>
            <a:r>
              <a:rPr b="1" lang="en-IN" sz="2400" spc="-100" strike="noStrike">
                <a:solidFill>
                  <a:srgbClr val="0b044f"/>
                </a:solidFill>
                <a:latin typeface="Verdana"/>
                <a:ea typeface="DejaVu Sans"/>
              </a:rPr>
              <a:t>EXPLORATORY </a:t>
            </a:r>
            <a:r>
              <a:rPr b="1" lang="en-IN" sz="2400" spc="-106" strike="noStrike">
                <a:solidFill>
                  <a:srgbClr val="0b044f"/>
                </a:solidFill>
                <a:latin typeface="Verdana"/>
                <a:ea typeface="DejaVu Sans"/>
              </a:rPr>
              <a:t>DATA </a:t>
            </a:r>
            <a:r>
              <a:rPr b="1" lang="en-IN" sz="2400" spc="-185" strike="noStrike">
                <a:solidFill>
                  <a:srgbClr val="0b044f"/>
                </a:solidFill>
                <a:latin typeface="Verdana"/>
                <a:ea typeface="DejaVu Sans"/>
              </a:rPr>
              <a:t>ANALYSIS</a:t>
            </a:r>
            <a:endParaRPr b="0" lang="en-IN" sz="24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buClr>
                <a:srgbClr val="0b044f"/>
              </a:buClr>
              <a:buFont typeface="Wingdings" charset="2"/>
              <a:buChar char=""/>
              <a:tabLst>
                <a:tab algn="l" pos="545400"/>
                <a:tab algn="l" pos="546120"/>
              </a:tabLst>
            </a:pPr>
            <a:r>
              <a:rPr b="1" lang="en-US" sz="2400" spc="-106" strike="noStrike">
                <a:solidFill>
                  <a:srgbClr val="0b044f"/>
                </a:solidFill>
                <a:latin typeface="Verdana"/>
                <a:ea typeface="DejaVu Sans"/>
              </a:rPr>
              <a:t>     </a:t>
            </a:r>
            <a:r>
              <a:rPr b="1" lang="en-US" sz="2400" spc="-106" strike="noStrike">
                <a:solidFill>
                  <a:srgbClr val="0b044f"/>
                </a:solidFill>
                <a:latin typeface="Verdana"/>
                <a:ea typeface="DejaVu Sans"/>
              </a:rPr>
              <a:t>CORRELATION MATRIX</a:t>
            </a:r>
            <a:r>
              <a:rPr b="1" lang="en-US" sz="2400" spc="-111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buClr>
                <a:srgbClr val="0b044f"/>
              </a:buClr>
              <a:buFont typeface="Wingdings" charset="2"/>
              <a:buChar char=""/>
              <a:tabLst>
                <a:tab algn="l" pos="545400"/>
                <a:tab algn="l" pos="546120"/>
              </a:tabLst>
            </a:pPr>
            <a:r>
              <a:rPr b="1" lang="en-US" sz="2400" spc="-137" strike="noStrike">
                <a:solidFill>
                  <a:srgbClr val="0b044f"/>
                </a:solidFill>
                <a:latin typeface="Verdana"/>
                <a:ea typeface="DejaVu Sans"/>
              </a:rPr>
              <a:t>     </a:t>
            </a:r>
            <a:r>
              <a:rPr b="1" lang="en-US" sz="2400" spc="-137" strike="noStrike">
                <a:solidFill>
                  <a:srgbClr val="0b044f"/>
                </a:solidFill>
                <a:latin typeface="Verdana"/>
                <a:ea typeface="DejaVu Sans"/>
              </a:rPr>
              <a:t>IMPLEMENTING</a:t>
            </a:r>
            <a:r>
              <a:rPr b="1" lang="en-US" sz="2400" spc="-160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2400" spc="-131" strike="noStrike">
                <a:solidFill>
                  <a:srgbClr val="0b044f"/>
                </a:solidFill>
                <a:latin typeface="Verdana"/>
                <a:ea typeface="DejaVu Sans"/>
              </a:rPr>
              <a:t>ALGORITHMS</a:t>
            </a:r>
            <a:endParaRPr b="0" lang="en-IN" sz="24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buClr>
                <a:srgbClr val="0b044f"/>
              </a:buClr>
              <a:buFont typeface="Wingdings" charset="2"/>
              <a:buChar char=""/>
              <a:tabLst>
                <a:tab algn="l" pos="545400"/>
                <a:tab algn="l" pos="546120"/>
              </a:tabLst>
            </a:pPr>
            <a:r>
              <a:rPr b="1" lang="en-US" sz="2400" spc="-72" strike="noStrike">
                <a:solidFill>
                  <a:srgbClr val="0b044f"/>
                </a:solidFill>
                <a:latin typeface="Verdana"/>
                <a:ea typeface="DejaVu Sans"/>
              </a:rPr>
              <a:t>     </a:t>
            </a:r>
            <a:r>
              <a:rPr b="1" lang="en-US" sz="2400" spc="-72" strike="noStrike">
                <a:solidFill>
                  <a:srgbClr val="0b044f"/>
                </a:solidFill>
                <a:latin typeface="Verdana"/>
                <a:ea typeface="DejaVu Sans"/>
              </a:rPr>
              <a:t>CHALLENGES</a:t>
            </a:r>
            <a:endParaRPr b="0" lang="en-IN" sz="24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buClr>
                <a:srgbClr val="0b044f"/>
              </a:buClr>
              <a:buFont typeface="Wingdings" charset="2"/>
              <a:buChar char=""/>
              <a:tabLst>
                <a:tab algn="l" pos="545400"/>
                <a:tab algn="l" pos="546120"/>
              </a:tabLst>
            </a:pPr>
            <a:r>
              <a:rPr b="1" lang="en-US" sz="2400" spc="-114" strike="noStrike">
                <a:solidFill>
                  <a:srgbClr val="0b044f"/>
                </a:solidFill>
                <a:latin typeface="Verdana"/>
                <a:ea typeface="DejaVu Sans"/>
              </a:rPr>
              <a:t>     </a:t>
            </a:r>
            <a:r>
              <a:rPr b="1" lang="en-US" sz="2400" spc="-114" strike="noStrike">
                <a:solidFill>
                  <a:srgbClr val="0b044f"/>
                </a:solidFill>
                <a:latin typeface="Verdana"/>
                <a:ea typeface="DejaVu Sans"/>
              </a:rPr>
              <a:t>CONCLUSIONS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object 18"/>
          <p:cNvSpPr/>
          <p:nvPr/>
        </p:nvSpPr>
        <p:spPr>
          <a:xfrm>
            <a:off x="2455560" y="360000"/>
            <a:ext cx="5644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IN" sz="3200" spc="-131" strike="noStrike">
                <a:solidFill>
                  <a:srgbClr val="cc0000"/>
                </a:solidFill>
                <a:latin typeface="Verdana"/>
                <a:ea typeface="DejaVu Sans"/>
              </a:rPr>
              <a:t>Decision Tree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00" name="object 19"/>
          <p:cNvSpPr/>
          <p:nvPr/>
        </p:nvSpPr>
        <p:spPr>
          <a:xfrm>
            <a:off x="900000" y="1260000"/>
            <a:ext cx="2519640" cy="3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  <a:tabLst>
                <a:tab algn="l" pos="3059280"/>
              </a:tabLst>
            </a:pPr>
            <a:r>
              <a:rPr b="1" lang="en-US" sz="2400" spc="-1" strike="noStrike">
                <a:solidFill>
                  <a:srgbClr val="0000ff"/>
                </a:solidFill>
                <a:latin typeface="Arial"/>
                <a:ea typeface="DejaVu Sans"/>
              </a:rPr>
              <a:t>Train </a:t>
            </a:r>
            <a:r>
              <a:rPr b="1" lang="en-US" sz="2400" spc="-12" strike="noStrike">
                <a:solidFill>
                  <a:srgbClr val="0000ff"/>
                </a:solidFill>
                <a:latin typeface="Arial"/>
                <a:ea typeface="DejaVu Sans"/>
              </a:rPr>
              <a:t>Set</a:t>
            </a:r>
            <a:r>
              <a:rPr b="1" lang="en-US" sz="2400" spc="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0000ff"/>
                </a:solidFill>
                <a:latin typeface="Arial"/>
                <a:ea typeface="DejaVu Sans"/>
              </a:rPr>
              <a:t>Metrics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201" name="Picture 33" descr=""/>
          <p:cNvPicPr/>
          <p:nvPr/>
        </p:nvPicPr>
        <p:blipFill>
          <a:blip r:embed="rId1"/>
          <a:stretch/>
        </p:blipFill>
        <p:spPr>
          <a:xfrm>
            <a:off x="4320000" y="1580400"/>
            <a:ext cx="3959640" cy="2559240"/>
          </a:xfrm>
          <a:prstGeom prst="rect">
            <a:avLst/>
          </a:prstGeom>
          <a:ln w="0">
            <a:noFill/>
          </a:ln>
        </p:spPr>
      </p:pic>
      <p:pic>
        <p:nvPicPr>
          <p:cNvPr id="202" name="Picture 34" descr=""/>
          <p:cNvPicPr/>
          <p:nvPr/>
        </p:nvPicPr>
        <p:blipFill>
          <a:blip r:embed="rId2"/>
          <a:stretch/>
        </p:blipFill>
        <p:spPr>
          <a:xfrm>
            <a:off x="900000" y="1819080"/>
            <a:ext cx="2773440" cy="880560"/>
          </a:xfrm>
          <a:prstGeom prst="rect">
            <a:avLst/>
          </a:prstGeom>
          <a:ln w="0">
            <a:noFill/>
          </a:ln>
        </p:spPr>
      </p:pic>
      <p:pic>
        <p:nvPicPr>
          <p:cNvPr id="203" name="Picture 35" descr=""/>
          <p:cNvPicPr/>
          <p:nvPr/>
        </p:nvPicPr>
        <p:blipFill>
          <a:blip r:embed="rId3"/>
          <a:stretch/>
        </p:blipFill>
        <p:spPr>
          <a:xfrm>
            <a:off x="1006200" y="3420000"/>
            <a:ext cx="2413440" cy="1079640"/>
          </a:xfrm>
          <a:prstGeom prst="rect">
            <a:avLst/>
          </a:prstGeom>
          <a:ln w="0">
            <a:noFill/>
          </a:ln>
        </p:spPr>
      </p:pic>
      <p:sp>
        <p:nvSpPr>
          <p:cNvPr id="204" name=""/>
          <p:cNvSpPr/>
          <p:nvPr/>
        </p:nvSpPr>
        <p:spPr>
          <a:xfrm>
            <a:off x="900000" y="2989800"/>
            <a:ext cx="251964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7" strike="noStrike">
                <a:solidFill>
                  <a:srgbClr val="0000ff"/>
                </a:solidFill>
                <a:latin typeface="Arial"/>
              </a:rPr>
              <a:t>Test Set Metrics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object 20"/>
          <p:cNvSpPr/>
          <p:nvPr/>
        </p:nvSpPr>
        <p:spPr>
          <a:xfrm>
            <a:off x="1620000" y="360000"/>
            <a:ext cx="647964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0000"/>
                </a:solidFill>
                <a:latin typeface="Verdana"/>
                <a:ea typeface="DejaVu Sans"/>
              </a:rPr>
              <a:t>Random Forrest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06" name="object 21"/>
          <p:cNvSpPr/>
          <p:nvPr/>
        </p:nvSpPr>
        <p:spPr>
          <a:xfrm>
            <a:off x="900000" y="1260000"/>
            <a:ext cx="2519640" cy="3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  <a:tabLst>
                <a:tab algn="l" pos="3059280"/>
              </a:tabLst>
            </a:pPr>
            <a:r>
              <a:rPr b="1" lang="en-US" sz="2400" spc="-1" strike="noStrike">
                <a:solidFill>
                  <a:srgbClr val="0000ff"/>
                </a:solidFill>
                <a:latin typeface="Arial"/>
                <a:ea typeface="DejaVu Sans"/>
              </a:rPr>
              <a:t>Train </a:t>
            </a:r>
            <a:r>
              <a:rPr b="1" lang="en-US" sz="2400" spc="-12" strike="noStrike">
                <a:solidFill>
                  <a:srgbClr val="0000ff"/>
                </a:solidFill>
                <a:latin typeface="Arial"/>
                <a:ea typeface="DejaVu Sans"/>
              </a:rPr>
              <a:t>Set</a:t>
            </a:r>
            <a:r>
              <a:rPr b="1" lang="en-US" sz="2400" spc="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0000ff"/>
                </a:solidFill>
                <a:latin typeface="Arial"/>
                <a:ea typeface="DejaVu Sans"/>
              </a:rPr>
              <a:t>Metrics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207" name="Picture 36" descr=""/>
          <p:cNvPicPr/>
          <p:nvPr/>
        </p:nvPicPr>
        <p:blipFill>
          <a:blip r:embed="rId1"/>
          <a:stretch/>
        </p:blipFill>
        <p:spPr>
          <a:xfrm>
            <a:off x="4320000" y="1580400"/>
            <a:ext cx="3959640" cy="2559240"/>
          </a:xfrm>
          <a:prstGeom prst="rect">
            <a:avLst/>
          </a:prstGeom>
          <a:ln w="0">
            <a:noFill/>
          </a:ln>
        </p:spPr>
      </p:pic>
      <p:pic>
        <p:nvPicPr>
          <p:cNvPr id="208" name="Picture 37" descr=""/>
          <p:cNvPicPr/>
          <p:nvPr/>
        </p:nvPicPr>
        <p:blipFill>
          <a:blip r:embed="rId2"/>
          <a:stretch/>
        </p:blipFill>
        <p:spPr>
          <a:xfrm>
            <a:off x="900000" y="1819080"/>
            <a:ext cx="2773440" cy="880560"/>
          </a:xfrm>
          <a:prstGeom prst="rect">
            <a:avLst/>
          </a:prstGeom>
          <a:ln w="0">
            <a:noFill/>
          </a:ln>
        </p:spPr>
      </p:pic>
      <p:pic>
        <p:nvPicPr>
          <p:cNvPr id="209" name="Picture 38" descr=""/>
          <p:cNvPicPr/>
          <p:nvPr/>
        </p:nvPicPr>
        <p:blipFill>
          <a:blip r:embed="rId3"/>
          <a:stretch/>
        </p:blipFill>
        <p:spPr>
          <a:xfrm>
            <a:off x="1006200" y="3420000"/>
            <a:ext cx="2413440" cy="1079640"/>
          </a:xfrm>
          <a:prstGeom prst="rect">
            <a:avLst/>
          </a:prstGeom>
          <a:ln w="0">
            <a:noFill/>
          </a:ln>
        </p:spPr>
      </p:pic>
      <p:sp>
        <p:nvSpPr>
          <p:cNvPr id="210" name=""/>
          <p:cNvSpPr/>
          <p:nvPr/>
        </p:nvSpPr>
        <p:spPr>
          <a:xfrm>
            <a:off x="900000" y="2989800"/>
            <a:ext cx="251964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7" strike="noStrike">
                <a:solidFill>
                  <a:srgbClr val="0000ff"/>
                </a:solidFill>
                <a:latin typeface="Arial"/>
              </a:rPr>
              <a:t>Test Set Metrics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object 22"/>
          <p:cNvSpPr/>
          <p:nvPr/>
        </p:nvSpPr>
        <p:spPr>
          <a:xfrm>
            <a:off x="1260000" y="360000"/>
            <a:ext cx="683964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0000"/>
                </a:solidFill>
                <a:latin typeface="Verdana"/>
                <a:ea typeface="DejaVu Sans"/>
              </a:rPr>
              <a:t>Gradient Boosting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12" name="object 23"/>
          <p:cNvSpPr/>
          <p:nvPr/>
        </p:nvSpPr>
        <p:spPr>
          <a:xfrm>
            <a:off x="900000" y="1260000"/>
            <a:ext cx="2519640" cy="3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  <a:tabLst>
                <a:tab algn="l" pos="3059280"/>
              </a:tabLst>
            </a:pPr>
            <a:r>
              <a:rPr b="1" lang="en-US" sz="2400" spc="-1" strike="noStrike">
                <a:solidFill>
                  <a:srgbClr val="0000ff"/>
                </a:solidFill>
                <a:latin typeface="Arial"/>
                <a:ea typeface="DejaVu Sans"/>
              </a:rPr>
              <a:t>Train </a:t>
            </a:r>
            <a:r>
              <a:rPr b="1" lang="en-US" sz="2400" spc="-12" strike="noStrike">
                <a:solidFill>
                  <a:srgbClr val="0000ff"/>
                </a:solidFill>
                <a:latin typeface="Arial"/>
                <a:ea typeface="DejaVu Sans"/>
              </a:rPr>
              <a:t>Set</a:t>
            </a:r>
            <a:r>
              <a:rPr b="1" lang="en-US" sz="2400" spc="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0000ff"/>
                </a:solidFill>
                <a:latin typeface="Arial"/>
                <a:ea typeface="DejaVu Sans"/>
              </a:rPr>
              <a:t>Metrics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213" name="Picture 39" descr=""/>
          <p:cNvPicPr/>
          <p:nvPr/>
        </p:nvPicPr>
        <p:blipFill>
          <a:blip r:embed="rId1"/>
          <a:stretch/>
        </p:blipFill>
        <p:spPr>
          <a:xfrm>
            <a:off x="4320000" y="1580400"/>
            <a:ext cx="3959640" cy="2559240"/>
          </a:xfrm>
          <a:prstGeom prst="rect">
            <a:avLst/>
          </a:prstGeom>
          <a:ln w="0">
            <a:noFill/>
          </a:ln>
        </p:spPr>
      </p:pic>
      <p:pic>
        <p:nvPicPr>
          <p:cNvPr id="214" name="Picture 40" descr=""/>
          <p:cNvPicPr/>
          <p:nvPr/>
        </p:nvPicPr>
        <p:blipFill>
          <a:blip r:embed="rId2"/>
          <a:stretch/>
        </p:blipFill>
        <p:spPr>
          <a:xfrm>
            <a:off x="900000" y="1819080"/>
            <a:ext cx="2773440" cy="880560"/>
          </a:xfrm>
          <a:prstGeom prst="rect">
            <a:avLst/>
          </a:prstGeom>
          <a:ln w="0">
            <a:noFill/>
          </a:ln>
        </p:spPr>
      </p:pic>
      <p:pic>
        <p:nvPicPr>
          <p:cNvPr id="215" name="Picture 41" descr=""/>
          <p:cNvPicPr/>
          <p:nvPr/>
        </p:nvPicPr>
        <p:blipFill>
          <a:blip r:embed="rId3"/>
          <a:stretch/>
        </p:blipFill>
        <p:spPr>
          <a:xfrm>
            <a:off x="1006200" y="3420000"/>
            <a:ext cx="2413440" cy="1079640"/>
          </a:xfrm>
          <a:prstGeom prst="rect">
            <a:avLst/>
          </a:prstGeom>
          <a:ln w="0">
            <a:noFill/>
          </a:ln>
        </p:spPr>
      </p:pic>
      <p:sp>
        <p:nvSpPr>
          <p:cNvPr id="216" name=""/>
          <p:cNvSpPr/>
          <p:nvPr/>
        </p:nvSpPr>
        <p:spPr>
          <a:xfrm>
            <a:off x="900000" y="2989800"/>
            <a:ext cx="251964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7" strike="noStrike">
                <a:solidFill>
                  <a:srgbClr val="0000ff"/>
                </a:solidFill>
                <a:latin typeface="Arial"/>
              </a:rPr>
              <a:t>Test Set Metrics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object 24"/>
          <p:cNvSpPr/>
          <p:nvPr/>
        </p:nvSpPr>
        <p:spPr>
          <a:xfrm>
            <a:off x="1260000" y="360000"/>
            <a:ext cx="6839640" cy="4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algn="ctr">
              <a:lnSpc>
                <a:spcPct val="100000"/>
              </a:lnSpc>
              <a:buNone/>
            </a:pPr>
            <a:r>
              <a:rPr b="1" lang="en-IN" sz="2600" spc="-1" strike="noStrike">
                <a:solidFill>
                  <a:srgbClr val="cc0000"/>
                </a:solidFill>
                <a:latin typeface="Verdana"/>
                <a:ea typeface="DejaVu Sans"/>
              </a:rPr>
              <a:t>XGBOOST REGRESSION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218" name="object 25"/>
          <p:cNvSpPr/>
          <p:nvPr/>
        </p:nvSpPr>
        <p:spPr>
          <a:xfrm>
            <a:off x="900000" y="1260000"/>
            <a:ext cx="2519640" cy="3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  <a:tabLst>
                <a:tab algn="l" pos="3059280"/>
              </a:tabLst>
            </a:pPr>
            <a:r>
              <a:rPr b="1" lang="en-US" sz="2400" spc="-1" strike="noStrike">
                <a:solidFill>
                  <a:srgbClr val="0000ff"/>
                </a:solidFill>
                <a:latin typeface="Arial"/>
                <a:ea typeface="DejaVu Sans"/>
              </a:rPr>
              <a:t>Train </a:t>
            </a:r>
            <a:r>
              <a:rPr b="1" lang="en-US" sz="2400" spc="-12" strike="noStrike">
                <a:solidFill>
                  <a:srgbClr val="0000ff"/>
                </a:solidFill>
                <a:latin typeface="Arial"/>
                <a:ea typeface="DejaVu Sans"/>
              </a:rPr>
              <a:t>Set</a:t>
            </a:r>
            <a:r>
              <a:rPr b="1" lang="en-US" sz="2400" spc="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0000ff"/>
                </a:solidFill>
                <a:latin typeface="Arial"/>
                <a:ea typeface="DejaVu Sans"/>
              </a:rPr>
              <a:t>Metrics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219" name="Picture 42" descr=""/>
          <p:cNvPicPr/>
          <p:nvPr/>
        </p:nvPicPr>
        <p:blipFill>
          <a:blip r:embed="rId1"/>
          <a:stretch/>
        </p:blipFill>
        <p:spPr>
          <a:xfrm>
            <a:off x="4320000" y="1580400"/>
            <a:ext cx="3959640" cy="2559240"/>
          </a:xfrm>
          <a:prstGeom prst="rect">
            <a:avLst/>
          </a:prstGeom>
          <a:ln w="0">
            <a:noFill/>
          </a:ln>
        </p:spPr>
      </p:pic>
      <p:pic>
        <p:nvPicPr>
          <p:cNvPr id="220" name="Picture 43" descr=""/>
          <p:cNvPicPr/>
          <p:nvPr/>
        </p:nvPicPr>
        <p:blipFill>
          <a:blip r:embed="rId2"/>
          <a:stretch/>
        </p:blipFill>
        <p:spPr>
          <a:xfrm>
            <a:off x="900000" y="1819080"/>
            <a:ext cx="2773440" cy="880560"/>
          </a:xfrm>
          <a:prstGeom prst="rect">
            <a:avLst/>
          </a:prstGeom>
          <a:ln w="0">
            <a:noFill/>
          </a:ln>
        </p:spPr>
      </p:pic>
      <p:pic>
        <p:nvPicPr>
          <p:cNvPr id="221" name="Picture 44" descr=""/>
          <p:cNvPicPr/>
          <p:nvPr/>
        </p:nvPicPr>
        <p:blipFill>
          <a:blip r:embed="rId3"/>
          <a:stretch/>
        </p:blipFill>
        <p:spPr>
          <a:xfrm>
            <a:off x="1006200" y="3420000"/>
            <a:ext cx="2413440" cy="1079640"/>
          </a:xfrm>
          <a:prstGeom prst="rect">
            <a:avLst/>
          </a:prstGeom>
          <a:ln w="0">
            <a:noFill/>
          </a:ln>
        </p:spPr>
      </p:pic>
      <p:sp>
        <p:nvSpPr>
          <p:cNvPr id="222" name=""/>
          <p:cNvSpPr/>
          <p:nvPr/>
        </p:nvSpPr>
        <p:spPr>
          <a:xfrm>
            <a:off x="900000" y="2989800"/>
            <a:ext cx="251964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7" strike="noStrike">
                <a:solidFill>
                  <a:srgbClr val="0000ff"/>
                </a:solidFill>
                <a:latin typeface="Arial"/>
              </a:rPr>
              <a:t>Test Set Metrics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2782080" y="217800"/>
            <a:ext cx="325944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00" strike="noStrike">
                <a:solidFill>
                  <a:srgbClr val="cc0000"/>
                </a:solidFill>
                <a:latin typeface="Verdana"/>
              </a:rPr>
              <a:t>CHALLENGES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24" name="object 3"/>
          <p:cNvSpPr/>
          <p:nvPr/>
        </p:nvSpPr>
        <p:spPr>
          <a:xfrm>
            <a:off x="482040" y="1258560"/>
            <a:ext cx="8337600" cy="290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240" bIns="0" anchor="t">
            <a:spAutoFit/>
          </a:bodyPr>
          <a:p>
            <a:pPr marL="494640" indent="-482760">
              <a:lnSpc>
                <a:spcPct val="100000"/>
              </a:lnSpc>
              <a:spcBef>
                <a:spcPts val="1301"/>
              </a:spcBef>
              <a:buClr>
                <a:srgbClr val="0b044f"/>
              </a:buClr>
              <a:buFont typeface="DejaVu Sans"/>
              <a:buChar char="➢"/>
              <a:tabLst>
                <a:tab algn="l" pos="494640"/>
                <a:tab algn="l" pos="495360"/>
              </a:tabLst>
            </a:pPr>
            <a:r>
              <a:rPr b="1" lang="en-US" sz="2000" spc="-75" strike="noStrike">
                <a:solidFill>
                  <a:srgbClr val="0b044f"/>
                </a:solidFill>
                <a:latin typeface="Verdana"/>
                <a:ea typeface="DejaVu Sans"/>
              </a:rPr>
              <a:t>As dataset was quite big enough which led more computation time.</a:t>
            </a:r>
            <a:endParaRPr b="0" lang="en-IN" sz="2000" spc="-1" strike="noStrike">
              <a:latin typeface="Arial"/>
            </a:endParaRPr>
          </a:p>
          <a:p>
            <a:pPr marL="567000" indent="-555120">
              <a:lnSpc>
                <a:spcPct val="100000"/>
              </a:lnSpc>
              <a:spcBef>
                <a:spcPts val="1199"/>
              </a:spcBef>
              <a:buClr>
                <a:srgbClr val="0b044f"/>
              </a:buClr>
              <a:buFont typeface="DejaVu Sans"/>
              <a:buChar char="➢"/>
              <a:tabLst>
                <a:tab algn="l" pos="566280"/>
                <a:tab algn="l" pos="567720"/>
              </a:tabLst>
            </a:pPr>
            <a:r>
              <a:rPr b="1" lang="en-US" sz="2000" spc="-86" strike="noStrike">
                <a:solidFill>
                  <a:srgbClr val="0b044f"/>
                </a:solidFill>
                <a:latin typeface="Verdana"/>
                <a:ea typeface="DejaVu Sans"/>
              </a:rPr>
              <a:t>Feature</a:t>
            </a:r>
            <a:r>
              <a:rPr b="1" lang="en-US" sz="2000" spc="-126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2000" spc="-55" strike="noStrike">
                <a:solidFill>
                  <a:srgbClr val="0b044f"/>
                </a:solidFill>
                <a:latin typeface="Verdana"/>
                <a:ea typeface="DejaVu Sans"/>
              </a:rPr>
              <a:t>engineering</a:t>
            </a:r>
            <a:endParaRPr b="0" lang="en-IN" sz="2000" spc="-1" strike="noStrike">
              <a:latin typeface="Arial"/>
            </a:endParaRPr>
          </a:p>
          <a:p>
            <a:pPr marL="494640" indent="-482760">
              <a:lnSpc>
                <a:spcPct val="100000"/>
              </a:lnSpc>
              <a:spcBef>
                <a:spcPts val="1199"/>
              </a:spcBef>
              <a:buClr>
                <a:srgbClr val="0b044f"/>
              </a:buClr>
              <a:buFont typeface="DejaVu Sans"/>
              <a:buChar char="➢"/>
              <a:tabLst>
                <a:tab algn="l" pos="494640"/>
                <a:tab algn="l" pos="495360"/>
              </a:tabLst>
            </a:pPr>
            <a:r>
              <a:rPr b="1" lang="en-US" sz="2000" spc="-86" strike="noStrike">
                <a:solidFill>
                  <a:srgbClr val="0b044f"/>
                </a:solidFill>
                <a:latin typeface="Verdana"/>
                <a:ea typeface="DejaVu Sans"/>
              </a:rPr>
              <a:t>Feature</a:t>
            </a:r>
            <a:r>
              <a:rPr b="1" lang="en-US" sz="2000" spc="-126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2000" spc="-66" strike="noStrike">
                <a:solidFill>
                  <a:srgbClr val="0b044f"/>
                </a:solidFill>
                <a:latin typeface="Verdana"/>
                <a:ea typeface="DejaVu Sans"/>
              </a:rPr>
              <a:t>selection</a:t>
            </a:r>
            <a:endParaRPr b="0" lang="en-IN" sz="2000" spc="-1" strike="noStrike">
              <a:latin typeface="Arial"/>
            </a:endParaRPr>
          </a:p>
          <a:p>
            <a:pPr marL="494640" indent="-482760">
              <a:lnSpc>
                <a:spcPct val="100000"/>
              </a:lnSpc>
              <a:spcBef>
                <a:spcPts val="1199"/>
              </a:spcBef>
              <a:buClr>
                <a:srgbClr val="0b044f"/>
              </a:buClr>
              <a:buFont typeface="DejaVu Sans"/>
              <a:buChar char="➢"/>
              <a:tabLst>
                <a:tab algn="l" pos="494640"/>
                <a:tab algn="l" pos="495360"/>
              </a:tabLst>
            </a:pPr>
            <a:r>
              <a:rPr b="1" lang="en-US" sz="2000" spc="-52" strike="noStrike">
                <a:solidFill>
                  <a:srgbClr val="0b044f"/>
                </a:solidFill>
                <a:latin typeface="Verdana"/>
                <a:ea typeface="DejaVu Sans"/>
              </a:rPr>
              <a:t>Optimising the</a:t>
            </a:r>
            <a:r>
              <a:rPr b="1" lang="en-US" sz="2000" spc="-197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2000" spc="-52" strike="noStrike">
                <a:solidFill>
                  <a:srgbClr val="0b044f"/>
                </a:solidFill>
                <a:latin typeface="Verdana"/>
                <a:ea typeface="DejaVu Sans"/>
              </a:rPr>
              <a:t>model</a:t>
            </a:r>
            <a:endParaRPr b="0" lang="en-IN" sz="2000" spc="-1" strike="noStrike">
              <a:latin typeface="Arial"/>
            </a:endParaRPr>
          </a:p>
          <a:p>
            <a:pPr marL="494640" indent="-470520">
              <a:lnSpc>
                <a:spcPct val="100000"/>
              </a:lnSpc>
              <a:spcBef>
                <a:spcPts val="1199"/>
              </a:spcBef>
              <a:buClr>
                <a:srgbClr val="0b044f"/>
              </a:buClr>
              <a:buSzPct val="95000"/>
              <a:buFont typeface="DejaVu Sans"/>
              <a:buChar char="➢"/>
              <a:tabLst>
                <a:tab algn="l" pos="494640"/>
                <a:tab algn="l" pos="495360"/>
              </a:tabLst>
            </a:pPr>
            <a:r>
              <a:rPr b="1" lang="en-US" sz="2000" spc="-80" strike="noStrike">
                <a:solidFill>
                  <a:srgbClr val="0b044f"/>
                </a:solidFill>
                <a:latin typeface="Verdana"/>
                <a:ea typeface="DejaVu Sans"/>
              </a:rPr>
              <a:t>Carefully </a:t>
            </a:r>
            <a:r>
              <a:rPr b="1" lang="en-US" sz="2000" spc="-46" strike="noStrike">
                <a:solidFill>
                  <a:srgbClr val="0b044f"/>
                </a:solidFill>
                <a:latin typeface="Verdana"/>
                <a:ea typeface="DejaVu Sans"/>
              </a:rPr>
              <a:t>tuned </a:t>
            </a:r>
            <a:r>
              <a:rPr b="1" lang="en-US" sz="2000" spc="-86" strike="noStrike">
                <a:solidFill>
                  <a:srgbClr val="0b044f"/>
                </a:solidFill>
                <a:latin typeface="Verdana"/>
                <a:ea typeface="DejaVu Sans"/>
              </a:rPr>
              <a:t>Hyperparameters </a:t>
            </a:r>
            <a:r>
              <a:rPr b="1" lang="en-US" sz="2000" spc="-114" strike="noStrike">
                <a:solidFill>
                  <a:srgbClr val="0b044f"/>
                </a:solidFill>
                <a:latin typeface="Verdana"/>
                <a:ea typeface="DejaVu Sans"/>
              </a:rPr>
              <a:t>as </a:t>
            </a:r>
            <a:r>
              <a:rPr b="1" lang="en-US" sz="2000" spc="-66" strike="noStrike">
                <a:solidFill>
                  <a:srgbClr val="0b044f"/>
                </a:solidFill>
                <a:latin typeface="Verdana"/>
                <a:ea typeface="DejaVu Sans"/>
              </a:rPr>
              <a:t>it </a:t>
            </a:r>
            <a:r>
              <a:rPr b="1" lang="en-US" sz="2000" spc="-72" strike="noStrike">
                <a:solidFill>
                  <a:srgbClr val="0b044f"/>
                </a:solidFill>
                <a:latin typeface="Verdana"/>
                <a:ea typeface="DejaVu Sans"/>
              </a:rPr>
              <a:t>affects </a:t>
            </a:r>
            <a:r>
              <a:rPr b="1" lang="en-US" sz="2000" spc="-52" strike="noStrike">
                <a:solidFill>
                  <a:srgbClr val="0b044f"/>
                </a:solidFill>
                <a:latin typeface="Verdana"/>
                <a:ea typeface="DejaVu Sans"/>
              </a:rPr>
              <a:t>the </a:t>
            </a:r>
            <a:r>
              <a:rPr b="1" lang="en-US" sz="2000" spc="-171" strike="noStrike">
                <a:solidFill>
                  <a:srgbClr val="0b044f"/>
                </a:solidFill>
                <a:latin typeface="Verdana"/>
                <a:ea typeface="DejaVu Sans"/>
              </a:rPr>
              <a:t>R2</a:t>
            </a:r>
            <a:r>
              <a:rPr b="1" lang="en-US" sz="2000" spc="-460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2000" spc="-100" strike="noStrike">
                <a:solidFill>
                  <a:srgbClr val="0b044f"/>
                </a:solidFill>
                <a:latin typeface="Verdana"/>
                <a:ea typeface="DejaVu Sans"/>
              </a:rPr>
              <a:t>score</a:t>
            </a:r>
            <a:r>
              <a:rPr b="1" lang="en-US" sz="1500" spc="-100" strike="noStrike">
                <a:solidFill>
                  <a:srgbClr val="0b044f"/>
                </a:solidFill>
                <a:latin typeface="Verdana"/>
                <a:ea typeface="DejaVu Sans"/>
              </a:rPr>
              <a:t>.</a:t>
            </a: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2713680" y="54720"/>
            <a:ext cx="3405960" cy="8449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3600" spc="-100" strike="noStrike">
                <a:solidFill>
                  <a:srgbClr val="cc0000"/>
                </a:solidFill>
                <a:latin typeface="Verdana"/>
              </a:rPr>
              <a:t>CONCLUSION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26" name="object 3"/>
          <p:cNvSpPr/>
          <p:nvPr/>
        </p:nvSpPr>
        <p:spPr>
          <a:xfrm>
            <a:off x="43920" y="360000"/>
            <a:ext cx="8956080" cy="51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4640" bIns="0" anchor="t">
            <a:spAutoFit/>
          </a:bodyPr>
          <a:p>
            <a:pPr marL="441360" indent="-428760">
              <a:lnSpc>
                <a:spcPct val="100000"/>
              </a:lnSpc>
              <a:spcBef>
                <a:spcPts val="1060"/>
              </a:spcBef>
              <a:buClr>
                <a:srgbClr val="0b044f"/>
              </a:buClr>
              <a:buFont typeface="DejaVu Sans"/>
              <a:buChar char="➢"/>
              <a:tabLst>
                <a:tab algn="l" pos="440640"/>
                <a:tab algn="l" pos="441360"/>
              </a:tabLst>
            </a:pPr>
            <a:endParaRPr b="0" lang="en-IN" sz="1800" spc="-1" strike="noStrike">
              <a:latin typeface="Arial"/>
            </a:endParaRPr>
          </a:p>
          <a:p>
            <a:pPr marL="440640" indent="-428760">
              <a:lnSpc>
                <a:spcPct val="150000"/>
              </a:lnSpc>
              <a:buClr>
                <a:srgbClr val="0b044f"/>
              </a:buClr>
              <a:buFont typeface="DejaVu Sans"/>
              <a:buChar char="➢"/>
              <a:tabLst>
                <a:tab algn="l" pos="440640"/>
                <a:tab algn="l" pos="441360"/>
              </a:tabLst>
            </a:pPr>
            <a:r>
              <a:rPr b="1" lang="en-US" sz="1600" spc="-46" strike="noStrike">
                <a:solidFill>
                  <a:srgbClr val="0b044f"/>
                </a:solidFill>
                <a:latin typeface="Verdana"/>
                <a:ea typeface="DejaVu Sans"/>
              </a:rPr>
              <a:t>Bike</a:t>
            </a:r>
            <a:r>
              <a:rPr b="1" lang="en-US" sz="1600" spc="-97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600" spc="-66" strike="noStrike">
                <a:solidFill>
                  <a:srgbClr val="0b044f"/>
                </a:solidFill>
                <a:latin typeface="Verdana"/>
                <a:ea typeface="DejaVu Sans"/>
              </a:rPr>
              <a:t>rental</a:t>
            </a:r>
            <a:r>
              <a:rPr b="1" lang="en-US" sz="1600" spc="-92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600" spc="-35" strike="noStrike">
                <a:solidFill>
                  <a:srgbClr val="0b044f"/>
                </a:solidFill>
                <a:latin typeface="Verdana"/>
                <a:ea typeface="DejaVu Sans"/>
              </a:rPr>
              <a:t>count</a:t>
            </a:r>
            <a:r>
              <a:rPr b="1" lang="en-US" sz="1600" spc="-92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600" spc="-86" strike="noStrike">
                <a:solidFill>
                  <a:srgbClr val="0b044f"/>
                </a:solidFill>
                <a:latin typeface="Verdana"/>
                <a:ea typeface="DejaVu Sans"/>
              </a:rPr>
              <a:t>is</a:t>
            </a:r>
            <a:r>
              <a:rPr b="1" lang="en-US" sz="1600" spc="-97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600" spc="-60" strike="noStrike">
                <a:solidFill>
                  <a:srgbClr val="0b044f"/>
                </a:solidFill>
                <a:latin typeface="Verdana"/>
                <a:ea typeface="DejaVu Sans"/>
              </a:rPr>
              <a:t>mostly</a:t>
            </a:r>
            <a:r>
              <a:rPr b="1" lang="en-US" sz="1600" spc="-92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600" spc="-66" strike="noStrike">
                <a:solidFill>
                  <a:srgbClr val="0b044f"/>
                </a:solidFill>
                <a:latin typeface="Verdana"/>
                <a:ea typeface="DejaVu Sans"/>
              </a:rPr>
              <a:t>correlated</a:t>
            </a:r>
            <a:r>
              <a:rPr b="1" lang="en-US" sz="1600" spc="-92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600" spc="-55" strike="noStrike">
                <a:solidFill>
                  <a:srgbClr val="0b044f"/>
                </a:solidFill>
                <a:latin typeface="Verdana"/>
                <a:ea typeface="DejaVu Sans"/>
              </a:rPr>
              <a:t>with</a:t>
            </a:r>
            <a:r>
              <a:rPr b="1" lang="en-US" sz="1600" spc="-92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600" spc="-41" strike="noStrike">
                <a:solidFill>
                  <a:srgbClr val="0b044f"/>
                </a:solidFill>
                <a:latin typeface="Verdana"/>
                <a:ea typeface="DejaVu Sans"/>
              </a:rPr>
              <a:t>the</a:t>
            </a:r>
            <a:r>
              <a:rPr b="1" lang="en-US" sz="1600" spc="-97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600" spc="-46" strike="noStrike">
                <a:solidFill>
                  <a:srgbClr val="0b044f"/>
                </a:solidFill>
                <a:latin typeface="Verdana"/>
                <a:ea typeface="DejaVu Sans"/>
              </a:rPr>
              <a:t>time</a:t>
            </a:r>
            <a:r>
              <a:rPr b="1" lang="en-US" sz="1600" spc="-92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600" spc="-55" strike="noStrike">
                <a:solidFill>
                  <a:srgbClr val="0b044f"/>
                </a:solidFill>
                <a:latin typeface="Verdana"/>
                <a:ea typeface="DejaVu Sans"/>
              </a:rPr>
              <a:t>of</a:t>
            </a:r>
            <a:r>
              <a:rPr b="1" lang="en-US" sz="1600" spc="-92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600" spc="-41" strike="noStrike">
                <a:solidFill>
                  <a:srgbClr val="0b044f"/>
                </a:solidFill>
                <a:latin typeface="Verdana"/>
                <a:ea typeface="DejaVu Sans"/>
              </a:rPr>
              <a:t>the</a:t>
            </a:r>
            <a:r>
              <a:rPr b="1" lang="en-US" sz="1600" spc="-92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600" spc="-66" strike="noStrike">
                <a:solidFill>
                  <a:srgbClr val="0b044f"/>
                </a:solidFill>
                <a:latin typeface="Verdana"/>
                <a:ea typeface="DejaVu Sans"/>
              </a:rPr>
              <a:t>day</a:t>
            </a:r>
            <a:r>
              <a:rPr b="1" lang="en-US" sz="1600" spc="-97" strike="noStrike">
                <a:solidFill>
                  <a:srgbClr val="0b044f"/>
                </a:solidFill>
                <a:latin typeface="Verdana"/>
                <a:ea typeface="DejaVu Sans"/>
              </a:rPr>
              <a:t> as</a:t>
            </a:r>
            <a:r>
              <a:rPr b="1" lang="en-US" sz="1600" spc="-92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600" spc="-52" strike="noStrike">
                <a:solidFill>
                  <a:srgbClr val="0b044f"/>
                </a:solidFill>
                <a:latin typeface="Verdana"/>
                <a:ea typeface="DejaVu Sans"/>
              </a:rPr>
              <a:t>it</a:t>
            </a:r>
            <a:r>
              <a:rPr b="1" lang="en-US" sz="1600" spc="-92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600" spc="-86" strike="noStrike">
                <a:solidFill>
                  <a:srgbClr val="0b044f"/>
                </a:solidFill>
                <a:latin typeface="Verdana"/>
                <a:ea typeface="DejaVu Sans"/>
              </a:rPr>
              <a:t>is</a:t>
            </a:r>
            <a:r>
              <a:rPr b="1" lang="en-US" sz="1600" spc="-92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600" spc="-52" strike="noStrike">
                <a:solidFill>
                  <a:srgbClr val="0b044f"/>
                </a:solidFill>
                <a:latin typeface="Verdana"/>
                <a:ea typeface="DejaVu Sans"/>
              </a:rPr>
              <a:t>peak</a:t>
            </a:r>
            <a:r>
              <a:rPr b="1" lang="en-US" sz="1600" spc="-97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600" spc="-60" strike="noStrike">
                <a:solidFill>
                  <a:srgbClr val="0b044f"/>
                </a:solidFill>
                <a:latin typeface="Verdana"/>
                <a:ea typeface="DejaVu Sans"/>
              </a:rPr>
              <a:t>at</a:t>
            </a:r>
            <a:r>
              <a:rPr b="1" lang="en-US" sz="1600" spc="-92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600" spc="-287" strike="noStrike">
                <a:solidFill>
                  <a:srgbClr val="0b044f"/>
                </a:solidFill>
                <a:latin typeface="Verdana"/>
                <a:ea typeface="DejaVu Sans"/>
              </a:rPr>
              <a:t>10  </a:t>
            </a:r>
            <a:r>
              <a:rPr b="1" lang="en-US" sz="1600" spc="-52" strike="noStrike">
                <a:solidFill>
                  <a:srgbClr val="0b044f"/>
                </a:solidFill>
                <a:latin typeface="Verdana"/>
                <a:ea typeface="DejaVu Sans"/>
              </a:rPr>
              <a:t>am </a:t>
            </a:r>
            <a:r>
              <a:rPr b="1" lang="en-US" sz="1600" spc="-46" strike="noStrike">
                <a:solidFill>
                  <a:srgbClr val="0b044f"/>
                </a:solidFill>
                <a:latin typeface="Verdana"/>
                <a:ea typeface="DejaVu Sans"/>
              </a:rPr>
              <a:t>morning and </a:t>
            </a:r>
            <a:r>
              <a:rPr b="1" lang="en-US" sz="1600" spc="-86" strike="noStrike">
                <a:solidFill>
                  <a:srgbClr val="0b044f"/>
                </a:solidFill>
                <a:latin typeface="Verdana"/>
                <a:ea typeface="DejaVu Sans"/>
              </a:rPr>
              <a:t>8 </a:t>
            </a:r>
            <a:r>
              <a:rPr b="1" lang="en-US" sz="1600" spc="-15" strike="noStrike">
                <a:solidFill>
                  <a:srgbClr val="0b044f"/>
                </a:solidFill>
                <a:latin typeface="Verdana"/>
                <a:ea typeface="DejaVu Sans"/>
              </a:rPr>
              <a:t>pm </a:t>
            </a:r>
            <a:r>
              <a:rPr b="1" lang="en-US" sz="1600" spc="-60" strike="noStrike">
                <a:solidFill>
                  <a:srgbClr val="0b044f"/>
                </a:solidFill>
                <a:latin typeface="Verdana"/>
                <a:ea typeface="DejaVu Sans"/>
              </a:rPr>
              <a:t>at</a:t>
            </a:r>
            <a:r>
              <a:rPr b="1" lang="en-US" sz="1600" spc="-335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600" spc="-66" strike="noStrike">
                <a:solidFill>
                  <a:srgbClr val="0b044f"/>
                </a:solidFill>
                <a:latin typeface="Verdana"/>
                <a:ea typeface="DejaVu Sans"/>
              </a:rPr>
              <a:t>evening.</a:t>
            </a:r>
            <a:endParaRPr b="0" lang="en-IN" sz="1600" spc="-1" strike="noStrike">
              <a:latin typeface="Arial"/>
            </a:endParaRPr>
          </a:p>
          <a:p>
            <a:pPr marL="440640" indent="-428760">
              <a:lnSpc>
                <a:spcPct val="100000"/>
              </a:lnSpc>
              <a:spcBef>
                <a:spcPts val="1060"/>
              </a:spcBef>
              <a:buClr>
                <a:srgbClr val="0b044f"/>
              </a:buClr>
              <a:buFont typeface="DejaVu Sans"/>
              <a:buChar char="➢"/>
              <a:tabLst>
                <a:tab algn="l" pos="440640"/>
                <a:tab algn="l" pos="441360"/>
              </a:tabLst>
            </a:pPr>
            <a:r>
              <a:rPr b="1" lang="en-US" sz="1600" spc="-72" strike="noStrike">
                <a:solidFill>
                  <a:srgbClr val="0b044f"/>
                </a:solidFill>
                <a:latin typeface="Verdana"/>
                <a:ea typeface="DejaVu Sans"/>
              </a:rPr>
              <a:t>‘</a:t>
            </a:r>
            <a:r>
              <a:rPr b="1" lang="en-US" sz="1600" spc="-72" strike="noStrike">
                <a:solidFill>
                  <a:srgbClr val="0b044f"/>
                </a:solidFill>
                <a:latin typeface="Verdana"/>
                <a:ea typeface="DejaVu Sans"/>
              </a:rPr>
              <a:t>Hour’ </a:t>
            </a:r>
            <a:r>
              <a:rPr b="1" lang="en-US" sz="1600" spc="-55" strike="noStrike">
                <a:solidFill>
                  <a:srgbClr val="0b044f"/>
                </a:solidFill>
                <a:latin typeface="Verdana"/>
                <a:ea typeface="DejaVu Sans"/>
              </a:rPr>
              <a:t>of </a:t>
            </a:r>
            <a:r>
              <a:rPr b="1" lang="en-US" sz="1600" spc="-41" strike="noStrike">
                <a:solidFill>
                  <a:srgbClr val="0b044f"/>
                </a:solidFill>
                <a:latin typeface="Verdana"/>
                <a:ea typeface="DejaVu Sans"/>
              </a:rPr>
              <a:t>the </a:t>
            </a:r>
            <a:r>
              <a:rPr b="1" lang="en-US" sz="1600" spc="-66" strike="noStrike">
                <a:solidFill>
                  <a:srgbClr val="0b044f"/>
                </a:solidFill>
                <a:latin typeface="Verdana"/>
                <a:ea typeface="DejaVu Sans"/>
              </a:rPr>
              <a:t>day </a:t>
            </a:r>
            <a:r>
              <a:rPr b="1" lang="en-US" sz="1600" spc="-55" strike="noStrike">
                <a:solidFill>
                  <a:srgbClr val="0b044f"/>
                </a:solidFill>
                <a:latin typeface="Verdana"/>
                <a:ea typeface="DejaVu Sans"/>
              </a:rPr>
              <a:t>holds </a:t>
            </a:r>
            <a:r>
              <a:rPr b="1" lang="en-US" sz="1600" spc="-41" strike="noStrike">
                <a:solidFill>
                  <a:srgbClr val="0b044f"/>
                </a:solidFill>
                <a:latin typeface="Verdana"/>
                <a:ea typeface="DejaVu Sans"/>
              </a:rPr>
              <a:t>the </a:t>
            </a:r>
            <a:r>
              <a:rPr b="1" lang="en-US" sz="1600" spc="-52" strike="noStrike">
                <a:solidFill>
                  <a:srgbClr val="0b044f"/>
                </a:solidFill>
                <a:latin typeface="Verdana"/>
                <a:ea typeface="DejaVu Sans"/>
              </a:rPr>
              <a:t>most important</a:t>
            </a:r>
            <a:r>
              <a:rPr b="1" lang="en-US" sz="1600" spc="-392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600" spc="-80" strike="noStrike">
                <a:solidFill>
                  <a:srgbClr val="0b044f"/>
                </a:solidFill>
                <a:latin typeface="Verdana"/>
                <a:ea typeface="DejaVu Sans"/>
              </a:rPr>
              <a:t>feature.</a:t>
            </a:r>
            <a:endParaRPr b="0" lang="en-IN" sz="1600" spc="-1" strike="noStrike">
              <a:latin typeface="Arial"/>
            </a:endParaRPr>
          </a:p>
          <a:p>
            <a:pPr marL="440640" indent="-428760">
              <a:lnSpc>
                <a:spcPct val="150000"/>
              </a:lnSpc>
              <a:buClr>
                <a:srgbClr val="0b044f"/>
              </a:buClr>
              <a:buFont typeface="DejaVu Sans"/>
              <a:buChar char="➢"/>
              <a:tabLst>
                <a:tab algn="l" pos="440640"/>
                <a:tab algn="l" pos="441360"/>
              </a:tabLst>
            </a:pPr>
            <a:r>
              <a:rPr b="1" lang="en-US" sz="1600" spc="-46" strike="noStrike">
                <a:solidFill>
                  <a:srgbClr val="0b044f"/>
                </a:solidFill>
                <a:latin typeface="Verdana"/>
                <a:ea typeface="DejaVu Sans"/>
              </a:rPr>
              <a:t>We</a:t>
            </a:r>
            <a:r>
              <a:rPr b="1" lang="en-US" sz="1600" spc="-97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600" spc="-60" strike="noStrike">
                <a:solidFill>
                  <a:srgbClr val="0b044f"/>
                </a:solidFill>
                <a:latin typeface="Verdana"/>
                <a:ea typeface="DejaVu Sans"/>
              </a:rPr>
              <a:t>observed</a:t>
            </a:r>
            <a:r>
              <a:rPr b="1" lang="en-US" sz="1600" spc="-97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600" spc="-52" strike="noStrike">
                <a:solidFill>
                  <a:srgbClr val="0b044f"/>
                </a:solidFill>
                <a:latin typeface="Verdana"/>
                <a:ea typeface="DejaVu Sans"/>
              </a:rPr>
              <a:t>that</a:t>
            </a:r>
            <a:r>
              <a:rPr b="1" lang="en-US" sz="1600" spc="-92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600" spc="-52" strike="noStrike">
                <a:solidFill>
                  <a:srgbClr val="0b044f"/>
                </a:solidFill>
                <a:latin typeface="Verdana"/>
                <a:ea typeface="DejaVu Sans"/>
              </a:rPr>
              <a:t>bike</a:t>
            </a:r>
            <a:r>
              <a:rPr b="1" lang="en-US" sz="1600" spc="-97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600" spc="-66" strike="noStrike">
                <a:solidFill>
                  <a:srgbClr val="0b044f"/>
                </a:solidFill>
                <a:latin typeface="Verdana"/>
                <a:ea typeface="DejaVu Sans"/>
              </a:rPr>
              <a:t>rental</a:t>
            </a:r>
            <a:r>
              <a:rPr b="1" lang="en-US" sz="1600" spc="-97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600" spc="-35" strike="noStrike">
                <a:solidFill>
                  <a:srgbClr val="0b044f"/>
                </a:solidFill>
                <a:latin typeface="Verdana"/>
                <a:ea typeface="DejaVu Sans"/>
              </a:rPr>
              <a:t>count</a:t>
            </a:r>
            <a:r>
              <a:rPr b="1" lang="en-US" sz="1600" spc="-92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600" spc="-86" strike="noStrike">
                <a:solidFill>
                  <a:srgbClr val="0b044f"/>
                </a:solidFill>
                <a:latin typeface="Verdana"/>
                <a:ea typeface="DejaVu Sans"/>
              </a:rPr>
              <a:t>is</a:t>
            </a:r>
            <a:r>
              <a:rPr b="1" lang="en-US" sz="1600" spc="-97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600" spc="-35" strike="noStrike">
                <a:solidFill>
                  <a:srgbClr val="0b044f"/>
                </a:solidFill>
                <a:latin typeface="Verdana"/>
                <a:ea typeface="DejaVu Sans"/>
              </a:rPr>
              <a:t>high</a:t>
            </a:r>
            <a:r>
              <a:rPr b="1" lang="en-US" sz="1600" spc="-97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600" spc="-46" strike="noStrike">
                <a:solidFill>
                  <a:srgbClr val="0b044f"/>
                </a:solidFill>
                <a:latin typeface="Verdana"/>
                <a:ea typeface="DejaVu Sans"/>
              </a:rPr>
              <a:t>during</a:t>
            </a:r>
            <a:r>
              <a:rPr b="1" lang="en-US" sz="1600" spc="-92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600" spc="-55" strike="noStrike">
                <a:solidFill>
                  <a:srgbClr val="0b044f"/>
                </a:solidFill>
                <a:latin typeface="Verdana"/>
                <a:ea typeface="DejaVu Sans"/>
              </a:rPr>
              <a:t>working</a:t>
            </a:r>
            <a:r>
              <a:rPr b="1" lang="en-US" sz="1600" spc="-97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600" spc="-80" strike="noStrike">
                <a:solidFill>
                  <a:srgbClr val="0b044f"/>
                </a:solidFill>
                <a:latin typeface="Verdana"/>
                <a:ea typeface="DejaVu Sans"/>
              </a:rPr>
              <a:t>days</a:t>
            </a:r>
            <a:r>
              <a:rPr b="1" lang="en-US" sz="1600" spc="-97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600" spc="-52" strike="noStrike">
                <a:solidFill>
                  <a:srgbClr val="0b044f"/>
                </a:solidFill>
                <a:latin typeface="Verdana"/>
                <a:ea typeface="DejaVu Sans"/>
              </a:rPr>
              <a:t>than</a:t>
            </a:r>
            <a:r>
              <a:rPr b="1" lang="en-US" sz="1600" spc="-92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600" spc="-41" strike="noStrike">
                <a:solidFill>
                  <a:srgbClr val="0b044f"/>
                </a:solidFill>
                <a:latin typeface="Verdana"/>
                <a:ea typeface="DejaVu Sans"/>
              </a:rPr>
              <a:t>non  </a:t>
            </a:r>
            <a:r>
              <a:rPr b="1" lang="en-US" sz="1600" spc="-55" strike="noStrike">
                <a:solidFill>
                  <a:srgbClr val="0b044f"/>
                </a:solidFill>
                <a:latin typeface="Verdana"/>
                <a:ea typeface="DejaVu Sans"/>
              </a:rPr>
              <a:t>working</a:t>
            </a:r>
            <a:r>
              <a:rPr b="1" lang="en-US" sz="1600" spc="-100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600" spc="-106" strike="noStrike">
                <a:solidFill>
                  <a:srgbClr val="0b044f"/>
                </a:solidFill>
                <a:latin typeface="Verdana"/>
                <a:ea typeface="DejaVu Sans"/>
              </a:rPr>
              <a:t>day.</a:t>
            </a:r>
            <a:endParaRPr b="0" lang="en-IN" sz="1600" spc="-1" strike="noStrike">
              <a:latin typeface="Arial"/>
            </a:endParaRPr>
          </a:p>
          <a:p>
            <a:pPr marL="440640" indent="-428760">
              <a:lnSpc>
                <a:spcPct val="150000"/>
              </a:lnSpc>
              <a:buClr>
                <a:srgbClr val="0b044f"/>
              </a:buClr>
              <a:buFont typeface="DejaVu Sans"/>
              <a:buChar char="➢"/>
              <a:tabLst>
                <a:tab algn="l" pos="440640"/>
                <a:tab algn="l" pos="441360"/>
              </a:tabLst>
            </a:pPr>
            <a:r>
              <a:rPr b="1" lang="en-US" sz="1600" spc="-46" strike="noStrike">
                <a:solidFill>
                  <a:srgbClr val="0b044f"/>
                </a:solidFill>
                <a:latin typeface="Verdana"/>
                <a:ea typeface="DejaVu Sans"/>
              </a:rPr>
              <a:t>The Rented bike Count has been increased from 2017-2018. No Overfitting is seen.</a:t>
            </a:r>
            <a:endParaRPr b="0" lang="en-IN" sz="1600" spc="-1" strike="noStrike">
              <a:latin typeface="Arial"/>
            </a:endParaRPr>
          </a:p>
          <a:p>
            <a:pPr marL="440640" indent="-428760">
              <a:lnSpc>
                <a:spcPct val="150000"/>
              </a:lnSpc>
              <a:buClr>
                <a:srgbClr val="17375e"/>
              </a:buClr>
              <a:buFont typeface="DejaVu Sans"/>
              <a:buChar char="➢"/>
              <a:tabLst>
                <a:tab algn="l" pos="440640"/>
                <a:tab algn="l" pos="441360"/>
              </a:tabLst>
            </a:pPr>
            <a:r>
              <a:rPr b="1" lang="en-US" sz="1600" spc="-1" strike="noStrike">
                <a:solidFill>
                  <a:srgbClr val="17375e"/>
                </a:solidFill>
                <a:latin typeface="Verdana"/>
                <a:ea typeface="Verdana"/>
              </a:rPr>
              <a:t>When we compare the root mean squared error and mean absolute error of all the models, Random_forest  and Gradient Boosting gives the highest R2 score ending with the accuracy of 89% . So, finally this two model are best for predicting the bike rental count on daily basis</a:t>
            </a:r>
            <a:r>
              <a:rPr b="1" lang="en-US" sz="1600" spc="-1" strike="noStrike">
                <a:solidFill>
                  <a:srgbClr val="212121"/>
                </a:solidFill>
                <a:latin typeface="Verdana"/>
                <a:ea typeface="Verdana"/>
              </a:rPr>
              <a:t>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440640"/>
                <a:tab algn="l" pos="441360"/>
              </a:tabLst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440640"/>
                <a:tab algn="l" pos="441360"/>
              </a:tabLst>
            </a:pP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2880000" y="1980000"/>
            <a:ext cx="3272760" cy="148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12600" algn="ctr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4800" spc="-171" strike="noStrike">
                <a:solidFill>
                  <a:srgbClr val="cc0000"/>
                </a:solidFill>
                <a:latin typeface="Verdana"/>
              </a:rPr>
              <a:t>THANK</a:t>
            </a:r>
            <a:r>
              <a:rPr b="1" lang="en-US" sz="4800" spc="-355" strike="noStrike">
                <a:solidFill>
                  <a:srgbClr val="cc0000"/>
                </a:solidFill>
                <a:latin typeface="Verdana"/>
              </a:rPr>
              <a:t> </a:t>
            </a:r>
            <a:r>
              <a:rPr b="1" lang="en-US" sz="4800" spc="-197" strike="noStrike">
                <a:solidFill>
                  <a:srgbClr val="cc0000"/>
                </a:solidFill>
                <a:latin typeface="Verdana"/>
              </a:rPr>
              <a:t>YOU</a:t>
            </a:r>
            <a:endParaRPr b="0" lang="en-IN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900000" y="180000"/>
            <a:ext cx="737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3200" spc="-1" strike="noStrike">
                <a:solidFill>
                  <a:srgbClr val="cc0000"/>
                </a:solidFill>
                <a:latin typeface="Verdana"/>
              </a:rPr>
              <a:t>BUSINESS UNDERSTANDING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23" name="object 7"/>
          <p:cNvSpPr/>
          <p:nvPr/>
        </p:nvSpPr>
        <p:spPr>
          <a:xfrm>
            <a:off x="360000" y="915120"/>
            <a:ext cx="8639640" cy="38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469440" indent="-457200">
              <a:lnSpc>
                <a:spcPct val="114000"/>
              </a:lnSpc>
              <a:spcBef>
                <a:spcPts val="99"/>
              </a:spcBef>
              <a:buClr>
                <a:srgbClr val="0b044f"/>
              </a:buClr>
              <a:buFont typeface="Wingdings" charset="2"/>
              <a:buChar char=""/>
              <a:tabLst>
                <a:tab algn="l" pos="469440"/>
                <a:tab algn="l" pos="469800"/>
              </a:tabLst>
            </a:pPr>
            <a:r>
              <a:rPr b="1" lang="en-US" sz="1800" spc="-1" strike="noStrike">
                <a:solidFill>
                  <a:srgbClr val="0b044f"/>
                </a:solidFill>
                <a:latin typeface="Verdana"/>
                <a:ea typeface="DejaVu Sans"/>
              </a:rPr>
              <a:t>Currently Rental bikes are introduced in many urban cities for the enhancement of mobility comfort. </a:t>
            </a:r>
            <a:endParaRPr b="0" lang="en-IN" sz="1800" spc="-1" strike="noStrike">
              <a:latin typeface="Arial"/>
            </a:endParaRPr>
          </a:p>
          <a:p>
            <a:pPr marL="469440" indent="-457200">
              <a:lnSpc>
                <a:spcPct val="114000"/>
              </a:lnSpc>
              <a:spcBef>
                <a:spcPts val="99"/>
              </a:spcBef>
              <a:buClr>
                <a:srgbClr val="0b044f"/>
              </a:buClr>
              <a:buFont typeface="Wingdings" charset="2"/>
              <a:buChar char=""/>
              <a:tabLst>
                <a:tab algn="l" pos="469440"/>
                <a:tab algn="l" pos="469800"/>
              </a:tabLst>
            </a:pPr>
            <a:r>
              <a:rPr b="1" lang="en-US" sz="1800" spc="-1" strike="noStrike">
                <a:solidFill>
                  <a:srgbClr val="0b044f"/>
                </a:solidFill>
                <a:latin typeface="Verdana"/>
                <a:ea typeface="DejaVu Sans"/>
              </a:rPr>
              <a:t>It is important to make the rental bike available and accessible to the public at the right time as it lessens the waiting time. </a:t>
            </a:r>
            <a:endParaRPr b="0" lang="en-IN" sz="1800" spc="-1" strike="noStrike">
              <a:latin typeface="Arial"/>
            </a:endParaRPr>
          </a:p>
          <a:p>
            <a:pPr marL="469440" indent="-457200">
              <a:lnSpc>
                <a:spcPct val="114000"/>
              </a:lnSpc>
              <a:spcBef>
                <a:spcPts val="99"/>
              </a:spcBef>
              <a:buClr>
                <a:srgbClr val="0b044f"/>
              </a:buClr>
              <a:buFont typeface="Wingdings" charset="2"/>
              <a:buChar char=""/>
              <a:tabLst>
                <a:tab algn="l" pos="469440"/>
                <a:tab algn="l" pos="469800"/>
              </a:tabLst>
            </a:pPr>
            <a:r>
              <a:rPr b="1" lang="en-US" sz="1800" spc="-1" strike="noStrike">
                <a:solidFill>
                  <a:srgbClr val="0b044f"/>
                </a:solidFill>
                <a:latin typeface="Verdana"/>
                <a:ea typeface="DejaVu Sans"/>
              </a:rPr>
              <a:t>Eventually, providing the city with a stable supply of rental bikes becomes a major concern. The crucial part is the prediction of bike count required at each hour for the stable supply of rental bikes.</a:t>
            </a:r>
            <a:endParaRPr b="0" lang="en-IN" sz="1800" spc="-1" strike="noStrike">
              <a:latin typeface="Arial"/>
            </a:endParaRPr>
          </a:p>
          <a:p>
            <a:pPr marL="469440" indent="-457200">
              <a:lnSpc>
                <a:spcPct val="114000"/>
              </a:lnSpc>
              <a:spcBef>
                <a:spcPts val="99"/>
              </a:spcBef>
              <a:buClr>
                <a:srgbClr val="0b044f"/>
              </a:buClr>
              <a:buFont typeface="Wingdings" charset="2"/>
              <a:buChar char=""/>
              <a:tabLst>
                <a:tab algn="l" pos="469440"/>
                <a:tab algn="l" pos="469800"/>
              </a:tabLst>
            </a:pPr>
            <a:r>
              <a:rPr b="1" lang="en-US" sz="1800" spc="-1" strike="noStrike">
                <a:solidFill>
                  <a:srgbClr val="0b044f"/>
                </a:solidFill>
                <a:latin typeface="Verdana"/>
                <a:ea typeface="DejaVu Sans"/>
              </a:rPr>
              <a:t>The main goal of project is to maximize the availability of bikes to the customer and minimize the time of waiting to get a bike on rent.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  <a:buNone/>
              <a:tabLst>
                <a:tab algn="l" pos="469440"/>
                <a:tab algn="l" pos="469800"/>
              </a:tabLs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260000" y="144360"/>
            <a:ext cx="6299640" cy="987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algn="ctr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3200" spc="-1" strike="noStrike">
                <a:solidFill>
                  <a:srgbClr val="cc0000"/>
                </a:solidFill>
                <a:latin typeface="Verdana"/>
              </a:rPr>
              <a:t>DATA SUMMARY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25" name="object 4"/>
          <p:cNvSpPr/>
          <p:nvPr/>
        </p:nvSpPr>
        <p:spPr>
          <a:xfrm>
            <a:off x="275400" y="900000"/>
            <a:ext cx="8724240" cy="41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 anchor="t">
            <a:spAutoFit/>
          </a:bodyPr>
          <a:p>
            <a:pPr marL="441360" indent="-428760">
              <a:lnSpc>
                <a:spcPct val="100000"/>
              </a:lnSpc>
              <a:spcBef>
                <a:spcPts val="386"/>
              </a:spcBef>
              <a:buClr>
                <a:srgbClr val="0b044f"/>
              </a:buClr>
              <a:buFont typeface="DejaVu Sans"/>
              <a:buChar char="➢"/>
              <a:tabLst>
                <a:tab algn="l" pos="440640"/>
                <a:tab algn="l" pos="441360"/>
              </a:tabLst>
            </a:pPr>
            <a:r>
              <a:rPr b="1" lang="en-US" sz="1800" spc="-1" strike="noStrike">
                <a:solidFill>
                  <a:srgbClr val="0b044f"/>
                </a:solidFill>
                <a:latin typeface="Verdana"/>
                <a:ea typeface="DejaVu Sans"/>
              </a:rPr>
              <a:t>The dataset contains weather information (Temperature, Humidity, Windspeed, Visibility, Dewpoint, Solar radiation, Snowfall, Rainfall), the number of bikes rented per hour and date information.</a:t>
            </a:r>
            <a:endParaRPr b="0" lang="en-IN" sz="1800" spc="-1" strike="noStrike">
              <a:latin typeface="Arial"/>
            </a:endParaRPr>
          </a:p>
          <a:p>
            <a:pPr marL="441360" indent="-428760">
              <a:lnSpc>
                <a:spcPct val="100000"/>
              </a:lnSpc>
              <a:spcBef>
                <a:spcPts val="386"/>
              </a:spcBef>
              <a:buClr>
                <a:srgbClr val="0b044f"/>
              </a:buClr>
              <a:buFont typeface="DejaVu Sans"/>
              <a:buChar char="➢"/>
              <a:tabLst>
                <a:tab algn="l" pos="440640"/>
                <a:tab algn="l" pos="441360"/>
              </a:tabLst>
            </a:pPr>
            <a:r>
              <a:rPr b="1" lang="en-US" sz="1800" spc="-1" strike="noStrike">
                <a:solidFill>
                  <a:srgbClr val="0b044f"/>
                </a:solidFill>
                <a:latin typeface="Verdana"/>
                <a:ea typeface="DejaVu Sans"/>
              </a:rPr>
              <a:t>This dataset contains the hourly and daily count of rental bikes between years 2017 and 2018 in Capital bike share system with the corresponding weather and seasonal information. </a:t>
            </a:r>
            <a:endParaRPr b="0" lang="en-IN" sz="1800" spc="-1" strike="noStrike">
              <a:latin typeface="Arial"/>
            </a:endParaRPr>
          </a:p>
          <a:p>
            <a:pPr marL="441360" indent="-428760">
              <a:lnSpc>
                <a:spcPct val="100000"/>
              </a:lnSpc>
              <a:spcBef>
                <a:spcPts val="386"/>
              </a:spcBef>
              <a:buClr>
                <a:srgbClr val="0b044f"/>
              </a:buClr>
              <a:buFont typeface="DejaVu Sans"/>
              <a:buChar char="➢"/>
              <a:tabLst>
                <a:tab algn="l" pos="440640"/>
                <a:tab algn="l" pos="441360"/>
              </a:tabLst>
            </a:pPr>
            <a:r>
              <a:rPr b="1" lang="en-US" sz="1800" spc="-1" strike="noStrike">
                <a:solidFill>
                  <a:srgbClr val="0b044f"/>
                </a:solidFill>
                <a:latin typeface="Verdana"/>
                <a:ea typeface="DejaVu Sans"/>
              </a:rPr>
              <a:t>The dataset contains 8760 rows (every hour of each day for 2017 and 2018) and 14 columns (the features which are under consideration).</a:t>
            </a:r>
            <a:endParaRPr b="0" lang="en-IN" sz="1800" spc="-1" strike="noStrike">
              <a:latin typeface="Arial"/>
            </a:endParaRPr>
          </a:p>
          <a:p>
            <a:pPr marL="441360" indent="-428760">
              <a:lnSpc>
                <a:spcPct val="100000"/>
              </a:lnSpc>
              <a:spcBef>
                <a:spcPts val="386"/>
              </a:spcBef>
              <a:buClr>
                <a:srgbClr val="0b044f"/>
              </a:buClr>
              <a:buFont typeface="DejaVu Sans"/>
              <a:buChar char="➢"/>
              <a:tabLst>
                <a:tab algn="l" pos="440640"/>
                <a:tab algn="l" pos="441360"/>
              </a:tabLst>
            </a:pPr>
            <a:r>
              <a:rPr b="1" lang="en-US" sz="1800" spc="-1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b044f"/>
                </a:solidFill>
                <a:latin typeface="Verdana"/>
                <a:ea typeface="DejaVu Sans"/>
              </a:rPr>
              <a:t>One Datetime features ‘Date’.</a:t>
            </a:r>
            <a:endParaRPr b="0" lang="en-IN" sz="1800" spc="-1" strike="noStrike">
              <a:latin typeface="Arial"/>
            </a:endParaRPr>
          </a:p>
          <a:p>
            <a:pPr marL="441360" indent="-428760">
              <a:lnSpc>
                <a:spcPct val="100000"/>
              </a:lnSpc>
              <a:spcBef>
                <a:spcPts val="386"/>
              </a:spcBef>
              <a:buClr>
                <a:srgbClr val="0b044f"/>
              </a:buClr>
              <a:buFont typeface="DejaVu Sans"/>
              <a:buChar char="➢"/>
              <a:tabLst>
                <a:tab algn="l" pos="440640"/>
                <a:tab algn="l" pos="441360"/>
              </a:tabLst>
            </a:pPr>
            <a:r>
              <a:rPr b="1" lang="en-US" sz="1800" spc="-1" strike="noStrike">
                <a:solidFill>
                  <a:srgbClr val="0b044f"/>
                </a:solidFill>
                <a:latin typeface="Verdana"/>
                <a:ea typeface="DejaVu Sans"/>
              </a:rPr>
              <a:t>Three categorical features ‘Seasons’, ‘Holiday’, &amp; ‘Functioning Day’.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4000"/>
              </a:lnSpc>
              <a:buNone/>
              <a:tabLst>
                <a:tab algn="l" pos="440640"/>
                <a:tab algn="l" pos="441360"/>
              </a:tabLs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84840" y="222840"/>
            <a:ext cx="753480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algn="ctr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3000" spc="-1" strike="noStrike">
                <a:solidFill>
                  <a:srgbClr val="cc0000"/>
                </a:solidFill>
                <a:latin typeface="Verdana"/>
              </a:rPr>
              <a:t>DATA DESCRIPTION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27" name="object 3"/>
          <p:cNvSpPr/>
          <p:nvPr/>
        </p:nvSpPr>
        <p:spPr>
          <a:xfrm>
            <a:off x="537120" y="2154600"/>
            <a:ext cx="2509920" cy="2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-7" strike="noStrike">
                <a:solidFill>
                  <a:srgbClr val="000000"/>
                </a:solidFill>
                <a:latin typeface="Arial"/>
                <a:ea typeface="DejaVu Sans"/>
              </a:rPr>
              <a:t>Independent</a:t>
            </a:r>
            <a:r>
              <a:rPr b="1" lang="en-US" sz="1800" spc="-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7" strike="noStrike">
                <a:solidFill>
                  <a:srgbClr val="000000"/>
                </a:solidFill>
                <a:latin typeface="Arial"/>
                <a:ea typeface="DejaVu Sans"/>
              </a:rPr>
              <a:t>variables: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8" name="object 4"/>
          <p:cNvSpPr/>
          <p:nvPr/>
        </p:nvSpPr>
        <p:spPr>
          <a:xfrm>
            <a:off x="546120" y="2703240"/>
            <a:ext cx="3998520" cy="19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89440" indent="-277560">
              <a:lnSpc>
                <a:spcPct val="100000"/>
              </a:lnSpc>
              <a:spcBef>
                <a:spcPts val="99"/>
              </a:spcBef>
              <a:buClr>
                <a:srgbClr val="1f497d"/>
              </a:buClr>
              <a:buFont typeface="Symbol"/>
              <a:buChar char=""/>
              <a:tabLst>
                <a:tab algn="l" pos="289080"/>
                <a:tab algn="l" pos="290160"/>
              </a:tabLst>
            </a:pPr>
            <a:r>
              <a:rPr b="0" lang="en-US" sz="1800" spc="-7" strike="noStrike">
                <a:solidFill>
                  <a:srgbClr val="1f497d"/>
                </a:solidFill>
                <a:latin typeface="Arial"/>
                <a:ea typeface="DejaVu Sans"/>
              </a:rPr>
              <a:t>Date </a:t>
            </a:r>
            <a:r>
              <a:rPr b="0" lang="en-US" sz="1800" spc="-1" strike="noStrike">
                <a:solidFill>
                  <a:srgbClr val="1f497d"/>
                </a:solidFill>
                <a:latin typeface="Arial"/>
                <a:ea typeface="DejaVu Sans"/>
              </a:rPr>
              <a:t>:</a:t>
            </a:r>
            <a:r>
              <a:rPr b="0" lang="en-US" sz="1800" spc="-15" strike="noStrike">
                <a:solidFill>
                  <a:srgbClr val="1f497d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1f497d"/>
                </a:solidFill>
                <a:latin typeface="Arial"/>
                <a:ea typeface="DejaVu Sans"/>
              </a:rPr>
              <a:t>year-month-day</a:t>
            </a:r>
            <a:endParaRPr b="0" lang="en-IN" sz="1800" spc="-1" strike="noStrike">
              <a:latin typeface="Arial"/>
            </a:endParaRPr>
          </a:p>
          <a:p>
            <a:pPr marL="289440" indent="-277560">
              <a:lnSpc>
                <a:spcPct val="100000"/>
              </a:lnSpc>
              <a:buClr>
                <a:srgbClr val="1f497d"/>
              </a:buClr>
              <a:buFont typeface="Symbol"/>
              <a:buChar char=""/>
              <a:tabLst>
                <a:tab algn="l" pos="289080"/>
                <a:tab algn="l" pos="290160"/>
              </a:tabLst>
            </a:pPr>
            <a:r>
              <a:rPr b="0" lang="en-US" sz="1800" spc="-7" strike="noStrike">
                <a:solidFill>
                  <a:srgbClr val="1f497d"/>
                </a:solidFill>
                <a:latin typeface="Arial"/>
                <a:ea typeface="DejaVu Sans"/>
              </a:rPr>
              <a:t>Hour </a:t>
            </a:r>
            <a:r>
              <a:rPr b="0" lang="en-US" sz="1800" spc="-1" strike="noStrike">
                <a:solidFill>
                  <a:srgbClr val="1f497d"/>
                </a:solidFill>
                <a:latin typeface="Arial"/>
                <a:ea typeface="DejaVu Sans"/>
              </a:rPr>
              <a:t>- </a:t>
            </a:r>
            <a:r>
              <a:rPr b="0" lang="en-US" sz="1800" spc="-7" strike="noStrike">
                <a:solidFill>
                  <a:srgbClr val="1f497d"/>
                </a:solidFill>
                <a:latin typeface="Arial"/>
                <a:ea typeface="DejaVu Sans"/>
              </a:rPr>
              <a:t>Hour of he</a:t>
            </a:r>
            <a:r>
              <a:rPr b="0" lang="en-US" sz="1800" spc="-26" strike="noStrike">
                <a:solidFill>
                  <a:srgbClr val="1f497d"/>
                </a:solidFill>
                <a:latin typeface="Arial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1f497d"/>
                </a:solidFill>
                <a:latin typeface="Arial"/>
                <a:ea typeface="DejaVu Sans"/>
              </a:rPr>
              <a:t>day</a:t>
            </a:r>
            <a:endParaRPr b="0" lang="en-IN" sz="1800" spc="-1" strike="noStrike">
              <a:latin typeface="Arial"/>
            </a:endParaRPr>
          </a:p>
          <a:p>
            <a:pPr marL="289440" indent="-277560">
              <a:lnSpc>
                <a:spcPct val="100000"/>
              </a:lnSpc>
              <a:buClr>
                <a:srgbClr val="1f497d"/>
              </a:buClr>
              <a:buFont typeface="Symbol"/>
              <a:buChar char=""/>
              <a:tabLst>
                <a:tab algn="l" pos="289080"/>
                <a:tab algn="l" pos="290160"/>
              </a:tabLst>
            </a:pPr>
            <a:r>
              <a:rPr b="0" lang="en-US" sz="1800" spc="-26" strike="noStrike">
                <a:solidFill>
                  <a:srgbClr val="1f497d"/>
                </a:solidFill>
                <a:latin typeface="Arial"/>
                <a:ea typeface="DejaVu Sans"/>
              </a:rPr>
              <a:t>Temperature-Temperature </a:t>
            </a:r>
            <a:r>
              <a:rPr b="0" lang="en-US" sz="1800" spc="-7" strike="noStrike">
                <a:solidFill>
                  <a:srgbClr val="1f497d"/>
                </a:solidFill>
                <a:latin typeface="Arial"/>
                <a:ea typeface="DejaVu Sans"/>
              </a:rPr>
              <a:t>in</a:t>
            </a:r>
            <a:r>
              <a:rPr b="0" lang="en-US" sz="1800" spc="1" strike="noStrike">
                <a:solidFill>
                  <a:srgbClr val="1f497d"/>
                </a:solidFill>
                <a:latin typeface="Arial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1f497d"/>
                </a:solidFill>
                <a:latin typeface="Arial"/>
                <a:ea typeface="DejaVu Sans"/>
              </a:rPr>
              <a:t>Celsius</a:t>
            </a:r>
            <a:endParaRPr b="0" lang="en-IN" sz="1800" spc="-1" strike="noStrike">
              <a:latin typeface="Arial"/>
            </a:endParaRPr>
          </a:p>
          <a:p>
            <a:pPr marL="289440" indent="-277560">
              <a:lnSpc>
                <a:spcPct val="100000"/>
              </a:lnSpc>
              <a:buClr>
                <a:srgbClr val="1f497d"/>
              </a:buClr>
              <a:buFont typeface="Symbol"/>
              <a:buChar char=""/>
              <a:tabLst>
                <a:tab algn="l" pos="289080"/>
                <a:tab algn="l" pos="290160"/>
              </a:tabLst>
            </a:pPr>
            <a:r>
              <a:rPr b="0" lang="en-US" sz="1800" spc="-7" strike="noStrike">
                <a:solidFill>
                  <a:srgbClr val="1f497d"/>
                </a:solidFill>
                <a:latin typeface="Arial"/>
                <a:ea typeface="DejaVu Sans"/>
              </a:rPr>
              <a:t>Humidity </a:t>
            </a:r>
            <a:r>
              <a:rPr b="0" lang="en-US" sz="1800" spc="-1" strike="noStrike">
                <a:solidFill>
                  <a:srgbClr val="1f497d"/>
                </a:solidFill>
                <a:latin typeface="Arial"/>
                <a:ea typeface="DejaVu Sans"/>
              </a:rPr>
              <a:t>-</a:t>
            </a:r>
            <a:r>
              <a:rPr b="0" lang="en-US" sz="1800" spc="-12" strike="noStrike">
                <a:solidFill>
                  <a:srgbClr val="1f497d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1f497d"/>
                </a:solidFill>
                <a:latin typeface="Arial"/>
                <a:ea typeface="DejaVu Sans"/>
              </a:rPr>
              <a:t>%</a:t>
            </a:r>
            <a:endParaRPr b="0" lang="en-IN" sz="1800" spc="-1" strike="noStrike">
              <a:latin typeface="Arial"/>
            </a:endParaRPr>
          </a:p>
          <a:p>
            <a:pPr marL="289440" indent="-277560">
              <a:lnSpc>
                <a:spcPct val="100000"/>
              </a:lnSpc>
              <a:buClr>
                <a:srgbClr val="1f497d"/>
              </a:buClr>
              <a:buFont typeface="Symbol"/>
              <a:buChar char=""/>
              <a:tabLst>
                <a:tab algn="l" pos="289080"/>
                <a:tab algn="l" pos="290160"/>
              </a:tabLst>
            </a:pPr>
            <a:r>
              <a:rPr b="0" lang="en-US" sz="1800" spc="-7" strike="noStrike">
                <a:solidFill>
                  <a:srgbClr val="1f497d"/>
                </a:solidFill>
                <a:latin typeface="Arial"/>
                <a:ea typeface="DejaVu Sans"/>
              </a:rPr>
              <a:t>Windspeed </a:t>
            </a:r>
            <a:r>
              <a:rPr b="0" lang="en-US" sz="1800" spc="-1" strike="noStrike">
                <a:solidFill>
                  <a:srgbClr val="1f497d"/>
                </a:solidFill>
                <a:latin typeface="Arial"/>
                <a:ea typeface="DejaVu Sans"/>
              </a:rPr>
              <a:t>-</a:t>
            </a:r>
            <a:r>
              <a:rPr b="0" lang="en-US" sz="1800" spc="-15" strike="noStrike">
                <a:solidFill>
                  <a:srgbClr val="1f497d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1f497d"/>
                </a:solidFill>
                <a:latin typeface="Arial"/>
                <a:ea typeface="DejaVu Sans"/>
              </a:rPr>
              <a:t>m/s</a:t>
            </a:r>
            <a:endParaRPr b="0" lang="en-IN" sz="1800" spc="-1" strike="noStrike">
              <a:latin typeface="Arial"/>
            </a:endParaRPr>
          </a:p>
          <a:p>
            <a:pPr marL="289440" indent="-277560">
              <a:lnSpc>
                <a:spcPct val="100000"/>
              </a:lnSpc>
              <a:buClr>
                <a:srgbClr val="1f497d"/>
              </a:buClr>
              <a:buFont typeface="Symbol"/>
              <a:buChar char=""/>
              <a:tabLst>
                <a:tab algn="l" pos="289080"/>
                <a:tab algn="l" pos="290160"/>
              </a:tabLst>
            </a:pPr>
            <a:r>
              <a:rPr b="0" lang="en-US" sz="1800" spc="-12" strike="noStrike">
                <a:solidFill>
                  <a:srgbClr val="1f497d"/>
                </a:solidFill>
                <a:latin typeface="Arial"/>
                <a:ea typeface="DejaVu Sans"/>
              </a:rPr>
              <a:t>Visibility </a:t>
            </a:r>
            <a:r>
              <a:rPr b="0" lang="en-US" sz="1800" spc="-1" strike="noStrike">
                <a:solidFill>
                  <a:srgbClr val="1f497d"/>
                </a:solidFill>
                <a:latin typeface="Arial"/>
                <a:ea typeface="DejaVu Sans"/>
              </a:rPr>
              <a:t>- </a:t>
            </a:r>
            <a:r>
              <a:rPr b="0" lang="en-US" sz="1800" spc="-7" strike="noStrike">
                <a:solidFill>
                  <a:srgbClr val="1f497d"/>
                </a:solidFill>
                <a:latin typeface="Arial"/>
                <a:ea typeface="DejaVu Sans"/>
              </a:rPr>
              <a:t>10</a:t>
            </a:r>
            <a:r>
              <a:rPr b="0" lang="en-US" sz="1800" spc="-15" strike="noStrike">
                <a:solidFill>
                  <a:srgbClr val="1f497d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1f497d"/>
                </a:solidFill>
                <a:latin typeface="Arial"/>
                <a:ea typeface="DejaVu Sans"/>
              </a:rPr>
              <a:t>m</a:t>
            </a:r>
            <a:endParaRPr b="0" lang="en-IN" sz="1800" spc="-1" strike="noStrike">
              <a:latin typeface="Arial"/>
            </a:endParaRPr>
          </a:p>
          <a:p>
            <a:pPr marL="289440" indent="-277560">
              <a:lnSpc>
                <a:spcPct val="100000"/>
              </a:lnSpc>
              <a:buClr>
                <a:srgbClr val="1f497d"/>
              </a:buClr>
              <a:buFont typeface="Symbol"/>
              <a:buChar char=""/>
              <a:tabLst>
                <a:tab algn="l" pos="289080"/>
                <a:tab algn="l" pos="290160"/>
              </a:tabLst>
            </a:pPr>
            <a:r>
              <a:rPr b="0" lang="en-US" sz="1800" spc="-7" strike="noStrike">
                <a:solidFill>
                  <a:srgbClr val="1f497d"/>
                </a:solidFill>
                <a:latin typeface="Arial"/>
                <a:ea typeface="DejaVu Sans"/>
              </a:rPr>
              <a:t>Dew point temperature </a:t>
            </a:r>
            <a:r>
              <a:rPr b="0" lang="en-US" sz="1800" spc="-1" strike="noStrike">
                <a:solidFill>
                  <a:srgbClr val="1f497d"/>
                </a:solidFill>
                <a:latin typeface="Arial"/>
                <a:ea typeface="DejaVu Sans"/>
              </a:rPr>
              <a:t>-</a:t>
            </a:r>
            <a:r>
              <a:rPr b="0" lang="en-US" sz="1800" spc="-35" strike="noStrike">
                <a:solidFill>
                  <a:srgbClr val="1f497d"/>
                </a:solidFill>
                <a:latin typeface="Arial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1f497d"/>
                </a:solidFill>
                <a:latin typeface="Arial"/>
                <a:ea typeface="DejaVu Sans"/>
              </a:rPr>
              <a:t>Celsius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9" name="object 5"/>
          <p:cNvSpPr/>
          <p:nvPr/>
        </p:nvSpPr>
        <p:spPr>
          <a:xfrm>
            <a:off x="4717080" y="2281680"/>
            <a:ext cx="3862080" cy="24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89440" indent="-277560">
              <a:lnSpc>
                <a:spcPct val="100000"/>
              </a:lnSpc>
              <a:spcBef>
                <a:spcPts val="99"/>
              </a:spcBef>
              <a:buClr>
                <a:srgbClr val="1f497d"/>
              </a:buClr>
              <a:buFont typeface="Symbol"/>
              <a:buChar char=""/>
              <a:tabLst>
                <a:tab algn="l" pos="289080"/>
                <a:tab algn="l" pos="290160"/>
              </a:tabLst>
            </a:pPr>
            <a:r>
              <a:rPr b="0" lang="en-US" sz="1800" spc="-7" strike="noStrike">
                <a:solidFill>
                  <a:srgbClr val="1f497d"/>
                </a:solidFill>
                <a:latin typeface="Arial"/>
                <a:ea typeface="DejaVu Sans"/>
              </a:rPr>
              <a:t>Solar </a:t>
            </a:r>
            <a:r>
              <a:rPr b="0" lang="en-US" sz="1800" spc="-1" strike="noStrike">
                <a:solidFill>
                  <a:srgbClr val="1f497d"/>
                </a:solidFill>
                <a:latin typeface="Arial"/>
                <a:ea typeface="DejaVu Sans"/>
              </a:rPr>
              <a:t>radiation -</a:t>
            </a:r>
            <a:r>
              <a:rPr b="0" lang="en-US" sz="1800" spc="-32" strike="noStrike">
                <a:solidFill>
                  <a:srgbClr val="1f497d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1f497d"/>
                </a:solidFill>
                <a:latin typeface="Arial"/>
                <a:ea typeface="DejaVu Sans"/>
              </a:rPr>
              <a:t>MJ/m2</a:t>
            </a:r>
            <a:endParaRPr b="0" lang="en-IN" sz="1800" spc="-1" strike="noStrike">
              <a:latin typeface="Arial"/>
            </a:endParaRPr>
          </a:p>
          <a:p>
            <a:pPr marL="289440" indent="-277560">
              <a:lnSpc>
                <a:spcPct val="100000"/>
              </a:lnSpc>
              <a:buClr>
                <a:srgbClr val="1f497d"/>
              </a:buClr>
              <a:buFont typeface="Symbol"/>
              <a:buChar char=""/>
              <a:tabLst>
                <a:tab algn="l" pos="289080"/>
                <a:tab algn="l" pos="290160"/>
              </a:tabLst>
            </a:pPr>
            <a:r>
              <a:rPr b="0" lang="en-US" sz="1800" spc="-7" strike="noStrike">
                <a:solidFill>
                  <a:srgbClr val="1f497d"/>
                </a:solidFill>
                <a:latin typeface="Arial"/>
                <a:ea typeface="DejaVu Sans"/>
              </a:rPr>
              <a:t>Rainfall </a:t>
            </a:r>
            <a:r>
              <a:rPr b="0" lang="en-US" sz="1800" spc="-1" strike="noStrike">
                <a:solidFill>
                  <a:srgbClr val="1f497d"/>
                </a:solidFill>
                <a:latin typeface="Arial"/>
                <a:ea typeface="DejaVu Sans"/>
              </a:rPr>
              <a:t>-</a:t>
            </a:r>
            <a:r>
              <a:rPr b="0" lang="en-US" sz="1800" spc="-100" strike="noStrike">
                <a:solidFill>
                  <a:srgbClr val="1f497d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1f497d"/>
                </a:solidFill>
                <a:latin typeface="Arial"/>
                <a:ea typeface="DejaVu Sans"/>
              </a:rPr>
              <a:t>mm</a:t>
            </a:r>
            <a:endParaRPr b="0" lang="en-IN" sz="1800" spc="-1" strike="noStrike">
              <a:latin typeface="Arial"/>
            </a:endParaRPr>
          </a:p>
          <a:p>
            <a:pPr marL="289440" indent="-277560">
              <a:lnSpc>
                <a:spcPct val="100000"/>
              </a:lnSpc>
              <a:buClr>
                <a:srgbClr val="1f497d"/>
              </a:buClr>
              <a:buFont typeface="Symbol"/>
              <a:buChar char=""/>
              <a:tabLst>
                <a:tab algn="l" pos="289080"/>
                <a:tab algn="l" pos="290160"/>
              </a:tabLst>
            </a:pPr>
            <a:r>
              <a:rPr b="0" lang="en-US" sz="1800" spc="-7" strike="noStrike">
                <a:solidFill>
                  <a:srgbClr val="1f497d"/>
                </a:solidFill>
                <a:latin typeface="Arial"/>
                <a:ea typeface="DejaVu Sans"/>
              </a:rPr>
              <a:t>Snowfall </a:t>
            </a:r>
            <a:r>
              <a:rPr b="0" lang="en-US" sz="1800" spc="-1" strike="noStrike">
                <a:solidFill>
                  <a:srgbClr val="1f497d"/>
                </a:solidFill>
                <a:latin typeface="Arial"/>
                <a:ea typeface="DejaVu Sans"/>
              </a:rPr>
              <a:t>-</a:t>
            </a:r>
            <a:r>
              <a:rPr b="0" lang="en-US" sz="1800" spc="-106" strike="noStrike">
                <a:solidFill>
                  <a:srgbClr val="1f497d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1f497d"/>
                </a:solidFill>
                <a:latin typeface="Arial"/>
                <a:ea typeface="DejaVu Sans"/>
              </a:rPr>
              <a:t>cm</a:t>
            </a:r>
            <a:endParaRPr b="0" lang="en-IN" sz="1800" spc="-1" strike="noStrike">
              <a:latin typeface="Arial"/>
            </a:endParaRPr>
          </a:p>
          <a:p>
            <a:pPr marL="289440" indent="-277560">
              <a:lnSpc>
                <a:spcPct val="100000"/>
              </a:lnSpc>
              <a:buClr>
                <a:srgbClr val="1f497d"/>
              </a:buClr>
              <a:buFont typeface="Symbol"/>
              <a:buChar char=""/>
              <a:tabLst>
                <a:tab algn="l" pos="289080"/>
                <a:tab algn="l" pos="290160"/>
              </a:tabLst>
            </a:pPr>
            <a:r>
              <a:rPr b="0" lang="en-US" sz="1800" spc="-7" strike="noStrike">
                <a:solidFill>
                  <a:srgbClr val="1f497d"/>
                </a:solidFill>
                <a:latin typeface="Arial"/>
                <a:ea typeface="DejaVu Sans"/>
              </a:rPr>
              <a:t>Seasons </a:t>
            </a:r>
            <a:r>
              <a:rPr b="0" lang="en-US" sz="1800" spc="-1" strike="noStrike">
                <a:solidFill>
                  <a:srgbClr val="1f497d"/>
                </a:solidFill>
                <a:latin typeface="Arial"/>
                <a:ea typeface="DejaVu Sans"/>
              </a:rPr>
              <a:t>- </a:t>
            </a:r>
            <a:r>
              <a:rPr b="0" lang="en-US" sz="1800" spc="-21" strike="noStrike">
                <a:solidFill>
                  <a:srgbClr val="1f497d"/>
                </a:solidFill>
                <a:latin typeface="Arial"/>
                <a:ea typeface="DejaVu Sans"/>
              </a:rPr>
              <a:t>Winter, </a:t>
            </a:r>
            <a:r>
              <a:rPr b="0" lang="en-US" sz="1800" spc="-7" strike="noStrike">
                <a:solidFill>
                  <a:srgbClr val="1f497d"/>
                </a:solidFill>
                <a:latin typeface="Arial"/>
                <a:ea typeface="DejaVu Sans"/>
              </a:rPr>
              <a:t>Spring, </a:t>
            </a:r>
            <a:r>
              <a:rPr b="0" lang="en-US" sz="1800" spc="-21" strike="noStrike">
                <a:solidFill>
                  <a:srgbClr val="1f497d"/>
                </a:solidFill>
                <a:latin typeface="Arial"/>
                <a:ea typeface="DejaVu Sans"/>
              </a:rPr>
              <a:t>Summer,  </a:t>
            </a:r>
            <a:r>
              <a:rPr b="0" lang="en-US" sz="1800" spc="-7" strike="noStrike">
                <a:solidFill>
                  <a:srgbClr val="1f497d"/>
                </a:solidFill>
                <a:latin typeface="Arial"/>
                <a:ea typeface="DejaVu Sans"/>
              </a:rPr>
              <a:t>Autumn</a:t>
            </a:r>
            <a:endParaRPr b="0" lang="en-IN" sz="1800" spc="-1" strike="noStrike">
              <a:latin typeface="Arial"/>
            </a:endParaRPr>
          </a:p>
          <a:p>
            <a:pPr marL="289440" indent="-277560">
              <a:lnSpc>
                <a:spcPct val="100000"/>
              </a:lnSpc>
              <a:buClr>
                <a:srgbClr val="1f497d"/>
              </a:buClr>
              <a:buFont typeface="Symbol"/>
              <a:buChar char=""/>
              <a:tabLst>
                <a:tab algn="l" pos="289080"/>
                <a:tab algn="l" pos="290160"/>
              </a:tabLst>
            </a:pPr>
            <a:r>
              <a:rPr b="0" lang="en-US" sz="1800" spc="-7" strike="noStrike">
                <a:solidFill>
                  <a:srgbClr val="1f497d"/>
                </a:solidFill>
                <a:latin typeface="Arial"/>
                <a:ea typeface="DejaVu Sans"/>
              </a:rPr>
              <a:t>Holiday </a:t>
            </a:r>
            <a:r>
              <a:rPr b="0" lang="en-US" sz="1800" spc="-1" strike="noStrike">
                <a:solidFill>
                  <a:srgbClr val="1f497d"/>
                </a:solidFill>
                <a:latin typeface="Arial"/>
                <a:ea typeface="DejaVu Sans"/>
              </a:rPr>
              <a:t>- </a:t>
            </a:r>
            <a:r>
              <a:rPr b="0" lang="en-US" sz="1800" spc="-7" strike="noStrike">
                <a:solidFill>
                  <a:srgbClr val="1f497d"/>
                </a:solidFill>
                <a:latin typeface="Arial"/>
                <a:ea typeface="DejaVu Sans"/>
              </a:rPr>
              <a:t>Holiday/No</a:t>
            </a:r>
            <a:r>
              <a:rPr b="0" lang="en-US" sz="1800" spc="-32" strike="noStrike">
                <a:solidFill>
                  <a:srgbClr val="1f497d"/>
                </a:solidFill>
                <a:latin typeface="Arial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1f497d"/>
                </a:solidFill>
                <a:latin typeface="Arial"/>
                <a:ea typeface="DejaVu Sans"/>
              </a:rPr>
              <a:t>holiday</a:t>
            </a:r>
            <a:endParaRPr b="0" lang="en-IN" sz="1800" spc="-1" strike="noStrike">
              <a:latin typeface="Arial"/>
            </a:endParaRPr>
          </a:p>
          <a:p>
            <a:pPr marL="289440" indent="-277560">
              <a:lnSpc>
                <a:spcPct val="100000"/>
              </a:lnSpc>
              <a:buClr>
                <a:srgbClr val="1f497d"/>
              </a:buClr>
              <a:buFont typeface="Symbol"/>
              <a:buChar char=""/>
              <a:tabLst>
                <a:tab algn="l" pos="289080"/>
                <a:tab algn="l" pos="290160"/>
              </a:tabLst>
            </a:pPr>
            <a:r>
              <a:rPr b="0" lang="en-US" sz="1800" spc="-7" strike="noStrike">
                <a:solidFill>
                  <a:srgbClr val="1f497d"/>
                </a:solidFill>
                <a:latin typeface="Arial"/>
                <a:ea typeface="DejaVu Sans"/>
              </a:rPr>
              <a:t>Functional Day </a:t>
            </a:r>
            <a:r>
              <a:rPr b="0" lang="en-US" sz="1800" spc="-1" strike="noStrike">
                <a:solidFill>
                  <a:srgbClr val="1f497d"/>
                </a:solidFill>
                <a:latin typeface="Arial"/>
                <a:ea typeface="DejaVu Sans"/>
              </a:rPr>
              <a:t>- </a:t>
            </a:r>
            <a:r>
              <a:rPr b="0" lang="en-US" sz="1800" spc="-7" strike="noStrike">
                <a:solidFill>
                  <a:srgbClr val="1f497d"/>
                </a:solidFill>
                <a:latin typeface="Arial"/>
                <a:ea typeface="DejaVu Sans"/>
              </a:rPr>
              <a:t>NoFunc(Non  Functional Hours),</a:t>
            </a:r>
            <a:r>
              <a:rPr b="0" lang="en-US" sz="1800" spc="-92" strike="noStrike">
                <a:solidFill>
                  <a:srgbClr val="1f497d"/>
                </a:solidFill>
                <a:latin typeface="Arial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1f497d"/>
                </a:solidFill>
                <a:latin typeface="Arial"/>
                <a:ea typeface="DejaVu Sans"/>
              </a:rPr>
              <a:t>Fun(Functional  hours)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0" name="object 6"/>
          <p:cNvSpPr/>
          <p:nvPr/>
        </p:nvSpPr>
        <p:spPr>
          <a:xfrm>
            <a:off x="685800" y="933480"/>
            <a:ext cx="5883840" cy="83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-7" strike="noStrike">
                <a:solidFill>
                  <a:srgbClr val="000000"/>
                </a:solidFill>
                <a:latin typeface="Arial"/>
                <a:ea typeface="DejaVu Sans"/>
              </a:rPr>
              <a:t>Dependent</a:t>
            </a:r>
            <a:r>
              <a:rPr b="1" lang="en-US" sz="18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7" strike="noStrike">
                <a:solidFill>
                  <a:srgbClr val="000000"/>
                </a:solidFill>
                <a:latin typeface="Arial"/>
                <a:ea typeface="DejaVu Sans"/>
              </a:rPr>
              <a:t>variable: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  <a:buNone/>
            </a:pPr>
            <a:endParaRPr b="0" lang="en-IN" sz="1800" spc="-1" strike="noStrike">
              <a:latin typeface="Arial"/>
            </a:endParaRPr>
          </a:p>
          <a:p>
            <a:pPr marL="298440" indent="-277560">
              <a:lnSpc>
                <a:spcPct val="100000"/>
              </a:lnSpc>
              <a:buClr>
                <a:srgbClr val="1f497d"/>
              </a:buClr>
              <a:buFont typeface="Symbol"/>
              <a:buChar char=""/>
              <a:tabLst>
                <a:tab algn="l" pos="297720"/>
                <a:tab algn="l" pos="298440"/>
              </a:tabLst>
            </a:pPr>
            <a:r>
              <a:rPr b="0" lang="en-US" sz="1800" spc="-7" strike="noStrike">
                <a:solidFill>
                  <a:srgbClr val="1f497d"/>
                </a:solidFill>
                <a:latin typeface="Arial"/>
                <a:ea typeface="DejaVu Sans"/>
              </a:rPr>
              <a:t>Rented Bike </a:t>
            </a:r>
            <a:r>
              <a:rPr b="0" lang="en-US" sz="1800" spc="-1" strike="noStrike">
                <a:solidFill>
                  <a:srgbClr val="1f497d"/>
                </a:solidFill>
                <a:latin typeface="Arial"/>
                <a:ea typeface="DejaVu Sans"/>
              </a:rPr>
              <a:t>count - </a:t>
            </a:r>
            <a:r>
              <a:rPr b="0" lang="en-US" sz="1800" spc="-7" strike="noStrike">
                <a:solidFill>
                  <a:srgbClr val="1f497d"/>
                </a:solidFill>
                <a:latin typeface="Arial"/>
                <a:ea typeface="DejaVu Sans"/>
              </a:rPr>
              <a:t>Count of bikes </a:t>
            </a:r>
            <a:r>
              <a:rPr b="0" lang="en-US" sz="1800" spc="-1" strike="noStrike">
                <a:solidFill>
                  <a:srgbClr val="1f497d"/>
                </a:solidFill>
                <a:latin typeface="Arial"/>
                <a:ea typeface="DejaVu Sans"/>
              </a:rPr>
              <a:t>rented </a:t>
            </a:r>
            <a:r>
              <a:rPr b="0" lang="en-US" sz="1800" spc="-7" strike="noStrike">
                <a:solidFill>
                  <a:srgbClr val="1f497d"/>
                </a:solidFill>
                <a:latin typeface="Arial"/>
                <a:ea typeface="DejaVu Sans"/>
              </a:rPr>
              <a:t>at each</a:t>
            </a:r>
            <a:r>
              <a:rPr b="0" lang="en-US" sz="1800" spc="-92" strike="noStrike">
                <a:solidFill>
                  <a:srgbClr val="1f497d"/>
                </a:solidFill>
                <a:latin typeface="Arial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1f497d"/>
                </a:solidFill>
                <a:latin typeface="Arial"/>
                <a:ea typeface="DejaVu Sans"/>
              </a:rPr>
              <a:t>hour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464480" y="157680"/>
            <a:ext cx="6455160" cy="9219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algn="ctr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3200" spc="-1" strike="noStrike">
                <a:solidFill>
                  <a:srgbClr val="cc0000"/>
                </a:solidFill>
                <a:latin typeface="Verdana"/>
              </a:rPr>
              <a:t>PREPROCESS DATA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32" name="object 3"/>
          <p:cNvSpPr/>
          <p:nvPr/>
        </p:nvSpPr>
        <p:spPr>
          <a:xfrm>
            <a:off x="540000" y="916920"/>
            <a:ext cx="7739640" cy="322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9520" bIns="0" anchor="t">
            <a:spAutoFit/>
          </a:bodyPr>
          <a:p>
            <a:pPr marL="422280" indent="-409680">
              <a:lnSpc>
                <a:spcPct val="100000"/>
              </a:lnSpc>
              <a:spcBef>
                <a:spcPts val="941"/>
              </a:spcBef>
              <a:buClr>
                <a:srgbClr val="0b044f"/>
              </a:buClr>
              <a:buFont typeface="DejaVu Sans"/>
              <a:buChar char="➢"/>
              <a:tabLst>
                <a:tab algn="l" pos="421560"/>
                <a:tab algn="l" pos="422280"/>
              </a:tabLst>
            </a:pPr>
            <a:r>
              <a:rPr b="1" lang="en-US" sz="1400" spc="-52" strike="noStrike">
                <a:solidFill>
                  <a:srgbClr val="0b044f"/>
                </a:solidFill>
                <a:latin typeface="Verdana"/>
                <a:ea typeface="DejaVu Sans"/>
              </a:rPr>
              <a:t>Records=8760 and Features=14</a:t>
            </a:r>
            <a:endParaRPr b="0" lang="en-IN" sz="1400" spc="-1" strike="noStrike">
              <a:latin typeface="Arial"/>
            </a:endParaRPr>
          </a:p>
          <a:p>
            <a:pPr marL="422280" indent="-409680">
              <a:lnSpc>
                <a:spcPct val="100000"/>
              </a:lnSpc>
              <a:spcBef>
                <a:spcPts val="941"/>
              </a:spcBef>
              <a:buClr>
                <a:srgbClr val="0b044f"/>
              </a:buClr>
              <a:buFont typeface="DejaVu Sans"/>
              <a:buChar char="➢"/>
              <a:tabLst>
                <a:tab algn="l" pos="421560"/>
                <a:tab algn="l" pos="422280"/>
              </a:tabLst>
            </a:pPr>
            <a:r>
              <a:rPr b="1" lang="en-US" sz="1400" spc="-52" strike="noStrike">
                <a:solidFill>
                  <a:srgbClr val="0b044f"/>
                </a:solidFill>
                <a:latin typeface="Verdana"/>
                <a:ea typeface="DejaVu Sans"/>
              </a:rPr>
              <a:t>No data is </a:t>
            </a:r>
            <a:r>
              <a:rPr b="1" lang="en-US" sz="1400" spc="-46" strike="noStrike">
                <a:solidFill>
                  <a:srgbClr val="0b044f"/>
                </a:solidFill>
                <a:latin typeface="Verdana"/>
                <a:ea typeface="DejaVu Sans"/>
              </a:rPr>
              <a:t>Missing </a:t>
            </a:r>
            <a:r>
              <a:rPr b="1" lang="en-US" sz="1400" spc="-72" strike="noStrike">
                <a:solidFill>
                  <a:srgbClr val="0b044f"/>
                </a:solidFill>
                <a:latin typeface="Verdana"/>
                <a:ea typeface="DejaVu Sans"/>
              </a:rPr>
              <a:t>in given dataset</a:t>
            </a:r>
            <a:r>
              <a:rPr b="1" lang="en-US" sz="1400" spc="-55" strike="noStrike">
                <a:solidFill>
                  <a:srgbClr val="0b044f"/>
                </a:solidFill>
                <a:latin typeface="Verdana"/>
                <a:ea typeface="DejaVu Sans"/>
              </a:rPr>
              <a:t>.</a:t>
            </a:r>
            <a:endParaRPr b="0" lang="en-IN" sz="1400" spc="-1" strike="noStrike">
              <a:latin typeface="Arial"/>
            </a:endParaRPr>
          </a:p>
          <a:p>
            <a:pPr marL="422280" indent="-409680">
              <a:lnSpc>
                <a:spcPct val="100000"/>
              </a:lnSpc>
              <a:spcBef>
                <a:spcPts val="839"/>
              </a:spcBef>
              <a:buClr>
                <a:srgbClr val="0b044f"/>
              </a:buClr>
              <a:buFont typeface="DejaVu Sans"/>
              <a:buChar char="➢"/>
              <a:tabLst>
                <a:tab algn="l" pos="421560"/>
                <a:tab algn="l" pos="422280"/>
              </a:tabLst>
            </a:pPr>
            <a:r>
              <a:rPr b="1" lang="en-US" sz="1400" spc="-66" strike="noStrike">
                <a:solidFill>
                  <a:srgbClr val="0b044f"/>
                </a:solidFill>
                <a:latin typeface="Verdana"/>
                <a:ea typeface="DejaVu Sans"/>
              </a:rPr>
              <a:t>There </a:t>
            </a:r>
            <a:r>
              <a:rPr b="1" lang="en-US" sz="1400" spc="-75" strike="noStrike">
                <a:solidFill>
                  <a:srgbClr val="0b044f"/>
                </a:solidFill>
                <a:latin typeface="Verdana"/>
                <a:ea typeface="DejaVu Sans"/>
              </a:rPr>
              <a:t>are </a:t>
            </a:r>
            <a:r>
              <a:rPr b="1" lang="en-US" sz="1400" spc="-52" strike="noStrike">
                <a:solidFill>
                  <a:srgbClr val="0b044f"/>
                </a:solidFill>
                <a:latin typeface="Verdana"/>
                <a:ea typeface="DejaVu Sans"/>
              </a:rPr>
              <a:t>No </a:t>
            </a:r>
            <a:r>
              <a:rPr b="1" lang="en-US" sz="1400" spc="-41" strike="noStrike">
                <a:solidFill>
                  <a:srgbClr val="0b044f"/>
                </a:solidFill>
                <a:latin typeface="Verdana"/>
                <a:ea typeface="DejaVu Sans"/>
              </a:rPr>
              <a:t>Duplicate </a:t>
            </a:r>
            <a:r>
              <a:rPr b="1" lang="en-US" sz="1400" spc="-72" strike="noStrike">
                <a:solidFill>
                  <a:srgbClr val="0b044f"/>
                </a:solidFill>
                <a:latin typeface="Verdana"/>
                <a:ea typeface="DejaVu Sans"/>
              </a:rPr>
              <a:t>values</a:t>
            </a:r>
            <a:r>
              <a:rPr b="1" lang="en-US" sz="1400" spc="-202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400" spc="-55" strike="noStrike">
                <a:solidFill>
                  <a:srgbClr val="0b044f"/>
                </a:solidFill>
                <a:latin typeface="Verdana"/>
                <a:ea typeface="DejaVu Sans"/>
              </a:rPr>
              <a:t>present</a:t>
            </a:r>
            <a:endParaRPr b="0" lang="en-IN" sz="1400" spc="-1" strike="noStrike">
              <a:latin typeface="Arial"/>
            </a:endParaRPr>
          </a:p>
          <a:p>
            <a:pPr marL="422280" indent="-409680">
              <a:lnSpc>
                <a:spcPct val="100000"/>
              </a:lnSpc>
              <a:spcBef>
                <a:spcPts val="839"/>
              </a:spcBef>
              <a:buClr>
                <a:srgbClr val="0b044f"/>
              </a:buClr>
              <a:buFont typeface="DejaVu Sans"/>
              <a:buChar char="➢"/>
              <a:tabLst>
                <a:tab algn="l" pos="421560"/>
                <a:tab algn="l" pos="422280"/>
              </a:tabLst>
            </a:pPr>
            <a:r>
              <a:rPr b="1" lang="en-US" sz="1400" spc="-66" strike="noStrike">
                <a:solidFill>
                  <a:srgbClr val="0b044f"/>
                </a:solidFill>
                <a:latin typeface="Verdana"/>
                <a:ea typeface="DejaVu Sans"/>
              </a:rPr>
              <a:t>There </a:t>
            </a:r>
            <a:r>
              <a:rPr b="1" lang="en-US" sz="1400" spc="-75" strike="noStrike">
                <a:solidFill>
                  <a:srgbClr val="0b044f"/>
                </a:solidFill>
                <a:latin typeface="Verdana"/>
                <a:ea typeface="DejaVu Sans"/>
              </a:rPr>
              <a:t>are </a:t>
            </a:r>
            <a:r>
              <a:rPr b="1" lang="en-US" sz="1400" spc="-52" strike="noStrike">
                <a:solidFill>
                  <a:srgbClr val="0b044f"/>
                </a:solidFill>
                <a:latin typeface="Verdana"/>
                <a:ea typeface="DejaVu Sans"/>
              </a:rPr>
              <a:t>No </a:t>
            </a:r>
            <a:r>
              <a:rPr b="1" lang="en-US" sz="1400" spc="-46" strike="noStrike">
                <a:solidFill>
                  <a:srgbClr val="0b044f"/>
                </a:solidFill>
                <a:latin typeface="Verdana"/>
                <a:ea typeface="DejaVu Sans"/>
              </a:rPr>
              <a:t>null</a:t>
            </a:r>
            <a:r>
              <a:rPr b="1" lang="en-US" sz="1400" spc="-157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400" spc="-80" strike="noStrike">
                <a:solidFill>
                  <a:srgbClr val="0b044f"/>
                </a:solidFill>
                <a:latin typeface="Verdana"/>
                <a:ea typeface="DejaVu Sans"/>
              </a:rPr>
              <a:t>values.</a:t>
            </a:r>
            <a:endParaRPr b="0" lang="en-IN" sz="1400" spc="-1" strike="noStrike">
              <a:latin typeface="Arial"/>
            </a:endParaRPr>
          </a:p>
          <a:p>
            <a:pPr marL="421560" indent="-409680">
              <a:lnSpc>
                <a:spcPct val="150000"/>
              </a:lnSpc>
              <a:buClr>
                <a:srgbClr val="0b044f"/>
              </a:buClr>
              <a:buFont typeface="DejaVu Sans"/>
              <a:buChar char="➢"/>
              <a:tabLst>
                <a:tab algn="l" pos="421560"/>
                <a:tab algn="l" pos="422280"/>
              </a:tabLst>
            </a:pPr>
            <a:r>
              <a:rPr b="1" lang="en-US" sz="1400" spc="-21" strike="noStrike">
                <a:solidFill>
                  <a:srgbClr val="0b044f"/>
                </a:solidFill>
                <a:latin typeface="Verdana"/>
                <a:ea typeface="DejaVu Sans"/>
              </a:rPr>
              <a:t>And</a:t>
            </a:r>
            <a:r>
              <a:rPr b="1" lang="en-US" sz="1400" spc="-86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400" spc="-41" strike="noStrike">
                <a:solidFill>
                  <a:srgbClr val="0b044f"/>
                </a:solidFill>
                <a:latin typeface="Verdana"/>
                <a:ea typeface="DejaVu Sans"/>
              </a:rPr>
              <a:t>ﬁnally</a:t>
            </a:r>
            <a:r>
              <a:rPr b="1" lang="en-US" sz="1400" spc="-80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400" spc="-66" strike="noStrike">
                <a:solidFill>
                  <a:srgbClr val="0b044f"/>
                </a:solidFill>
                <a:latin typeface="Verdana"/>
                <a:ea typeface="DejaVu Sans"/>
              </a:rPr>
              <a:t>we</a:t>
            </a:r>
            <a:r>
              <a:rPr b="1" lang="en-US" sz="1400" spc="-80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400" spc="-66" strike="noStrike">
                <a:solidFill>
                  <a:srgbClr val="0b044f"/>
                </a:solidFill>
                <a:latin typeface="Verdana"/>
                <a:ea typeface="DejaVu Sans"/>
              </a:rPr>
              <a:t>have</a:t>
            </a:r>
            <a:r>
              <a:rPr b="1" lang="en-US" sz="1400" spc="-80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400" spc="-66" strike="noStrike">
                <a:solidFill>
                  <a:srgbClr val="0b044f"/>
                </a:solidFill>
                <a:latin typeface="Verdana"/>
                <a:ea typeface="DejaVu Sans"/>
              </a:rPr>
              <a:t>'rented</a:t>
            </a:r>
            <a:r>
              <a:rPr b="1" lang="en-US" sz="1400" spc="-80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400" spc="-46" strike="noStrike">
                <a:solidFill>
                  <a:srgbClr val="0b044f"/>
                </a:solidFill>
                <a:latin typeface="Verdana"/>
                <a:ea typeface="DejaVu Sans"/>
              </a:rPr>
              <a:t>bike</a:t>
            </a:r>
            <a:r>
              <a:rPr b="1" lang="en-US" sz="1400" spc="-80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400" spc="-52" strike="noStrike">
                <a:solidFill>
                  <a:srgbClr val="0b044f"/>
                </a:solidFill>
                <a:latin typeface="Verdana"/>
                <a:ea typeface="DejaVu Sans"/>
              </a:rPr>
              <a:t>count'</a:t>
            </a:r>
            <a:r>
              <a:rPr b="1" lang="en-US" sz="1400" spc="-80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400" spc="-66" strike="noStrike">
                <a:solidFill>
                  <a:srgbClr val="0b044f"/>
                </a:solidFill>
                <a:latin typeface="Verdana"/>
                <a:ea typeface="DejaVu Sans"/>
              </a:rPr>
              <a:t>variable</a:t>
            </a:r>
            <a:r>
              <a:rPr b="1" lang="en-US" sz="1400" spc="-80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400" spc="-41" strike="noStrike">
                <a:solidFill>
                  <a:srgbClr val="0b044f"/>
                </a:solidFill>
                <a:latin typeface="Verdana"/>
                <a:ea typeface="DejaVu Sans"/>
              </a:rPr>
              <a:t>which</a:t>
            </a:r>
            <a:r>
              <a:rPr b="1" lang="en-US" sz="1400" spc="-80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400" spc="-66" strike="noStrike">
                <a:solidFill>
                  <a:srgbClr val="0b044f"/>
                </a:solidFill>
                <a:latin typeface="Verdana"/>
                <a:ea typeface="DejaVu Sans"/>
              </a:rPr>
              <a:t>we</a:t>
            </a:r>
            <a:r>
              <a:rPr b="1" lang="en-US" sz="1400" spc="-80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400" spc="-35" strike="noStrike">
                <a:solidFill>
                  <a:srgbClr val="0b044f"/>
                </a:solidFill>
                <a:latin typeface="Verdana"/>
                <a:ea typeface="DejaVu Sans"/>
              </a:rPr>
              <a:t>need</a:t>
            </a:r>
            <a:r>
              <a:rPr b="1" lang="en-US" sz="1400" spc="-80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400" spc="-52" strike="noStrike">
                <a:solidFill>
                  <a:srgbClr val="0b044f"/>
                </a:solidFill>
                <a:latin typeface="Verdana"/>
                <a:ea typeface="DejaVu Sans"/>
              </a:rPr>
              <a:t>to</a:t>
            </a:r>
            <a:r>
              <a:rPr b="1" lang="en-US" sz="1400" spc="-80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400" spc="-41" strike="noStrike">
                <a:solidFill>
                  <a:srgbClr val="0b044f"/>
                </a:solidFill>
                <a:latin typeface="Verdana"/>
                <a:ea typeface="DejaVu Sans"/>
              </a:rPr>
              <a:t>predict</a:t>
            </a:r>
            <a:r>
              <a:rPr b="1" lang="en-US" sz="1400" spc="-80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400" spc="-72" strike="noStrike">
                <a:solidFill>
                  <a:srgbClr val="0b044f"/>
                </a:solidFill>
                <a:latin typeface="Verdana"/>
                <a:ea typeface="DejaVu Sans"/>
              </a:rPr>
              <a:t>for</a:t>
            </a:r>
            <a:r>
              <a:rPr b="1" lang="en-US" sz="1400" spc="-80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400" spc="-52" strike="noStrike">
                <a:solidFill>
                  <a:srgbClr val="0b044f"/>
                </a:solidFill>
                <a:latin typeface="Verdana"/>
                <a:ea typeface="DejaVu Sans"/>
              </a:rPr>
              <a:t>new  </a:t>
            </a:r>
            <a:r>
              <a:rPr b="1" lang="en-US" sz="1400" spc="-60" strike="noStrike">
                <a:solidFill>
                  <a:srgbClr val="0b044f"/>
                </a:solidFill>
                <a:latin typeface="Verdana"/>
                <a:ea typeface="DejaVu Sans"/>
              </a:rPr>
              <a:t>observations.</a:t>
            </a:r>
            <a:endParaRPr b="0" lang="en-IN" sz="1400" spc="-1" strike="noStrike">
              <a:latin typeface="Arial"/>
            </a:endParaRPr>
          </a:p>
          <a:p>
            <a:pPr marL="421560" indent="-409680">
              <a:lnSpc>
                <a:spcPct val="150000"/>
              </a:lnSpc>
              <a:buClr>
                <a:srgbClr val="0b044f"/>
              </a:buClr>
              <a:buFont typeface="DejaVu Sans"/>
              <a:buChar char="➢"/>
              <a:tabLst>
                <a:tab algn="l" pos="421560"/>
                <a:tab algn="l" pos="422280"/>
              </a:tabLst>
            </a:pPr>
            <a:r>
              <a:rPr b="1" lang="en-US" sz="1400" spc="-41" strike="noStrike">
                <a:solidFill>
                  <a:srgbClr val="0b044f"/>
                </a:solidFill>
                <a:latin typeface="Verdana"/>
                <a:ea typeface="DejaVu Sans"/>
              </a:rPr>
              <a:t>We </a:t>
            </a:r>
            <a:r>
              <a:rPr b="1" lang="en-US" sz="1400" spc="-32" strike="noStrike">
                <a:solidFill>
                  <a:srgbClr val="0b044f"/>
                </a:solidFill>
                <a:latin typeface="Verdana"/>
                <a:ea typeface="DejaVu Sans"/>
              </a:rPr>
              <a:t>change </a:t>
            </a:r>
            <a:r>
              <a:rPr b="1" lang="en-US" sz="1400" spc="-35" strike="noStrike">
                <a:solidFill>
                  <a:srgbClr val="0b044f"/>
                </a:solidFill>
                <a:latin typeface="Verdana"/>
                <a:ea typeface="DejaVu Sans"/>
              </a:rPr>
              <a:t>the </a:t>
            </a:r>
            <a:r>
              <a:rPr b="1" lang="en-US" sz="1400" spc="-41" strike="noStrike">
                <a:solidFill>
                  <a:srgbClr val="0b044f"/>
                </a:solidFill>
                <a:latin typeface="Verdana"/>
                <a:ea typeface="DejaVu Sans"/>
              </a:rPr>
              <a:t>name </a:t>
            </a:r>
            <a:r>
              <a:rPr b="1" lang="en-US" sz="1400" spc="-52" strike="noStrike">
                <a:solidFill>
                  <a:srgbClr val="0b044f"/>
                </a:solidFill>
                <a:latin typeface="Verdana"/>
                <a:ea typeface="DejaVu Sans"/>
              </a:rPr>
              <a:t>of some </a:t>
            </a:r>
            <a:r>
              <a:rPr b="1" lang="en-US" sz="1400" spc="-66" strike="noStrike">
                <a:solidFill>
                  <a:srgbClr val="0b044f"/>
                </a:solidFill>
                <a:latin typeface="Verdana"/>
                <a:ea typeface="DejaVu Sans"/>
              </a:rPr>
              <a:t>features </a:t>
            </a:r>
            <a:r>
              <a:rPr b="1" lang="en-US" sz="1400" spc="-72" strike="noStrike">
                <a:solidFill>
                  <a:srgbClr val="0b044f"/>
                </a:solidFill>
                <a:latin typeface="Verdana"/>
                <a:ea typeface="DejaVu Sans"/>
              </a:rPr>
              <a:t>for </a:t>
            </a:r>
            <a:r>
              <a:rPr b="1" lang="en-US" sz="1400" spc="-60" strike="noStrike">
                <a:solidFill>
                  <a:srgbClr val="0b044f"/>
                </a:solidFill>
                <a:latin typeface="Verdana"/>
                <a:ea typeface="DejaVu Sans"/>
              </a:rPr>
              <a:t>our </a:t>
            </a:r>
            <a:r>
              <a:rPr b="1" lang="en-US" sz="1400" spc="-46" strike="noStrike">
                <a:solidFill>
                  <a:srgbClr val="0b044f"/>
                </a:solidFill>
                <a:latin typeface="Verdana"/>
                <a:ea typeface="DejaVu Sans"/>
              </a:rPr>
              <a:t>convenience </a:t>
            </a:r>
            <a:r>
              <a:rPr b="1" lang="en-US" sz="1400" spc="-140" strike="noStrike">
                <a:solidFill>
                  <a:srgbClr val="0b044f"/>
                </a:solidFill>
                <a:latin typeface="Verdana"/>
                <a:ea typeface="DejaVu Sans"/>
              </a:rPr>
              <a:t>, </a:t>
            </a:r>
            <a:r>
              <a:rPr b="1" lang="en-US" sz="1400" spc="-52" strike="noStrike">
                <a:solidFill>
                  <a:srgbClr val="0b044f"/>
                </a:solidFill>
                <a:latin typeface="Verdana"/>
                <a:ea typeface="DejaVu Sans"/>
              </a:rPr>
              <a:t>they </a:t>
            </a:r>
            <a:r>
              <a:rPr b="1" lang="en-US" sz="1400" spc="-75" strike="noStrike">
                <a:solidFill>
                  <a:srgbClr val="0b044f"/>
                </a:solidFill>
                <a:latin typeface="Verdana"/>
                <a:ea typeface="DejaVu Sans"/>
              </a:rPr>
              <a:t>are </a:t>
            </a:r>
            <a:r>
              <a:rPr b="1" lang="en-US" sz="1400" spc="-80" strike="noStrike">
                <a:solidFill>
                  <a:srgbClr val="0b044f"/>
                </a:solidFill>
                <a:latin typeface="Verdana"/>
                <a:ea typeface="DejaVu Sans"/>
              </a:rPr>
              <a:t>as </a:t>
            </a:r>
            <a:r>
              <a:rPr b="1" lang="en-US" sz="1400" spc="-52" strike="noStrike">
                <a:solidFill>
                  <a:srgbClr val="0b044f"/>
                </a:solidFill>
                <a:latin typeface="Verdana"/>
                <a:ea typeface="DejaVu Sans"/>
              </a:rPr>
              <a:t>below  </a:t>
            </a:r>
            <a:r>
              <a:rPr b="1" lang="en-US" sz="1400" spc="-86" strike="noStrike">
                <a:solidFill>
                  <a:srgbClr val="0b044f"/>
                </a:solidFill>
                <a:latin typeface="Verdana"/>
                <a:ea typeface="DejaVu Sans"/>
              </a:rPr>
              <a:t>'Rented_Bike_Count', </a:t>
            </a:r>
            <a:r>
              <a:rPr b="1" lang="en-US" sz="1400" spc="-106" strike="noStrike">
                <a:solidFill>
                  <a:srgbClr val="0b044f"/>
                </a:solidFill>
                <a:latin typeface="Verdana"/>
                <a:ea typeface="DejaVu Sans"/>
              </a:rPr>
              <a:t>'Hour', </a:t>
            </a:r>
            <a:r>
              <a:rPr b="1" lang="en-US" sz="1400" spc="-92" strike="noStrike">
                <a:solidFill>
                  <a:srgbClr val="0b044f"/>
                </a:solidFill>
                <a:latin typeface="Verdana"/>
                <a:ea typeface="DejaVu Sans"/>
              </a:rPr>
              <a:t>'Temperature', </a:t>
            </a:r>
            <a:r>
              <a:rPr b="1" lang="en-US" sz="1400" spc="-80" strike="noStrike">
                <a:solidFill>
                  <a:srgbClr val="0b044f"/>
                </a:solidFill>
                <a:latin typeface="Verdana"/>
                <a:ea typeface="DejaVu Sans"/>
              </a:rPr>
              <a:t>'Humidity', </a:t>
            </a:r>
            <a:r>
              <a:rPr b="1" lang="en-US" sz="1400" spc="-86" strike="noStrike">
                <a:solidFill>
                  <a:srgbClr val="0b044f"/>
                </a:solidFill>
                <a:latin typeface="Verdana"/>
                <a:ea typeface="DejaVu Sans"/>
              </a:rPr>
              <a:t>'Wind_speed', 'Visibility',  ‘Dew_point_temperature', </a:t>
            </a:r>
            <a:r>
              <a:rPr b="1" lang="en-US" sz="1400" spc="-92" strike="noStrike">
                <a:solidFill>
                  <a:srgbClr val="0b044f"/>
                </a:solidFill>
                <a:latin typeface="Verdana"/>
                <a:ea typeface="DejaVu Sans"/>
              </a:rPr>
              <a:t>'Solar_Radiation', 'Rainfall', </a:t>
            </a:r>
            <a:r>
              <a:rPr b="1" lang="en-US" sz="1400" spc="-97" strike="noStrike">
                <a:solidFill>
                  <a:srgbClr val="0b044f"/>
                </a:solidFill>
                <a:latin typeface="Verdana"/>
                <a:ea typeface="DejaVu Sans"/>
              </a:rPr>
              <a:t>'Snowfall', </a:t>
            </a:r>
            <a:r>
              <a:rPr b="1" lang="en-US" sz="1400" spc="-100" strike="noStrike">
                <a:solidFill>
                  <a:srgbClr val="0b044f"/>
                </a:solidFill>
                <a:latin typeface="Verdana"/>
                <a:ea typeface="DejaVu Sans"/>
              </a:rPr>
              <a:t>'Seasons', </a:t>
            </a:r>
            <a:r>
              <a:rPr b="1" lang="en-US" sz="1400" spc="-92" strike="noStrike">
                <a:solidFill>
                  <a:srgbClr val="0b044f"/>
                </a:solidFill>
                <a:latin typeface="Verdana"/>
                <a:ea typeface="DejaVu Sans"/>
              </a:rPr>
              <a:t>'Holiday',  </a:t>
            </a:r>
            <a:r>
              <a:rPr b="1" lang="en-US" sz="1400" spc="-72" strike="noStrike">
                <a:solidFill>
                  <a:srgbClr val="0b044f"/>
                </a:solidFill>
                <a:latin typeface="Verdana"/>
                <a:ea typeface="DejaVu Sans"/>
              </a:rPr>
              <a:t>'Functioning_Day',</a:t>
            </a:r>
            <a:r>
              <a:rPr b="1" lang="en-US" sz="1400" spc="-92" strike="noStrike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b="1" lang="en-US" sz="1400" spc="-86" strike="noStrike">
                <a:solidFill>
                  <a:srgbClr val="0b044f"/>
                </a:solidFill>
                <a:latin typeface="Verdana"/>
                <a:ea typeface="DejaVu Sans"/>
              </a:rPr>
              <a:t>'month','weekdays_weekend'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3" descr=""/>
          <p:cNvPicPr/>
          <p:nvPr/>
        </p:nvPicPr>
        <p:blipFill>
          <a:blip r:embed="rId1"/>
          <a:stretch/>
        </p:blipFill>
        <p:spPr>
          <a:xfrm>
            <a:off x="1620000" y="2484720"/>
            <a:ext cx="5939640" cy="2194920"/>
          </a:xfrm>
          <a:prstGeom prst="rect">
            <a:avLst/>
          </a:prstGeom>
          <a:ln w="0">
            <a:noFill/>
          </a:ln>
        </p:spPr>
      </p:pic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240000" y="219240"/>
            <a:ext cx="2879640" cy="50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800" spc="-1" strike="noStrike">
                <a:solidFill>
                  <a:srgbClr val="cc0000"/>
                </a:solidFill>
                <a:latin typeface="Verdana"/>
              </a:rPr>
              <a:t>EDA(contd...)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360000" y="1260000"/>
            <a:ext cx="269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"/>
          <p:cNvSpPr/>
          <p:nvPr/>
        </p:nvSpPr>
        <p:spPr>
          <a:xfrm>
            <a:off x="720000" y="720000"/>
            <a:ext cx="773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200" spc="-1" strike="noStrike">
                <a:solidFill>
                  <a:srgbClr val="2a6099"/>
                </a:solidFill>
                <a:latin typeface="Arial"/>
              </a:rPr>
              <a:t>Comparison between Book on Holiday and normal day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900000" y="1260000"/>
            <a:ext cx="742860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111111"/>
                </a:solidFill>
                <a:latin typeface="Arial"/>
              </a:rPr>
              <a:t>Here we see that the booking of bike in Holiday is very less compare to the normal day.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17" descr=""/>
          <p:cNvPicPr/>
          <p:nvPr/>
        </p:nvPicPr>
        <p:blipFill>
          <a:blip r:embed="rId1"/>
          <a:stretch/>
        </p:blipFill>
        <p:spPr>
          <a:xfrm>
            <a:off x="1080000" y="2484720"/>
            <a:ext cx="3959640" cy="2194920"/>
          </a:xfrm>
          <a:prstGeom prst="rect">
            <a:avLst/>
          </a:prstGeom>
          <a:ln w="0">
            <a:noFill/>
          </a:ln>
        </p:spPr>
      </p:pic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060000" y="180000"/>
            <a:ext cx="2879640" cy="50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800" spc="-1" strike="noStrike">
                <a:solidFill>
                  <a:srgbClr val="cc0000"/>
                </a:solidFill>
                <a:latin typeface="Verdana"/>
              </a:rPr>
              <a:t>EDA(contd...)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360000" y="1260000"/>
            <a:ext cx="269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"/>
          <p:cNvSpPr/>
          <p:nvPr/>
        </p:nvSpPr>
        <p:spPr>
          <a:xfrm>
            <a:off x="720000" y="720000"/>
            <a:ext cx="773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200" spc="-1" strike="noStrike">
                <a:solidFill>
                  <a:srgbClr val="2a6099"/>
                </a:solidFill>
                <a:latin typeface="Arial"/>
              </a:rPr>
              <a:t>Count no of rented bike as for holiday and normal day.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900000" y="1260000"/>
            <a:ext cx="742860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111111"/>
                </a:solidFill>
                <a:latin typeface="Arial"/>
              </a:rPr>
              <a:t>Here , we see that  in compare to 2017,2018 rental bike usages is so high in 2018 , that means the increases the rental bike count per year.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111111"/>
                </a:solidFill>
                <a:latin typeface="Arial"/>
              </a:rPr>
              <a:t>Rental bike count is very high in normal day compare to holiday.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43" name="Picture 16" descr=""/>
          <p:cNvPicPr/>
          <p:nvPr/>
        </p:nvPicPr>
        <p:blipFill>
          <a:blip r:embed="rId2"/>
          <a:stretch/>
        </p:blipFill>
        <p:spPr>
          <a:xfrm>
            <a:off x="5400000" y="2664720"/>
            <a:ext cx="2699640" cy="219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3" descr=""/>
          <p:cNvPicPr/>
          <p:nvPr/>
        </p:nvPicPr>
        <p:blipFill>
          <a:blip r:embed="rId1"/>
          <a:stretch/>
        </p:blipFill>
        <p:spPr>
          <a:xfrm>
            <a:off x="1620000" y="2484720"/>
            <a:ext cx="5939640" cy="2194920"/>
          </a:xfrm>
          <a:prstGeom prst="rect">
            <a:avLst/>
          </a:prstGeom>
          <a:ln w="0">
            <a:noFill/>
          </a:ln>
        </p:spPr>
      </p:pic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060000" y="180000"/>
            <a:ext cx="2879640" cy="50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800" spc="-1" strike="noStrike">
                <a:solidFill>
                  <a:srgbClr val="cc0000"/>
                </a:solidFill>
                <a:latin typeface="Verdana"/>
              </a:rPr>
              <a:t>EDA(contd...)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360000" y="1260000"/>
            <a:ext cx="269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"/>
          <p:cNvSpPr/>
          <p:nvPr/>
        </p:nvSpPr>
        <p:spPr>
          <a:xfrm>
            <a:off x="720000" y="720000"/>
            <a:ext cx="773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200" spc="-1" strike="noStrike">
                <a:solidFill>
                  <a:srgbClr val="2a6099"/>
                </a:solidFill>
                <a:latin typeface="Arial"/>
              </a:rPr>
              <a:t>Count no of rented bike monthly wise.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720000" y="1260000"/>
            <a:ext cx="760860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111111"/>
                </a:solidFill>
                <a:latin typeface="Arial"/>
              </a:rPr>
              <a:t>Here , We see that the count no of rented bike is very high in month of june and very low in February.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9726</TotalTime>
  <Application>LibreOffice/7.2.5.2$Windows_X86_64 LibreOffice_project/499f9727c189e6ef3471021d6132d4c694f357e5</Application>
  <AppVersion>15.0000</AppVersion>
  <Words>928</Words>
  <Paragraphs>116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2021-12-15T15:38:31Z</dcterms:created>
  <dc:creator>Baman Bhavan Singh</dc:creator>
  <dc:description/>
  <dc:language>en-IN</dc:language>
  <cp:lastModifiedBy/>
  <dcterms:modified xsi:type="dcterms:W3CDTF">2022-02-24T20:31:08Z</dcterms:modified>
  <cp:revision>45</cp:revision>
  <dc:subject/>
  <dc:title>bike sharing demand prediction ppt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2021-12-15T00:00:00Z</vt:filetime>
  </property>
  <property fmtid="{D5CDD505-2E9C-101B-9397-08002B2CF9AE}" pid="4" name="PresentationFormat">
    <vt:lpwstr>On-screen Show (16:9)</vt:lpwstr>
  </property>
  <property fmtid="{D5CDD505-2E9C-101B-9397-08002B2CF9AE}" pid="5" name="Slides">
    <vt:i4>25</vt:i4>
  </property>
</Properties>
</file>