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8" d="100"/>
          <a:sy n="88" d="100"/>
        </p:scale>
        <p:origin x="1306"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3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3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7"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3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1"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43"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4"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4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9"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1"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2"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3"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4"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5"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6"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Google Shape;9;p1"/>
          <p:cNvPicPr/>
          <p:nvPr/>
        </p:nvPicPr>
        <p:blipFill>
          <a:blip r:embed="rId14"/>
          <a:stretch/>
        </p:blipFill>
        <p:spPr>
          <a:xfrm>
            <a:off x="8602920" y="66600"/>
            <a:ext cx="346680" cy="356040"/>
          </a:xfrm>
          <a:prstGeom prst="rect">
            <a:avLst/>
          </a:prstGeom>
          <a:ln w="0">
            <a:noFill/>
          </a:ln>
        </p:spPr>
      </p:pic>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Google Shape;9;p1"/>
          <p:cNvPicPr/>
          <p:nvPr/>
        </p:nvPicPr>
        <p:blipFill>
          <a:blip r:embed="rId14"/>
          <a:stretch/>
        </p:blipFill>
        <p:spPr>
          <a:xfrm>
            <a:off x="8602920" y="66600"/>
            <a:ext cx="346680" cy="356040"/>
          </a:xfrm>
          <a:prstGeom prst="rect">
            <a:avLst/>
          </a:prstGeom>
          <a:ln w="0">
            <a:noFill/>
          </a:ln>
        </p:spPr>
      </p:pic>
      <p:sp>
        <p:nvSpPr>
          <p:cNvPr id="4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 name="Google Shape;9;p1"/>
          <p:cNvPicPr/>
          <p:nvPr/>
        </p:nvPicPr>
        <p:blipFill>
          <a:blip r:embed="rId14"/>
          <a:stretch/>
        </p:blipFill>
        <p:spPr>
          <a:xfrm>
            <a:off x="8602920" y="66600"/>
            <a:ext cx="346680" cy="356040"/>
          </a:xfrm>
          <a:prstGeom prst="rect">
            <a:avLst/>
          </a:prstGeom>
          <a:ln w="0">
            <a:noFill/>
          </a:ln>
        </p:spPr>
      </p:pic>
      <p:sp>
        <p:nvSpPr>
          <p:cNvPr id="79" name="PlaceHolder 1"/>
          <p:cNvSpPr>
            <a:spLocks noGrp="1"/>
          </p:cNvSpPr>
          <p:nvPr>
            <p:ph type="title"/>
          </p:nvPr>
        </p:nvSpPr>
        <p:spPr>
          <a:xfrm>
            <a:off x="457200" y="205200"/>
            <a:ext cx="8228880" cy="85824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80" name="PlaceHolder 2"/>
          <p:cNvSpPr>
            <a:spLocks noGrp="1"/>
          </p:cNvSpPr>
          <p:nvPr>
            <p:ph type="body"/>
          </p:nvPr>
        </p:nvSpPr>
        <p:spPr>
          <a:xfrm>
            <a:off x="457200" y="1203480"/>
            <a:ext cx="8228880" cy="1422360"/>
          </a:xfrm>
          <a:prstGeom prst="rect">
            <a:avLst/>
          </a:prstGeom>
          <a:noFill/>
          <a:ln w="0">
            <a:noFill/>
          </a:ln>
        </p:spPr>
        <p:txBody>
          <a:bodyPr lIns="0" tIns="0" rIns="0" bIns="0" anchor="t">
            <a:normAutofit fontScale="60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81" name="PlaceHolder 3"/>
          <p:cNvSpPr>
            <a:spLocks noGrp="1"/>
          </p:cNvSpPr>
          <p:nvPr>
            <p:ph type="body"/>
          </p:nvPr>
        </p:nvSpPr>
        <p:spPr>
          <a:xfrm>
            <a:off x="457200" y="2761920"/>
            <a:ext cx="8228880" cy="1422360"/>
          </a:xfrm>
          <a:prstGeom prst="rect">
            <a:avLst/>
          </a:prstGeom>
          <a:noFill/>
          <a:ln w="0">
            <a:noFill/>
          </a:ln>
        </p:spPr>
        <p:txBody>
          <a:bodyPr lIns="0" tIns="0" rIns="0" bIns="0" anchor="t">
            <a:normAutofit fontScale="60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8" name="Google Shape;9;p1"/>
          <p:cNvPicPr/>
          <p:nvPr/>
        </p:nvPicPr>
        <p:blipFill>
          <a:blip r:embed="rId14"/>
          <a:stretch/>
        </p:blipFill>
        <p:spPr>
          <a:xfrm>
            <a:off x="8602920" y="66600"/>
            <a:ext cx="346680" cy="356040"/>
          </a:xfrm>
          <a:prstGeom prst="rect">
            <a:avLst/>
          </a:prstGeom>
          <a:ln w="0">
            <a:noFill/>
          </a:ln>
        </p:spPr>
      </p:pic>
      <p:sp>
        <p:nvSpPr>
          <p:cNvPr id="11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12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315720" y="488160"/>
            <a:ext cx="8503200" cy="4370760"/>
          </a:xfrm>
          <a:prstGeom prst="rect">
            <a:avLst/>
          </a:prstGeom>
          <a:noFill/>
          <a:ln w="0">
            <a:noFill/>
          </a:ln>
        </p:spPr>
        <p:txBody>
          <a:bodyPr lIns="0" tIns="91440" rIns="0" bIns="91440" anchor="b">
            <a:noAutofit/>
          </a:bodyPr>
          <a:lstStyle/>
          <a:p>
            <a:pPr algn="ctr">
              <a:lnSpc>
                <a:spcPct val="115000"/>
              </a:lnSpc>
              <a:buNone/>
              <a:tabLst>
                <a:tab pos="0" algn="l"/>
              </a:tabLst>
            </a:pPr>
            <a:r>
              <a:rPr lang="en-GB" sz="4200" b="1" strike="noStrike" spc="-1">
                <a:solidFill>
                  <a:srgbClr val="CC0000"/>
                </a:solidFill>
                <a:latin typeface="Montserrat"/>
                <a:ea typeface="Montserrat"/>
              </a:rPr>
              <a:t> Capstone Project - 1 </a:t>
            </a:r>
            <a:br/>
            <a:r>
              <a:rPr lang="en-US" sz="3600" b="1" strike="noStrike" spc="-1">
                <a:solidFill>
                  <a:srgbClr val="134F5C"/>
                </a:solidFill>
                <a:latin typeface="Montserrat"/>
                <a:ea typeface="Montserrat"/>
              </a:rPr>
              <a:t>Play Store App Review Analysis</a:t>
            </a:r>
            <a:br/>
            <a:r>
              <a:rPr lang="en-US" sz="2800" b="1" u="sng" strike="noStrike" spc="-1">
                <a:solidFill>
                  <a:srgbClr val="134F5C"/>
                </a:solidFill>
                <a:uFillTx/>
                <a:latin typeface="Montserrat"/>
                <a:ea typeface="Montserrat"/>
              </a:rPr>
              <a:t>Team members</a:t>
            </a:r>
            <a:br/>
            <a:r>
              <a:rPr lang="en-US" sz="1800" b="1" strike="noStrike" spc="-1">
                <a:solidFill>
                  <a:srgbClr val="134F5C"/>
                </a:solidFill>
                <a:latin typeface="Montserrat"/>
                <a:ea typeface="Montserrat"/>
              </a:rPr>
              <a:t>Satyam Jyoti Sankar</a:t>
            </a:r>
            <a:br/>
            <a:r>
              <a:rPr lang="en-US" sz="1800" b="1" strike="noStrike" spc="-1">
                <a:solidFill>
                  <a:srgbClr val="134F5C"/>
                </a:solidFill>
                <a:latin typeface="Montserrat"/>
                <a:ea typeface="Montserrat"/>
              </a:rPr>
              <a:t>Krushnagopal Brahma</a:t>
            </a:r>
            <a:br/>
            <a:br/>
            <a:br/>
            <a:endParaRPr lang="en-IN" sz="1800" b="0" strike="noStrike" spc="-1">
              <a:latin typeface="Arial"/>
            </a:endParaRPr>
          </a:p>
        </p:txBody>
      </p:sp>
      <p:pic>
        <p:nvPicPr>
          <p:cNvPr id="158" name="Picture 4"/>
          <p:cNvPicPr/>
          <p:nvPr/>
        </p:nvPicPr>
        <p:blipFill>
          <a:blip r:embed="rId2"/>
          <a:stretch/>
        </p:blipFill>
        <p:spPr>
          <a:xfrm>
            <a:off x="2160000" y="3617640"/>
            <a:ext cx="5219280" cy="1241280"/>
          </a:xfrm>
          <a:prstGeom prst="rect">
            <a:avLst/>
          </a:prstGeom>
          <a:ln w="0">
            <a:noFill/>
          </a:ln>
          <a:effectLst>
            <a:softEdge rad="11268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Box 1"/>
          <p:cNvSpPr/>
          <p:nvPr/>
        </p:nvSpPr>
        <p:spPr>
          <a:xfrm>
            <a:off x="616680" y="273240"/>
            <a:ext cx="7975800" cy="79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Data Analysis &amp; Visualization</a:t>
            </a:r>
            <a:r>
              <a:rPr lang="en-US" sz="2000" b="0" strike="noStrike" spc="-1">
                <a:solidFill>
                  <a:srgbClr val="C00000"/>
                </a:solidFill>
                <a:latin typeface="Montserrat"/>
                <a:ea typeface="Arial"/>
              </a:rPr>
              <a:t>:</a:t>
            </a:r>
            <a:endParaRPr lang="en-IN" sz="2000" b="0" strike="noStrike" spc="-1">
              <a:latin typeface="Arial"/>
            </a:endParaRPr>
          </a:p>
          <a:p>
            <a:pPr>
              <a:lnSpc>
                <a:spcPct val="100000"/>
              </a:lnSpc>
              <a:buNone/>
            </a:pPr>
            <a:r>
              <a:rPr lang="en-US" sz="1400" b="0" strike="noStrike" spc="-1">
                <a:solidFill>
                  <a:srgbClr val="C00000"/>
                </a:solidFill>
                <a:latin typeface="Montserrat"/>
                <a:ea typeface="Arial"/>
              </a:rPr>
              <a:t> </a:t>
            </a:r>
            <a:endParaRPr lang="en-IN" sz="1400" b="0" strike="noStrike" spc="-1">
              <a:latin typeface="Arial"/>
            </a:endParaRPr>
          </a:p>
        </p:txBody>
      </p:sp>
      <p:pic>
        <p:nvPicPr>
          <p:cNvPr id="176" name="Picture 2"/>
          <p:cNvPicPr/>
          <p:nvPr/>
        </p:nvPicPr>
        <p:blipFill>
          <a:blip r:embed="rId2"/>
          <a:srcRect r="579" b="8"/>
          <a:stretch/>
        </p:blipFill>
        <p:spPr>
          <a:xfrm>
            <a:off x="896040" y="2147760"/>
            <a:ext cx="7222320" cy="2711520"/>
          </a:xfrm>
          <a:prstGeom prst="rect">
            <a:avLst/>
          </a:prstGeom>
          <a:ln w="0">
            <a:noFill/>
          </a:ln>
        </p:spPr>
      </p:pic>
      <p:sp>
        <p:nvSpPr>
          <p:cNvPr id="177" name="TextBox 4"/>
          <p:cNvSpPr/>
          <p:nvPr/>
        </p:nvSpPr>
        <p:spPr>
          <a:xfrm>
            <a:off x="616680" y="895320"/>
            <a:ext cx="7975800" cy="1793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600" b="0" strike="noStrike" spc="-1">
                <a:solidFill>
                  <a:srgbClr val="000000"/>
                </a:solidFill>
                <a:latin typeface="Montserrat"/>
                <a:ea typeface="Arial"/>
              </a:rPr>
              <a:t>In fast part we create the bar plot which show the no of app present in play store in category basis.</a:t>
            </a:r>
            <a:endParaRPr lang="en-IN" sz="1600" b="0" strike="noStrike" spc="-1">
              <a:latin typeface="Arial"/>
            </a:endParaRPr>
          </a:p>
          <a:p>
            <a:pPr marL="216000" indent="-216000">
              <a:lnSpc>
                <a:spcPct val="100000"/>
              </a:lnSpc>
              <a:buClr>
                <a:srgbClr val="000000"/>
              </a:buClr>
              <a:buSzPct val="45000"/>
              <a:buFont typeface="Wingdings" charset="2"/>
              <a:buChar char=""/>
            </a:pPr>
            <a:r>
              <a:rPr lang="en-US" sz="1600" b="0" strike="noStrike" spc="-1">
                <a:solidFill>
                  <a:srgbClr val="000000"/>
                </a:solidFill>
                <a:latin typeface="Montserrat"/>
                <a:ea typeface="Arial"/>
              </a:rPr>
              <a:t> </a:t>
            </a:r>
            <a:r>
              <a:rPr lang="en-US" sz="1600" b="0" strike="noStrike" spc="-1">
                <a:solidFill>
                  <a:srgbClr val="000000"/>
                </a:solidFill>
                <a:latin typeface="Arial"/>
                <a:ea typeface="DejaVu Sans"/>
              </a:rPr>
              <a:t>Here we see that there are highest no of app in play store from family category. In  second there is game then tools.</a:t>
            </a:r>
            <a:endParaRPr lang="en-IN" sz="1600" b="0" strike="noStrike" spc="-1">
              <a:latin typeface="Arial"/>
            </a:endParaRPr>
          </a:p>
          <a:p>
            <a:pPr>
              <a:lnSpc>
                <a:spcPct val="100000"/>
              </a:lnSpc>
              <a:buNone/>
            </a:pPr>
            <a:br/>
            <a:endParaRPr lang="en-IN" sz="1600" b="0" strike="noStrike" spc="-1">
              <a:latin typeface="Arial"/>
            </a:endParaRPr>
          </a:p>
          <a:p>
            <a:pPr>
              <a:lnSpc>
                <a:spcPct val="100000"/>
              </a:lnSpc>
              <a:buNone/>
            </a:pPr>
            <a:endParaRPr lang="en-IN" sz="16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Box 15"/>
          <p:cNvSpPr/>
          <p:nvPr/>
        </p:nvSpPr>
        <p:spPr>
          <a:xfrm>
            <a:off x="616680" y="273240"/>
            <a:ext cx="7975800" cy="79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Data Analysis &amp; Visualization(cont..)</a:t>
            </a:r>
            <a:r>
              <a:rPr lang="en-US" sz="2000" b="0" strike="noStrike" spc="-1">
                <a:solidFill>
                  <a:srgbClr val="C00000"/>
                </a:solidFill>
                <a:latin typeface="Montserrat"/>
                <a:ea typeface="Arial"/>
              </a:rPr>
              <a:t>:</a:t>
            </a:r>
            <a:endParaRPr lang="en-IN" sz="2000" b="0" strike="noStrike" spc="-1">
              <a:latin typeface="Arial"/>
            </a:endParaRPr>
          </a:p>
          <a:p>
            <a:pPr>
              <a:lnSpc>
                <a:spcPct val="100000"/>
              </a:lnSpc>
              <a:buNone/>
            </a:pPr>
            <a:r>
              <a:rPr lang="en-US" sz="1400" b="0" strike="noStrike" spc="-1">
                <a:solidFill>
                  <a:srgbClr val="C00000"/>
                </a:solidFill>
                <a:latin typeface="Montserrat"/>
                <a:ea typeface="Arial"/>
              </a:rPr>
              <a:t> </a:t>
            </a:r>
            <a:endParaRPr lang="en-IN" sz="1400" b="0" strike="noStrike" spc="-1">
              <a:latin typeface="Arial"/>
            </a:endParaRPr>
          </a:p>
        </p:txBody>
      </p:sp>
      <p:sp>
        <p:nvSpPr>
          <p:cNvPr id="179" name="TextBox 16"/>
          <p:cNvSpPr/>
          <p:nvPr/>
        </p:nvSpPr>
        <p:spPr>
          <a:xfrm>
            <a:off x="540000" y="867240"/>
            <a:ext cx="7919280" cy="1549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600" b="0" strike="noStrike" spc="-1">
                <a:solidFill>
                  <a:srgbClr val="000000"/>
                </a:solidFill>
                <a:latin typeface="Montserrat"/>
                <a:ea typeface="Arial"/>
              </a:rPr>
              <a:t>It’s a very imp visualization which shows us which category app create more interest among people its calculate total no of installation from each category.</a:t>
            </a:r>
            <a:endParaRPr lang="en-IN" sz="1600" b="0" strike="noStrike" spc="-1">
              <a:latin typeface="Arial"/>
            </a:endParaRPr>
          </a:p>
          <a:p>
            <a:pPr>
              <a:lnSpc>
                <a:spcPct val="100000"/>
              </a:lnSpc>
              <a:buNone/>
            </a:pPr>
            <a:endParaRPr lang="en-IN" sz="1600" b="0" strike="noStrike" spc="-1">
              <a:latin typeface="Arial"/>
            </a:endParaRPr>
          </a:p>
          <a:p>
            <a:pPr marL="285840" indent="-285840">
              <a:lnSpc>
                <a:spcPct val="100000"/>
              </a:lnSpc>
              <a:buClr>
                <a:srgbClr val="000000"/>
              </a:buClr>
              <a:buFont typeface="Arial"/>
              <a:buChar char="•"/>
            </a:pPr>
            <a:r>
              <a:rPr lang="en-US" sz="1600" b="0" strike="noStrike" spc="-1">
                <a:solidFill>
                  <a:srgbClr val="000000"/>
                </a:solidFill>
                <a:latin typeface="Arial"/>
                <a:ea typeface="DejaVu Sans"/>
              </a:rPr>
              <a:t>From the graph we conclude that most user showing there interest in Gaming app and after game people show there interest in communication apps. The highest install app is Game app and communication app is in second.</a:t>
            </a:r>
            <a:endParaRPr lang="en-IN" sz="1600" b="0" strike="noStrike" spc="-1">
              <a:latin typeface="Arial"/>
            </a:endParaRPr>
          </a:p>
        </p:txBody>
      </p:sp>
      <p:pic>
        <p:nvPicPr>
          <p:cNvPr id="180" name="Picture 179"/>
          <p:cNvPicPr/>
          <p:nvPr/>
        </p:nvPicPr>
        <p:blipFill>
          <a:blip r:embed="rId2"/>
          <a:stretch/>
        </p:blipFill>
        <p:spPr>
          <a:xfrm>
            <a:off x="1407240" y="2726461"/>
            <a:ext cx="6184800" cy="233712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Box 13"/>
          <p:cNvSpPr/>
          <p:nvPr/>
        </p:nvSpPr>
        <p:spPr>
          <a:xfrm>
            <a:off x="616680" y="273240"/>
            <a:ext cx="7975800" cy="79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Data Analysis &amp; Visualization</a:t>
            </a:r>
            <a:r>
              <a:rPr lang="en-US" sz="2000" b="0" strike="noStrike" spc="-1">
                <a:solidFill>
                  <a:srgbClr val="C00000"/>
                </a:solidFill>
                <a:latin typeface="Montserrat"/>
                <a:ea typeface="Arial"/>
              </a:rPr>
              <a:t>(Cont.)</a:t>
            </a:r>
            <a:endParaRPr lang="en-IN" sz="2000" b="0" strike="noStrike" spc="-1">
              <a:latin typeface="Arial"/>
            </a:endParaRPr>
          </a:p>
          <a:p>
            <a:pPr>
              <a:lnSpc>
                <a:spcPct val="100000"/>
              </a:lnSpc>
              <a:buNone/>
            </a:pPr>
            <a:r>
              <a:rPr lang="en-US" sz="1400" b="0" strike="noStrike" spc="-1">
                <a:solidFill>
                  <a:srgbClr val="C00000"/>
                </a:solidFill>
                <a:latin typeface="Montserrat"/>
                <a:ea typeface="Arial"/>
              </a:rPr>
              <a:t> </a:t>
            </a:r>
            <a:endParaRPr lang="en-IN" sz="1400" b="0" strike="noStrike" spc="-1">
              <a:latin typeface="Arial"/>
            </a:endParaRPr>
          </a:p>
        </p:txBody>
      </p:sp>
      <p:sp>
        <p:nvSpPr>
          <p:cNvPr id="182" name="TextBox 14"/>
          <p:cNvSpPr/>
          <p:nvPr/>
        </p:nvSpPr>
        <p:spPr>
          <a:xfrm>
            <a:off x="616680" y="895320"/>
            <a:ext cx="7975800" cy="285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0000"/>
              </a:buClr>
              <a:buSzPct val="45000"/>
              <a:buFont typeface="Wingdings" charset="2"/>
              <a:buChar char=""/>
            </a:pPr>
            <a:r>
              <a:rPr lang="en-US" sz="1600" b="1" strike="noStrike" spc="-1">
                <a:solidFill>
                  <a:srgbClr val="000000"/>
                </a:solidFill>
                <a:latin typeface="Arial"/>
                <a:ea typeface="DejaVu Sans"/>
              </a:rPr>
              <a:t>This graph shown rating given by user from each category app .</a:t>
            </a:r>
            <a:endParaRPr lang="en-IN" sz="1600" b="0" strike="noStrike" spc="-1">
              <a:latin typeface="Arial"/>
            </a:endParaRPr>
          </a:p>
          <a:p>
            <a:pPr>
              <a:lnSpc>
                <a:spcPct val="100000"/>
              </a:lnSpc>
              <a:buNone/>
            </a:pPr>
            <a:endParaRPr lang="en-IN" sz="1600" b="0" strike="noStrike" spc="-1">
              <a:latin typeface="Arial"/>
            </a:endParaRPr>
          </a:p>
          <a:p>
            <a:pPr marL="216000" indent="-216000">
              <a:lnSpc>
                <a:spcPct val="100000"/>
              </a:lnSpc>
              <a:buClr>
                <a:srgbClr val="000000"/>
              </a:buClr>
              <a:buSzPct val="45000"/>
              <a:buFont typeface="Wingdings" charset="2"/>
              <a:buChar char=""/>
            </a:pPr>
            <a:r>
              <a:rPr lang="en-US" sz="1600" b="0" strike="noStrike" spc="-1">
                <a:solidFill>
                  <a:srgbClr val="000000"/>
                </a:solidFill>
                <a:latin typeface="Arial"/>
                <a:ea typeface="DejaVu Sans"/>
              </a:rPr>
              <a:t>Here we see that Performance of all app categories is mostly Decent. Highest quality apps with 50% apps with a rating higher than 4.5 are Health and Fitness and Book and Reference app. This is considered to be extremely high!</a:t>
            </a:r>
            <a:endParaRPr lang="en-IN" sz="1600" b="0" strike="noStrike" spc="-1">
              <a:latin typeface="Arial"/>
            </a:endParaRPr>
          </a:p>
          <a:p>
            <a:pPr marL="216000" indent="-216000">
              <a:lnSpc>
                <a:spcPct val="100000"/>
              </a:lnSpc>
              <a:buClr>
                <a:srgbClr val="000000"/>
              </a:buClr>
              <a:buSzPct val="45000"/>
              <a:buFont typeface="Wingdings" charset="2"/>
              <a:buChar char=""/>
            </a:pPr>
            <a:r>
              <a:rPr lang="en-US" sz="1600" b="0" strike="noStrike" spc="-1">
                <a:solidFill>
                  <a:srgbClr val="000000"/>
                </a:solidFill>
                <a:latin typeface="Arial"/>
                <a:ea typeface="DejaVu Sans"/>
              </a:rPr>
              <a:t> However, the apps in Dating category having lower rating than the average ratings is 50%.</a:t>
            </a:r>
            <a:endParaRPr lang="en-IN" sz="1600" b="0" strike="noStrike" spc="-1">
              <a:latin typeface="Arial"/>
            </a:endParaRPr>
          </a:p>
          <a:p>
            <a:pPr>
              <a:lnSpc>
                <a:spcPct val="100000"/>
              </a:lnSpc>
              <a:buNone/>
            </a:pPr>
            <a:endParaRPr lang="en-IN" sz="1600" b="0" strike="noStrike" spc="-1">
              <a:latin typeface="Arial"/>
            </a:endParaRPr>
          </a:p>
          <a:p>
            <a:pPr>
              <a:lnSpc>
                <a:spcPct val="100000"/>
              </a:lnSpc>
              <a:buNone/>
            </a:pPr>
            <a:r>
              <a:rPr lang="en-US" sz="1800" b="0" strike="noStrike" spc="-1">
                <a:solidFill>
                  <a:srgbClr val="000000"/>
                </a:solidFill>
                <a:latin typeface="Arial"/>
                <a:ea typeface="DejaVu Sans"/>
              </a:rPr>
              <a:t> </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endParaRPr lang="en-IN" sz="1800" b="0" strike="noStrike" spc="-1">
              <a:latin typeface="Arial"/>
            </a:endParaRPr>
          </a:p>
        </p:txBody>
      </p:sp>
      <p:pic>
        <p:nvPicPr>
          <p:cNvPr id="183" name="Picture 2"/>
          <p:cNvPicPr/>
          <p:nvPr/>
        </p:nvPicPr>
        <p:blipFill>
          <a:blip r:embed="rId2"/>
          <a:stretch/>
        </p:blipFill>
        <p:spPr>
          <a:xfrm>
            <a:off x="1440000" y="2700000"/>
            <a:ext cx="6455880" cy="233964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0" y="205200"/>
            <a:ext cx="8685360" cy="857520"/>
          </a:xfrm>
          <a:prstGeom prst="rect">
            <a:avLst/>
          </a:prstGeom>
          <a:noFill/>
          <a:ln w="0">
            <a:noFill/>
          </a:ln>
        </p:spPr>
        <p:txBody>
          <a:bodyPr lIns="0" tIns="0" rIns="0" bIns="0" anchor="ctr">
            <a:noAutofit/>
          </a:bodyPr>
          <a:lstStyle/>
          <a:p>
            <a:pPr>
              <a:lnSpc>
                <a:spcPct val="90000"/>
              </a:lnSpc>
              <a:buNone/>
            </a:pPr>
            <a:r>
              <a:rPr lang="en-US" sz="3200" b="0" strike="noStrike" spc="-1">
                <a:solidFill>
                  <a:srgbClr val="C00000"/>
                </a:solidFill>
                <a:latin typeface="Montserrat"/>
                <a:ea typeface="Arial"/>
              </a:rPr>
              <a:t>       Data Analysis &amp; Visualization:(Cont.)</a:t>
            </a:r>
            <a:br/>
            <a:endParaRPr lang="en-IN" sz="3200" b="0" strike="noStrike" spc="-1">
              <a:latin typeface="Arial"/>
            </a:endParaRPr>
          </a:p>
        </p:txBody>
      </p:sp>
      <p:sp>
        <p:nvSpPr>
          <p:cNvPr id="185" name="PlaceHolder 2"/>
          <p:cNvSpPr>
            <a:spLocks noGrp="1"/>
          </p:cNvSpPr>
          <p:nvPr>
            <p:ph/>
          </p:nvPr>
        </p:nvSpPr>
        <p:spPr>
          <a:xfrm>
            <a:off x="360000" y="900000"/>
            <a:ext cx="8325720" cy="1670760"/>
          </a:xfrm>
          <a:prstGeom prst="rect">
            <a:avLst/>
          </a:prstGeom>
          <a:noFill/>
          <a:ln w="0">
            <a:noFill/>
          </a:ln>
        </p:spPr>
        <p:txBody>
          <a:bodyPr lIns="0" tIns="0" rIns="0" bIns="0" anchor="t">
            <a:normAutofit fontScale="22000"/>
          </a:bodyPr>
          <a:lstStyle/>
          <a:p>
            <a:pPr marL="228600" indent="-228600">
              <a:lnSpc>
                <a:spcPct val="100000"/>
              </a:lnSpc>
              <a:spcBef>
                <a:spcPts val="1001"/>
              </a:spcBef>
              <a:buClr>
                <a:srgbClr val="000000"/>
              </a:buClr>
              <a:buSzPct val="45000"/>
              <a:buFont typeface="Wingdings" charset="2"/>
              <a:buChar char=""/>
              <a:tabLst>
                <a:tab pos="0" algn="l"/>
              </a:tabLst>
            </a:pPr>
            <a:r>
              <a:rPr lang="en-US" sz="6400" b="0" strike="noStrike" spc="-1">
                <a:solidFill>
                  <a:srgbClr val="000000"/>
                </a:solidFill>
                <a:latin typeface="Arial"/>
                <a:ea typeface="DejaVu Sans"/>
              </a:rPr>
              <a:t>  This graph is a correlation graph which show how rating varies in different condition and scenario.</a:t>
            </a:r>
            <a:endParaRPr lang="en-IN" sz="6400" b="0" strike="noStrike" spc="-1">
              <a:latin typeface="Arial"/>
            </a:endParaRPr>
          </a:p>
          <a:p>
            <a:pPr marL="228600" indent="-228600">
              <a:lnSpc>
                <a:spcPct val="100000"/>
              </a:lnSpc>
              <a:spcBef>
                <a:spcPts val="1001"/>
              </a:spcBef>
              <a:buClr>
                <a:srgbClr val="000000"/>
              </a:buClr>
              <a:buSzPct val="45000"/>
              <a:buFont typeface="Wingdings" charset="2"/>
              <a:buChar char=""/>
              <a:tabLst>
                <a:tab pos="0" algn="l"/>
              </a:tabLst>
            </a:pPr>
            <a:r>
              <a:rPr lang="en-US" sz="6400" b="0" strike="noStrike" spc="-1">
                <a:solidFill>
                  <a:srgbClr val="000000"/>
                </a:solidFill>
                <a:latin typeface="Arial"/>
                <a:ea typeface="DejaVu Sans"/>
              </a:rPr>
              <a:t> From this graphs, we found that most of the apps whose rating range is in between 4.0 - 4.7 are having high amount of reviews, size, and installs. In terms of price, it doesn't reflect a direct relationship with rating, as we could see a fluctuation in term of pricing even at the range of high rating</a:t>
            </a:r>
            <a:endParaRPr lang="en-IN" sz="6400" b="0" strike="noStrike" spc="-1">
              <a:latin typeface="Arial"/>
            </a:endParaRPr>
          </a:p>
          <a:p>
            <a:pPr marL="228600" indent="-228600">
              <a:lnSpc>
                <a:spcPct val="100000"/>
              </a:lnSpc>
              <a:spcBef>
                <a:spcPts val="1001"/>
              </a:spcBef>
              <a:buNone/>
              <a:tabLst>
                <a:tab pos="0" algn="l"/>
              </a:tabLst>
            </a:pPr>
            <a:r>
              <a:rPr lang="en-US" sz="2800" b="1" strike="noStrike" spc="-1">
                <a:solidFill>
                  <a:srgbClr val="000000"/>
                </a:solidFill>
                <a:latin typeface="Arial"/>
                <a:ea typeface="DejaVu Sans"/>
              </a:rPr>
              <a:t> </a:t>
            </a:r>
            <a:endParaRPr lang="en-IN" sz="2800" b="0" strike="noStrike" spc="-1">
              <a:latin typeface="Arial"/>
            </a:endParaRPr>
          </a:p>
          <a:p>
            <a:pPr marL="228600" indent="-228600">
              <a:lnSpc>
                <a:spcPct val="100000"/>
              </a:lnSpc>
              <a:spcBef>
                <a:spcPts val="1001"/>
              </a:spcBef>
              <a:buNone/>
              <a:tabLst>
                <a:tab pos="0" algn="l"/>
              </a:tabLst>
            </a:pPr>
            <a:endParaRPr lang="en-IN" sz="2800" b="0" strike="noStrike" spc="-1">
              <a:latin typeface="Arial"/>
            </a:endParaRPr>
          </a:p>
          <a:p>
            <a:pPr marL="228600" indent="-228600">
              <a:lnSpc>
                <a:spcPct val="100000"/>
              </a:lnSpc>
              <a:spcBef>
                <a:spcPts val="1001"/>
              </a:spcBef>
              <a:buNone/>
              <a:tabLst>
                <a:tab pos="0" algn="l"/>
              </a:tabLst>
            </a:pPr>
            <a:endParaRPr lang="en-IN" sz="2800" b="0" strike="noStrike" spc="-1">
              <a:latin typeface="Arial"/>
            </a:endParaRPr>
          </a:p>
          <a:p>
            <a:pPr marL="228600" indent="-228600">
              <a:lnSpc>
                <a:spcPct val="100000"/>
              </a:lnSpc>
              <a:spcBef>
                <a:spcPts val="1001"/>
              </a:spcBef>
              <a:buNone/>
              <a:tabLst>
                <a:tab pos="0" algn="l"/>
              </a:tabLst>
            </a:pPr>
            <a:endParaRPr lang="en-IN" sz="2800" b="0" strike="noStrike" spc="-1">
              <a:latin typeface="Arial"/>
            </a:endParaRPr>
          </a:p>
          <a:p>
            <a:pPr marL="228600" indent="-228600">
              <a:lnSpc>
                <a:spcPct val="100000"/>
              </a:lnSpc>
              <a:spcBef>
                <a:spcPts val="1001"/>
              </a:spcBef>
              <a:buNone/>
              <a:tabLst>
                <a:tab pos="0" algn="l"/>
              </a:tabLst>
            </a:pPr>
            <a:r>
              <a:rPr lang="en-US" sz="2400" b="0" strike="noStrike" spc="-1">
                <a:solidFill>
                  <a:srgbClr val="C00000"/>
                </a:solidFill>
                <a:latin typeface="Montserrat"/>
                <a:ea typeface="Arial"/>
              </a:rPr>
              <a:t> </a:t>
            </a:r>
            <a:endParaRPr lang="en-IN" sz="2400" b="0" strike="noStrike" spc="-1">
              <a:latin typeface="Arial"/>
            </a:endParaRPr>
          </a:p>
          <a:p>
            <a:pPr marL="228600" indent="-228600">
              <a:lnSpc>
                <a:spcPct val="100000"/>
              </a:lnSpc>
              <a:spcBef>
                <a:spcPts val="1001"/>
              </a:spcBef>
              <a:buNone/>
              <a:tabLst>
                <a:tab pos="0" algn="l"/>
              </a:tabLst>
            </a:pPr>
            <a:endParaRPr lang="en-IN" sz="2400" b="0" strike="noStrike" spc="-1">
              <a:latin typeface="Arial"/>
            </a:endParaRPr>
          </a:p>
          <a:p>
            <a:pPr marL="228600" indent="-228600">
              <a:lnSpc>
                <a:spcPct val="90000"/>
              </a:lnSpc>
              <a:spcBef>
                <a:spcPts val="1001"/>
              </a:spcBef>
              <a:buNone/>
              <a:tabLst>
                <a:tab pos="0" algn="l"/>
              </a:tabLst>
            </a:pPr>
            <a:endParaRPr lang="en-IN" sz="2400" b="0" strike="noStrike" spc="-1">
              <a:latin typeface="Arial"/>
            </a:endParaRPr>
          </a:p>
        </p:txBody>
      </p:sp>
      <p:pic>
        <p:nvPicPr>
          <p:cNvPr id="186" name="Picture 2"/>
          <p:cNvPicPr/>
          <p:nvPr/>
        </p:nvPicPr>
        <p:blipFill>
          <a:blip r:embed="rId2"/>
          <a:stretch/>
        </p:blipFill>
        <p:spPr>
          <a:xfrm>
            <a:off x="468000" y="2520000"/>
            <a:ext cx="8430480" cy="241740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Box 19"/>
          <p:cNvSpPr/>
          <p:nvPr/>
        </p:nvSpPr>
        <p:spPr>
          <a:xfrm>
            <a:off x="540000" y="1073880"/>
            <a:ext cx="8270280" cy="77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500" b="0" strike="noStrike" spc="-1">
                <a:solidFill>
                  <a:srgbClr val="000000"/>
                </a:solidFill>
                <a:latin typeface="Montserrat"/>
                <a:ea typeface="Arial"/>
              </a:rPr>
              <a:t>Here we see what is the percentage off free app and paid app in play store.</a:t>
            </a:r>
            <a:endParaRPr lang="en-IN" sz="1500" b="0" strike="noStrike" spc="-1">
              <a:latin typeface="Arial"/>
            </a:endParaRPr>
          </a:p>
          <a:p>
            <a:pPr>
              <a:lnSpc>
                <a:spcPct val="100000"/>
              </a:lnSpc>
              <a:buNone/>
            </a:pPr>
            <a:endParaRPr lang="en-IN" sz="1500" b="0" strike="noStrike" spc="-1">
              <a:latin typeface="Arial"/>
            </a:endParaRPr>
          </a:p>
          <a:p>
            <a:pPr marL="285840" indent="-285840">
              <a:lnSpc>
                <a:spcPct val="100000"/>
              </a:lnSpc>
              <a:buClr>
                <a:srgbClr val="000000"/>
              </a:buClr>
              <a:buFont typeface="Arial"/>
              <a:buChar char="•"/>
            </a:pPr>
            <a:r>
              <a:rPr lang="en-US" sz="1500" b="0" strike="noStrike" spc="-1">
                <a:solidFill>
                  <a:srgbClr val="000000"/>
                </a:solidFill>
                <a:latin typeface="Montserrat"/>
                <a:ea typeface="DejaVu Sans"/>
              </a:rPr>
              <a:t>Here we see from all app 92.2% app are free app and only7.8% app are paid app.</a:t>
            </a:r>
            <a:endParaRPr lang="en-IN" sz="1500" b="0" strike="noStrike" spc="-1">
              <a:latin typeface="Arial"/>
            </a:endParaRPr>
          </a:p>
        </p:txBody>
      </p:sp>
      <p:sp>
        <p:nvSpPr>
          <p:cNvPr id="188" name="TextBox 20"/>
          <p:cNvSpPr/>
          <p:nvPr/>
        </p:nvSpPr>
        <p:spPr>
          <a:xfrm>
            <a:off x="616680" y="273240"/>
            <a:ext cx="7975800" cy="79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Data Analysis &amp; Visualization</a:t>
            </a:r>
            <a:r>
              <a:rPr lang="en-US" sz="2000" b="0" strike="noStrike" spc="-1">
                <a:solidFill>
                  <a:srgbClr val="C00000"/>
                </a:solidFill>
                <a:latin typeface="Montserrat"/>
                <a:ea typeface="Arial"/>
              </a:rPr>
              <a:t>:(Cont.)</a:t>
            </a:r>
            <a:endParaRPr lang="en-IN" sz="2000" b="0" strike="noStrike" spc="-1">
              <a:latin typeface="Arial"/>
            </a:endParaRPr>
          </a:p>
          <a:p>
            <a:pPr>
              <a:lnSpc>
                <a:spcPct val="100000"/>
              </a:lnSpc>
              <a:buNone/>
            </a:pPr>
            <a:r>
              <a:rPr lang="en-US" sz="1400" b="0" strike="noStrike" spc="-1">
                <a:solidFill>
                  <a:srgbClr val="C00000"/>
                </a:solidFill>
                <a:latin typeface="Montserrat"/>
                <a:ea typeface="Arial"/>
              </a:rPr>
              <a:t> </a:t>
            </a:r>
            <a:endParaRPr lang="en-IN" sz="1400" b="0" strike="noStrike" spc="-1">
              <a:latin typeface="Arial"/>
            </a:endParaRPr>
          </a:p>
        </p:txBody>
      </p:sp>
      <p:pic>
        <p:nvPicPr>
          <p:cNvPr id="189" name="Picture 2"/>
          <p:cNvPicPr/>
          <p:nvPr/>
        </p:nvPicPr>
        <p:blipFill>
          <a:blip r:embed="rId2"/>
          <a:stretch/>
        </p:blipFill>
        <p:spPr>
          <a:xfrm>
            <a:off x="2668680" y="2222280"/>
            <a:ext cx="4964400" cy="292032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191520" y="829440"/>
            <a:ext cx="8493840" cy="233280"/>
          </a:xfrm>
          <a:prstGeom prst="rect">
            <a:avLst/>
          </a:prstGeom>
          <a:noFill/>
          <a:ln w="0">
            <a:noFill/>
          </a:ln>
        </p:spPr>
        <p:txBody>
          <a:bodyPr lIns="0" tIns="0" rIns="0" bIns="0" anchor="ctr">
            <a:noAutofit/>
          </a:bodyPr>
          <a:lstStyle/>
          <a:p>
            <a:pPr>
              <a:lnSpc>
                <a:spcPct val="100000"/>
              </a:lnSpc>
              <a:buNone/>
            </a:pPr>
            <a:r>
              <a:rPr lang="en-US" sz="3200" b="0" strike="noStrike" spc="-1">
                <a:solidFill>
                  <a:srgbClr val="C00000"/>
                </a:solidFill>
                <a:latin typeface="Montserrat"/>
                <a:ea typeface="Arial"/>
              </a:rPr>
              <a:t>Data Analysis &amp; Visualization(Cont.)</a:t>
            </a:r>
            <a:br/>
            <a:r>
              <a:rPr lang="en-US" sz="3200" b="0" strike="noStrike" spc="-1">
                <a:solidFill>
                  <a:srgbClr val="C00000"/>
                </a:solidFill>
                <a:latin typeface="Montserrat"/>
                <a:ea typeface="Arial"/>
              </a:rPr>
              <a:t> </a:t>
            </a:r>
            <a:br/>
            <a:endParaRPr lang="en-IN" sz="3200" b="0" strike="noStrike" spc="-1">
              <a:latin typeface="Arial"/>
            </a:endParaRPr>
          </a:p>
        </p:txBody>
      </p:sp>
      <p:sp>
        <p:nvSpPr>
          <p:cNvPr id="191" name="PlaceHolder 2"/>
          <p:cNvSpPr>
            <a:spLocks noGrp="1"/>
          </p:cNvSpPr>
          <p:nvPr>
            <p:ph/>
          </p:nvPr>
        </p:nvSpPr>
        <p:spPr>
          <a:xfrm>
            <a:off x="411120" y="917640"/>
            <a:ext cx="8228160" cy="1061640"/>
          </a:xfrm>
          <a:prstGeom prst="rect">
            <a:avLst/>
          </a:prstGeom>
          <a:noFill/>
          <a:ln w="0">
            <a:noFill/>
          </a:ln>
        </p:spPr>
        <p:txBody>
          <a:bodyPr lIns="0" tIns="0" rIns="0" bIns="0" anchor="t">
            <a:noAutofit/>
          </a:bodyPr>
          <a:lstStyle/>
          <a:p>
            <a:pPr marL="228600" indent="-228600">
              <a:lnSpc>
                <a:spcPct val="90000"/>
              </a:lnSpc>
              <a:spcBef>
                <a:spcPts val="1001"/>
              </a:spcBef>
              <a:buClr>
                <a:srgbClr val="000000"/>
              </a:buClr>
              <a:buFont typeface="Arial"/>
              <a:buChar char="•"/>
            </a:pPr>
            <a:r>
              <a:rPr lang="en-US" sz="1600" b="0" strike="noStrike" spc="-1">
                <a:solidFill>
                  <a:srgbClr val="000000"/>
                </a:solidFill>
                <a:latin typeface="Arial"/>
                <a:ea typeface="DejaVu Sans"/>
              </a:rPr>
              <a:t>H</a:t>
            </a:r>
            <a:r>
              <a:rPr lang="en-IN" sz="1600" b="0" strike="noStrike" spc="-1">
                <a:solidFill>
                  <a:srgbClr val="000000"/>
                </a:solidFill>
                <a:latin typeface="Arial"/>
                <a:ea typeface="DejaVu Sans"/>
              </a:rPr>
              <a:t>ere the graph show different type content , it show the app is applicable for which category people.</a:t>
            </a:r>
            <a:endParaRPr lang="en-IN" sz="1600" b="0" strike="noStrike" spc="-1">
              <a:latin typeface="Arial"/>
            </a:endParaRPr>
          </a:p>
          <a:p>
            <a:pPr marL="228600" indent="-228600">
              <a:lnSpc>
                <a:spcPct val="90000"/>
              </a:lnSpc>
              <a:spcBef>
                <a:spcPts val="1001"/>
              </a:spcBef>
              <a:buClr>
                <a:srgbClr val="000000"/>
              </a:buClr>
              <a:buFont typeface="Arial"/>
              <a:buChar char="•"/>
            </a:pPr>
            <a:r>
              <a:rPr lang="en-US" sz="1600" b="0" strike="noStrike" spc="-1">
                <a:solidFill>
                  <a:srgbClr val="000000"/>
                </a:solidFill>
                <a:latin typeface="Arial"/>
                <a:ea typeface="DejaVu Sans"/>
              </a:rPr>
              <a:t>Almost 82% app is for everyone and in next 10.7% for teen.</a:t>
            </a:r>
            <a:endParaRPr lang="en-IN" sz="1600" b="0" strike="noStrike" spc="-1">
              <a:latin typeface="Arial"/>
            </a:endParaRPr>
          </a:p>
          <a:p>
            <a:pPr>
              <a:lnSpc>
                <a:spcPct val="90000"/>
              </a:lnSpc>
              <a:spcBef>
                <a:spcPts val="1001"/>
              </a:spcBef>
              <a:buNone/>
            </a:pPr>
            <a:endParaRPr lang="en-IN" sz="1600" b="0" strike="noStrike" spc="-1">
              <a:latin typeface="Arial"/>
            </a:endParaRPr>
          </a:p>
        </p:txBody>
      </p:sp>
      <p:pic>
        <p:nvPicPr>
          <p:cNvPr id="192" name="Content Placeholder 5"/>
          <p:cNvPicPr/>
          <p:nvPr/>
        </p:nvPicPr>
        <p:blipFill>
          <a:blip r:embed="rId2"/>
          <a:stretch/>
        </p:blipFill>
        <p:spPr>
          <a:xfrm>
            <a:off x="2849400" y="2105280"/>
            <a:ext cx="4368960" cy="314136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 name="Picture 9"/>
          <p:cNvPicPr/>
          <p:nvPr/>
        </p:nvPicPr>
        <p:blipFill>
          <a:blip r:embed="rId2"/>
          <a:stretch/>
        </p:blipFill>
        <p:spPr>
          <a:xfrm>
            <a:off x="1318320" y="2895840"/>
            <a:ext cx="7175880" cy="2144160"/>
          </a:xfrm>
          <a:prstGeom prst="rect">
            <a:avLst/>
          </a:prstGeom>
          <a:ln w="0">
            <a:noFill/>
          </a:ln>
        </p:spPr>
      </p:pic>
      <p:sp>
        <p:nvSpPr>
          <p:cNvPr id="194" name="TextBox 21"/>
          <p:cNvSpPr/>
          <p:nvPr/>
        </p:nvSpPr>
        <p:spPr>
          <a:xfrm>
            <a:off x="550440" y="720000"/>
            <a:ext cx="8269560" cy="2570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IN" sz="1800" b="0" strike="noStrike" spc="-1">
              <a:latin typeface="Arial"/>
            </a:endParaRPr>
          </a:p>
          <a:p>
            <a:pPr marL="216000" indent="-216000">
              <a:lnSpc>
                <a:spcPct val="100000"/>
              </a:lnSpc>
              <a:buClr>
                <a:srgbClr val="000000"/>
              </a:buClr>
              <a:buSzPct val="45000"/>
              <a:buFont typeface="Wingdings" charset="2"/>
              <a:buChar char=""/>
            </a:pPr>
            <a:r>
              <a:rPr lang="en-US" sz="1500" b="0" strike="noStrike" spc="-1">
                <a:solidFill>
                  <a:srgbClr val="000000"/>
                </a:solidFill>
                <a:latin typeface="Arial"/>
                <a:ea typeface="DejaVu Sans"/>
              </a:rPr>
              <a:t> It is the most important graph in our visualization , it’s a graph of correlation with each factor compare relation  with other factor.</a:t>
            </a:r>
            <a:endParaRPr lang="en-IN" sz="1500" b="0" strike="noStrike" spc="-1">
              <a:latin typeface="Arial"/>
            </a:endParaRPr>
          </a:p>
          <a:p>
            <a:pPr marL="216000" indent="-216000">
              <a:lnSpc>
                <a:spcPct val="100000"/>
              </a:lnSpc>
              <a:buClr>
                <a:srgbClr val="000000"/>
              </a:buClr>
              <a:buSzPct val="45000"/>
              <a:buFont typeface="Wingdings" charset="2"/>
              <a:buChar char=""/>
            </a:pPr>
            <a:r>
              <a:rPr lang="en-US" sz="1500" b="0" strike="noStrike" spc="-1">
                <a:solidFill>
                  <a:srgbClr val="000000"/>
                </a:solidFill>
                <a:latin typeface="Arial"/>
                <a:ea typeface="DejaVu Sans"/>
              </a:rPr>
              <a:t>Here we get that, Installs and review are highly corelated to each other.</a:t>
            </a:r>
            <a:endParaRPr lang="en-IN" sz="1500" b="0" strike="noStrike" spc="-1">
              <a:latin typeface="Arial"/>
            </a:endParaRPr>
          </a:p>
          <a:p>
            <a:pPr marL="216000" indent="-216000">
              <a:lnSpc>
                <a:spcPct val="100000"/>
              </a:lnSpc>
              <a:buClr>
                <a:srgbClr val="000000"/>
              </a:buClr>
              <a:buSzPct val="45000"/>
              <a:buFont typeface="Wingdings" charset="2"/>
              <a:buChar char=""/>
            </a:pPr>
            <a:r>
              <a:rPr lang="en-US" sz="1500" b="0" strike="noStrike" spc="-1">
                <a:solidFill>
                  <a:srgbClr val="000000"/>
                </a:solidFill>
                <a:latin typeface="Arial"/>
                <a:ea typeface="DejaVu Sans"/>
              </a:rPr>
              <a:t>We get a moderate positive correlation of 0.63 exists between the number of reviews and number of installs.  Which show who, load an app usually also leave back a review or feedback.</a:t>
            </a:r>
            <a:endParaRPr lang="en-IN" sz="1500" b="0" strike="noStrike" spc="-1">
              <a:latin typeface="Arial"/>
            </a:endParaRPr>
          </a:p>
          <a:p>
            <a:pPr marL="216000" indent="-216000">
              <a:lnSpc>
                <a:spcPct val="100000"/>
              </a:lnSpc>
              <a:buClr>
                <a:srgbClr val="000000"/>
              </a:buClr>
              <a:buSzPct val="45000"/>
              <a:buFont typeface="Wingdings" charset="2"/>
              <a:buChar char=""/>
            </a:pPr>
            <a:r>
              <a:rPr lang="en-US" sz="1500" b="0" strike="noStrike" spc="-1">
                <a:solidFill>
                  <a:srgbClr val="000000"/>
                </a:solidFill>
                <a:latin typeface="Arial"/>
                <a:ea typeface="DejaVu Sans"/>
              </a:rPr>
              <a:t>So, getting your app reviewed by more people maybe a good idea to increase your app's capture in the market!</a:t>
            </a:r>
            <a:endParaRPr lang="en-IN" sz="1500" b="0" strike="noStrike" spc="-1">
              <a:latin typeface="Arial"/>
            </a:endParaRPr>
          </a:p>
          <a:p>
            <a:pPr>
              <a:lnSpc>
                <a:spcPct val="100000"/>
              </a:lnSpc>
              <a:buNone/>
            </a:pPr>
            <a:endParaRPr lang="en-IN" sz="1500" b="0" strike="noStrike" spc="-1">
              <a:latin typeface="Arial"/>
            </a:endParaRPr>
          </a:p>
          <a:p>
            <a:pPr>
              <a:lnSpc>
                <a:spcPct val="100000"/>
              </a:lnSpc>
              <a:buNone/>
            </a:pPr>
            <a:endParaRPr lang="en-IN" sz="1500" b="0" strike="noStrike" spc="-1">
              <a:latin typeface="Arial"/>
            </a:endParaRPr>
          </a:p>
        </p:txBody>
      </p:sp>
      <p:sp>
        <p:nvSpPr>
          <p:cNvPr id="195" name="TextBox 22"/>
          <p:cNvSpPr/>
          <p:nvPr/>
        </p:nvSpPr>
        <p:spPr>
          <a:xfrm>
            <a:off x="616680" y="273240"/>
            <a:ext cx="7975800" cy="79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Data Analysis &amp; Visualization</a:t>
            </a:r>
            <a:r>
              <a:rPr lang="en-US" sz="2000" b="0" strike="noStrike" spc="-1">
                <a:solidFill>
                  <a:srgbClr val="C00000"/>
                </a:solidFill>
                <a:latin typeface="Montserrat"/>
                <a:ea typeface="Arial"/>
              </a:rPr>
              <a:t>:(Cont.)</a:t>
            </a:r>
            <a:endParaRPr lang="en-IN" sz="2000" b="0" strike="noStrike" spc="-1">
              <a:latin typeface="Arial"/>
            </a:endParaRPr>
          </a:p>
          <a:p>
            <a:pPr>
              <a:lnSpc>
                <a:spcPct val="100000"/>
              </a:lnSpc>
              <a:buNone/>
            </a:pPr>
            <a:r>
              <a:rPr lang="en-US" sz="1400" b="0" strike="noStrike" spc="-1">
                <a:solidFill>
                  <a:srgbClr val="C00000"/>
                </a:solidFill>
                <a:latin typeface="Montserrat"/>
                <a:ea typeface="Arial"/>
              </a:rPr>
              <a:t> </a:t>
            </a:r>
            <a:endParaRPr lang="en-IN" sz="1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 name="Picture 1"/>
          <p:cNvPicPr/>
          <p:nvPr/>
        </p:nvPicPr>
        <p:blipFill>
          <a:blip r:embed="rId2"/>
          <a:stretch/>
        </p:blipFill>
        <p:spPr>
          <a:xfrm>
            <a:off x="1800000" y="2160360"/>
            <a:ext cx="5581080" cy="2878920"/>
          </a:xfrm>
          <a:prstGeom prst="rect">
            <a:avLst/>
          </a:prstGeom>
          <a:ln w="0">
            <a:noFill/>
          </a:ln>
        </p:spPr>
      </p:pic>
      <p:sp>
        <p:nvSpPr>
          <p:cNvPr id="197" name="TextBox 3"/>
          <p:cNvSpPr/>
          <p:nvPr/>
        </p:nvSpPr>
        <p:spPr>
          <a:xfrm>
            <a:off x="549720" y="1103400"/>
            <a:ext cx="8270280" cy="123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500" b="0" strike="noStrike" spc="-1">
                <a:solidFill>
                  <a:srgbClr val="000000"/>
                </a:solidFill>
                <a:latin typeface="Montserrat"/>
                <a:ea typeface="Arial"/>
              </a:rPr>
              <a:t>Now in 2</a:t>
            </a:r>
            <a:r>
              <a:rPr lang="en-US" sz="1500" b="0" strike="noStrike" spc="-1" baseline="30000">
                <a:solidFill>
                  <a:srgbClr val="000000"/>
                </a:solidFill>
                <a:latin typeface="Montserrat"/>
                <a:ea typeface="Arial"/>
              </a:rPr>
              <a:t>nd</a:t>
            </a:r>
            <a:r>
              <a:rPr lang="en-US" sz="1500" b="0" strike="noStrike" spc="-1">
                <a:solidFill>
                  <a:srgbClr val="000000"/>
                </a:solidFill>
                <a:latin typeface="Montserrat"/>
                <a:ea typeface="Arial"/>
              </a:rPr>
              <a:t>  part of visualization we see the sentiment review whish show us type of reaction of people. </a:t>
            </a:r>
            <a:endParaRPr lang="en-IN" sz="1500" b="0" strike="noStrike" spc="-1">
              <a:latin typeface="Arial"/>
            </a:endParaRPr>
          </a:p>
          <a:p>
            <a:pPr marL="285840" indent="-285840">
              <a:lnSpc>
                <a:spcPct val="100000"/>
              </a:lnSpc>
              <a:buClr>
                <a:srgbClr val="000000"/>
              </a:buClr>
              <a:buFont typeface="Arial"/>
              <a:buChar char="•"/>
            </a:pPr>
            <a:r>
              <a:rPr lang="en-US" sz="1500" b="0" strike="noStrike" spc="-1">
                <a:solidFill>
                  <a:srgbClr val="000000"/>
                </a:solidFill>
                <a:latin typeface="Montserrat"/>
                <a:ea typeface="Arial"/>
              </a:rPr>
              <a:t>From the 1</a:t>
            </a:r>
            <a:r>
              <a:rPr lang="en-US" sz="1500" b="0" strike="noStrike" spc="-1" baseline="30000">
                <a:solidFill>
                  <a:srgbClr val="000000"/>
                </a:solidFill>
                <a:latin typeface="Montserrat"/>
                <a:ea typeface="Arial"/>
              </a:rPr>
              <a:t>st</a:t>
            </a:r>
            <a:r>
              <a:rPr lang="en-US" sz="1500" b="0" strike="noStrike" spc="-1">
                <a:solidFill>
                  <a:srgbClr val="000000"/>
                </a:solidFill>
                <a:latin typeface="Montserrat"/>
                <a:ea typeface="Arial"/>
              </a:rPr>
              <a:t> sentiment graph we notice that most of the people positive review in compare     to negative  .</a:t>
            </a:r>
            <a:endParaRPr lang="en-IN" sz="1500" b="0" strike="noStrike" spc="-1">
              <a:latin typeface="Arial"/>
            </a:endParaRPr>
          </a:p>
          <a:p>
            <a:pPr>
              <a:lnSpc>
                <a:spcPct val="100000"/>
              </a:lnSpc>
              <a:buNone/>
            </a:pPr>
            <a:endParaRPr lang="en-IN" sz="1500" b="0" strike="noStrike" spc="-1">
              <a:latin typeface="Arial"/>
            </a:endParaRPr>
          </a:p>
        </p:txBody>
      </p:sp>
      <p:sp>
        <p:nvSpPr>
          <p:cNvPr id="198" name="TextBox 5"/>
          <p:cNvSpPr/>
          <p:nvPr/>
        </p:nvSpPr>
        <p:spPr>
          <a:xfrm>
            <a:off x="616680" y="273240"/>
            <a:ext cx="7975800" cy="79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Data Analysis &amp; Visualization</a:t>
            </a:r>
            <a:r>
              <a:rPr lang="en-US" sz="2000" b="0" strike="noStrike" spc="-1">
                <a:solidFill>
                  <a:srgbClr val="C00000"/>
                </a:solidFill>
                <a:latin typeface="Montserrat"/>
                <a:ea typeface="Arial"/>
              </a:rPr>
              <a:t>:(Cont.)</a:t>
            </a:r>
            <a:endParaRPr lang="en-IN" sz="2000" b="0" strike="noStrike" spc="-1">
              <a:latin typeface="Arial"/>
            </a:endParaRPr>
          </a:p>
          <a:p>
            <a:pPr>
              <a:lnSpc>
                <a:spcPct val="100000"/>
              </a:lnSpc>
              <a:buNone/>
            </a:pPr>
            <a:r>
              <a:rPr lang="en-US" sz="1400" b="0" strike="noStrike" spc="-1">
                <a:solidFill>
                  <a:srgbClr val="C00000"/>
                </a:solidFill>
                <a:latin typeface="Montserrat"/>
                <a:ea typeface="Arial"/>
              </a:rPr>
              <a:t> </a:t>
            </a:r>
            <a:endParaRPr lang="en-IN" sz="14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540000" y="205200"/>
            <a:ext cx="8145360" cy="857520"/>
          </a:xfrm>
          <a:prstGeom prst="rect">
            <a:avLst/>
          </a:prstGeom>
          <a:noFill/>
          <a:ln w="0">
            <a:noFill/>
          </a:ln>
        </p:spPr>
        <p:txBody>
          <a:bodyPr lIns="0" tIns="0" rIns="0" bIns="0" anchor="ctr">
            <a:noAutofit/>
          </a:bodyPr>
          <a:lstStyle/>
          <a:p>
            <a:pPr>
              <a:lnSpc>
                <a:spcPct val="90000"/>
              </a:lnSpc>
              <a:buNone/>
            </a:pPr>
            <a:r>
              <a:rPr lang="en-US" sz="3200" b="0" strike="noStrike" spc="-1">
                <a:solidFill>
                  <a:srgbClr val="C00000"/>
                </a:solidFill>
                <a:latin typeface="Montserrat"/>
                <a:ea typeface="Arial"/>
              </a:rPr>
              <a:t>Data Analysis &amp; Visualization:(Cont.)</a:t>
            </a:r>
            <a:br/>
            <a:endParaRPr lang="en-IN" sz="3200" b="0" strike="noStrike" spc="-1">
              <a:latin typeface="Arial"/>
            </a:endParaRPr>
          </a:p>
        </p:txBody>
      </p:sp>
      <p:sp>
        <p:nvSpPr>
          <p:cNvPr id="200" name="PlaceHolder 2"/>
          <p:cNvSpPr>
            <a:spLocks noGrp="1"/>
          </p:cNvSpPr>
          <p:nvPr>
            <p:ph/>
          </p:nvPr>
        </p:nvSpPr>
        <p:spPr>
          <a:xfrm>
            <a:off x="457200" y="893160"/>
            <a:ext cx="8228160" cy="1731960"/>
          </a:xfrm>
          <a:prstGeom prst="rect">
            <a:avLst/>
          </a:prstGeom>
          <a:noFill/>
          <a:ln w="0">
            <a:noFill/>
          </a:ln>
        </p:spPr>
        <p:txBody>
          <a:bodyPr lIns="0" tIns="0" rIns="0" bIns="0" anchor="t">
            <a:normAutofit fontScale="91000"/>
          </a:bodyPr>
          <a:lstStyle/>
          <a:p>
            <a:pPr marL="228600" indent="-228600">
              <a:lnSpc>
                <a:spcPct val="90000"/>
              </a:lnSpc>
              <a:spcBef>
                <a:spcPts val="1001"/>
              </a:spcBef>
              <a:buClr>
                <a:srgbClr val="000000"/>
              </a:buClr>
              <a:buFont typeface="Arial"/>
              <a:buChar char="•"/>
            </a:pPr>
            <a:r>
              <a:rPr lang="en-US" sz="1700" b="0" strike="noStrike" spc="-1">
                <a:solidFill>
                  <a:srgbClr val="000000"/>
                </a:solidFill>
                <a:latin typeface="Arial"/>
                <a:ea typeface="DejaVu Sans"/>
              </a:rPr>
              <a:t>Here we conduct the graph which show type sentiment analysis from each category . This graph help us to know which category get highest sentiment review as well as compare of +ve and -ve review .</a:t>
            </a:r>
            <a:endParaRPr lang="en-IN" sz="1700" b="0" strike="noStrike" spc="-1">
              <a:latin typeface="Arial"/>
            </a:endParaRPr>
          </a:p>
          <a:p>
            <a:pPr marL="228600" indent="-228600">
              <a:lnSpc>
                <a:spcPct val="90000"/>
              </a:lnSpc>
              <a:spcBef>
                <a:spcPts val="1001"/>
              </a:spcBef>
              <a:buClr>
                <a:srgbClr val="000000"/>
              </a:buClr>
              <a:buFont typeface="Arial"/>
              <a:buChar char="•"/>
            </a:pPr>
            <a:r>
              <a:rPr lang="en-US" sz="1700" b="0" strike="noStrike" spc="-1">
                <a:solidFill>
                  <a:srgbClr val="000000"/>
                </a:solidFill>
                <a:latin typeface="Arial"/>
                <a:ea typeface="DejaVu Sans"/>
              </a:rPr>
              <a:t>Family, Sports and Health &amp; Fitness apps perform the best, Having more than 50% positive reviews and Game and Social apps perform decent leading to 50% positive and 50% negative.</a:t>
            </a:r>
            <a:endParaRPr lang="en-IN" sz="1700" b="0" strike="noStrike" spc="-1">
              <a:latin typeface="Arial"/>
            </a:endParaRPr>
          </a:p>
          <a:p>
            <a:pPr marL="228600" indent="-228600">
              <a:lnSpc>
                <a:spcPct val="90000"/>
              </a:lnSpc>
              <a:spcBef>
                <a:spcPts val="1001"/>
              </a:spcBef>
              <a:buClr>
                <a:srgbClr val="000000"/>
              </a:buClr>
              <a:buFont typeface="Arial"/>
              <a:buChar char="•"/>
            </a:pPr>
            <a:r>
              <a:rPr lang="en-US" sz="1700" b="0" strike="noStrike" spc="-1">
                <a:solidFill>
                  <a:srgbClr val="000000"/>
                </a:solidFill>
                <a:latin typeface="Arial"/>
                <a:ea typeface="DejaVu Sans"/>
              </a:rPr>
              <a:t>The number of review of game is much more higher in compare to other.</a:t>
            </a:r>
            <a:endParaRPr lang="en-IN" sz="1700" b="0" strike="noStrike" spc="-1">
              <a:latin typeface="Arial"/>
            </a:endParaRPr>
          </a:p>
          <a:p>
            <a:pPr>
              <a:lnSpc>
                <a:spcPct val="90000"/>
              </a:lnSpc>
              <a:spcBef>
                <a:spcPts val="1001"/>
              </a:spcBef>
              <a:buNone/>
            </a:pPr>
            <a:endParaRPr lang="en-IN" sz="1700" b="0" strike="noStrike" spc="-1">
              <a:latin typeface="Arial"/>
            </a:endParaRPr>
          </a:p>
        </p:txBody>
      </p:sp>
      <p:pic>
        <p:nvPicPr>
          <p:cNvPr id="201" name="Content Placeholder 7"/>
          <p:cNvPicPr/>
          <p:nvPr/>
        </p:nvPicPr>
        <p:blipFill>
          <a:blip r:embed="rId2"/>
          <a:stretch/>
        </p:blipFill>
        <p:spPr>
          <a:xfrm rot="3000">
            <a:off x="718920" y="2702160"/>
            <a:ext cx="7193880" cy="228888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Box 27"/>
          <p:cNvSpPr/>
          <p:nvPr/>
        </p:nvSpPr>
        <p:spPr>
          <a:xfrm>
            <a:off x="720000" y="273240"/>
            <a:ext cx="7975800" cy="4514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15000"/>
              </a:lnSpc>
              <a:spcBef>
                <a:spcPts val="283"/>
              </a:spcBef>
              <a:spcAft>
                <a:spcPts val="283"/>
              </a:spcAft>
              <a:buNone/>
            </a:pPr>
            <a:r>
              <a:rPr lang="en-US" sz="2400" b="0" strike="noStrike" spc="-1">
                <a:solidFill>
                  <a:srgbClr val="C00000"/>
                </a:solidFill>
                <a:latin typeface="Montserrat"/>
                <a:ea typeface="Arial"/>
              </a:rPr>
              <a:t>Some important question cover after Data Visualization:</a:t>
            </a:r>
            <a:endParaRPr lang="en-IN" sz="2400" b="0" strike="noStrike" spc="-1">
              <a:latin typeface="Arial"/>
            </a:endParaRPr>
          </a:p>
          <a:p>
            <a:pPr marL="216000" indent="-216000">
              <a:lnSpc>
                <a:spcPct val="115000"/>
              </a:lnSpc>
              <a:spcBef>
                <a:spcPts val="567"/>
              </a:spcBef>
              <a:spcAft>
                <a:spcPts val="567"/>
              </a:spcAft>
              <a:buClr>
                <a:srgbClr val="000000"/>
              </a:buClr>
              <a:buFont typeface="StarSymbol"/>
              <a:buAutoNum type="arabicParenR"/>
            </a:pPr>
            <a:r>
              <a:rPr lang="en-US" sz="1600" b="0" strike="noStrike" spc="-1">
                <a:solidFill>
                  <a:srgbClr val="000000"/>
                </a:solidFill>
                <a:latin typeface="Arial"/>
                <a:ea typeface="DejaVu Sans"/>
              </a:rPr>
              <a:t>Data distribution on basis of no of review </a:t>
            </a:r>
            <a:r>
              <a:rPr lang="en-US" sz="1400" b="0" strike="noStrike" spc="-1">
                <a:solidFill>
                  <a:srgbClr val="000000"/>
                </a:solidFill>
                <a:latin typeface="Arial"/>
                <a:ea typeface="DejaVu Sans"/>
              </a:rPr>
              <a:t>.</a:t>
            </a:r>
            <a:endParaRPr lang="en-IN" sz="1400" b="0" strike="noStrike" spc="-1">
              <a:latin typeface="Arial"/>
            </a:endParaRPr>
          </a:p>
          <a:p>
            <a:pPr marL="216000" indent="-216000">
              <a:lnSpc>
                <a:spcPct val="115000"/>
              </a:lnSpc>
              <a:spcBef>
                <a:spcPts val="283"/>
              </a:spcBef>
              <a:spcAft>
                <a:spcPts val="283"/>
              </a:spcAft>
              <a:buClr>
                <a:srgbClr val="000000"/>
              </a:buClr>
              <a:buFont typeface="StarSymbol"/>
              <a:buAutoNum type="arabicParenR"/>
            </a:pPr>
            <a:r>
              <a:rPr lang="en-US" sz="1600" b="0" strike="noStrike" spc="-1">
                <a:solidFill>
                  <a:srgbClr val="000000"/>
                </a:solidFill>
                <a:latin typeface="Arial"/>
                <a:ea typeface="DejaVu Sans"/>
              </a:rPr>
              <a:t>Total no of installation from each category .</a:t>
            </a:r>
            <a:endParaRPr lang="en-IN" sz="1600" b="0" strike="noStrike" spc="-1">
              <a:latin typeface="Arial"/>
            </a:endParaRPr>
          </a:p>
          <a:p>
            <a:pPr marL="216000" indent="-216000">
              <a:lnSpc>
                <a:spcPct val="115000"/>
              </a:lnSpc>
              <a:spcBef>
                <a:spcPts val="283"/>
              </a:spcBef>
              <a:spcAft>
                <a:spcPts val="283"/>
              </a:spcAft>
              <a:buClr>
                <a:srgbClr val="000000"/>
              </a:buClr>
              <a:buFont typeface="StarSymbol"/>
              <a:buAutoNum type="arabicParenR"/>
            </a:pPr>
            <a:r>
              <a:rPr lang="en-US" sz="1600" b="0" strike="noStrike" spc="-1">
                <a:solidFill>
                  <a:srgbClr val="000000"/>
                </a:solidFill>
                <a:latin typeface="Arial"/>
                <a:ea typeface="DejaVu Sans"/>
              </a:rPr>
              <a:t>Top 5 apps on the basis of highest installs.</a:t>
            </a:r>
            <a:endParaRPr lang="en-IN" sz="1600" b="0" strike="noStrike" spc="-1">
              <a:latin typeface="Arial"/>
            </a:endParaRPr>
          </a:p>
          <a:p>
            <a:pPr marL="216000" indent="-216000">
              <a:lnSpc>
                <a:spcPct val="115000"/>
              </a:lnSpc>
              <a:spcBef>
                <a:spcPts val="283"/>
              </a:spcBef>
              <a:spcAft>
                <a:spcPts val="283"/>
              </a:spcAft>
              <a:buClr>
                <a:srgbClr val="000000"/>
              </a:buClr>
              <a:buFont typeface="StarSymbol"/>
              <a:buAutoNum type="arabicParenR"/>
            </a:pPr>
            <a:r>
              <a:rPr lang="en-US" sz="1600" b="0" strike="noStrike" spc="-1">
                <a:solidFill>
                  <a:srgbClr val="000000"/>
                </a:solidFill>
                <a:latin typeface="Arial"/>
                <a:ea typeface="DejaVu Sans"/>
              </a:rPr>
              <a:t>Top 5 most reviewed app by user .</a:t>
            </a:r>
            <a:endParaRPr lang="en-IN" sz="1600" b="0" strike="noStrike" spc="-1">
              <a:latin typeface="Arial"/>
            </a:endParaRPr>
          </a:p>
          <a:p>
            <a:pPr marL="216000" indent="-216000">
              <a:lnSpc>
                <a:spcPct val="115000"/>
              </a:lnSpc>
              <a:spcBef>
                <a:spcPts val="283"/>
              </a:spcBef>
              <a:spcAft>
                <a:spcPts val="283"/>
              </a:spcAft>
              <a:buClr>
                <a:srgbClr val="000000"/>
              </a:buClr>
              <a:buFont typeface="StarSymbol"/>
              <a:buAutoNum type="arabicParenR"/>
            </a:pPr>
            <a:r>
              <a:rPr lang="en-US" sz="1600" b="0" strike="noStrike" spc="-1">
                <a:solidFill>
                  <a:srgbClr val="000000"/>
                </a:solidFill>
                <a:latin typeface="Arial"/>
                <a:ea typeface="DejaVu Sans"/>
              </a:rPr>
              <a:t>The top 5 expensive apps in play-store.</a:t>
            </a:r>
            <a:endParaRPr lang="en-IN" sz="1600" b="0" strike="noStrike" spc="-1">
              <a:latin typeface="Arial"/>
            </a:endParaRPr>
          </a:p>
          <a:p>
            <a:pPr marL="216000" indent="-216000">
              <a:lnSpc>
                <a:spcPct val="115000"/>
              </a:lnSpc>
              <a:spcBef>
                <a:spcPts val="283"/>
              </a:spcBef>
              <a:spcAft>
                <a:spcPts val="283"/>
              </a:spcAft>
              <a:buClr>
                <a:srgbClr val="000000"/>
              </a:buClr>
              <a:buFont typeface="StarSymbol"/>
              <a:buAutoNum type="arabicParenR"/>
            </a:pPr>
            <a:r>
              <a:rPr lang="en-US" sz="1600" b="0" strike="noStrike" spc="-1">
                <a:solidFill>
                  <a:srgbClr val="000000"/>
                </a:solidFill>
                <a:latin typeface="Arial"/>
                <a:ea typeface="DejaVu Sans"/>
              </a:rPr>
              <a:t>we check top 5 most installed game.</a:t>
            </a:r>
            <a:endParaRPr lang="en-IN" sz="1600" b="0" strike="noStrike" spc="-1">
              <a:latin typeface="Arial"/>
            </a:endParaRPr>
          </a:p>
          <a:p>
            <a:pPr marL="216000" indent="-216000">
              <a:lnSpc>
                <a:spcPct val="115000"/>
              </a:lnSpc>
              <a:spcBef>
                <a:spcPts val="283"/>
              </a:spcBef>
              <a:spcAft>
                <a:spcPts val="283"/>
              </a:spcAft>
              <a:buClr>
                <a:srgbClr val="000000"/>
              </a:buClr>
              <a:buFont typeface="StarSymbol"/>
              <a:buAutoNum type="arabicParenR"/>
            </a:pPr>
            <a:r>
              <a:rPr lang="en-US" sz="1600" b="0" strike="noStrike" spc="-1">
                <a:solidFill>
                  <a:srgbClr val="000000"/>
                </a:solidFill>
                <a:latin typeface="Arial"/>
                <a:ea typeface="DejaVu Sans"/>
              </a:rPr>
              <a:t>5 apps from the 'FAMILY' category are having the lowest rating.</a:t>
            </a:r>
            <a:endParaRPr lang="en-IN" sz="1600" b="0" strike="noStrike" spc="-1">
              <a:latin typeface="Arial"/>
            </a:endParaRPr>
          </a:p>
          <a:p>
            <a:pPr marL="216000" indent="-216000">
              <a:lnSpc>
                <a:spcPct val="115000"/>
              </a:lnSpc>
              <a:spcBef>
                <a:spcPts val="283"/>
              </a:spcBef>
              <a:spcAft>
                <a:spcPts val="283"/>
              </a:spcAft>
              <a:buClr>
                <a:srgbClr val="000000"/>
              </a:buClr>
              <a:buFont typeface="StarSymbol"/>
              <a:buAutoNum type="arabicParenR"/>
            </a:pPr>
            <a:r>
              <a:rPr lang="en-US" sz="1600" b="0" strike="noStrike" spc="-1">
                <a:solidFill>
                  <a:srgbClr val="000000"/>
                </a:solidFill>
                <a:latin typeface="Arial"/>
                <a:ea typeface="DejaVu Sans"/>
              </a:rPr>
              <a:t>Top 5 app which get Most </a:t>
            </a:r>
            <a:r>
              <a:rPr lang="en-IN" sz="1600" b="0" strike="noStrike" spc="-1">
                <a:solidFill>
                  <a:srgbClr val="000000"/>
                </a:solidFill>
                <a:latin typeface="Arial"/>
                <a:ea typeface="DejaVu Sans"/>
              </a:rPr>
              <a:t>translated_review.</a:t>
            </a:r>
            <a:endParaRPr lang="en-IN" sz="1600" b="0" strike="noStrike" spc="-1">
              <a:latin typeface="Arial"/>
            </a:endParaRPr>
          </a:p>
          <a:p>
            <a:pPr marL="216000" indent="-216000">
              <a:lnSpc>
                <a:spcPct val="115000"/>
              </a:lnSpc>
              <a:spcBef>
                <a:spcPts val="283"/>
              </a:spcBef>
              <a:spcAft>
                <a:spcPts val="283"/>
              </a:spcAft>
              <a:buClr>
                <a:srgbClr val="000000"/>
              </a:buClr>
              <a:buFont typeface="StarSymbol"/>
              <a:buAutoNum type="arabicParenR"/>
            </a:pPr>
            <a:r>
              <a:rPr lang="en-US" sz="1600" b="0" strike="noStrike" spc="-1">
                <a:solidFill>
                  <a:srgbClr val="000000"/>
                </a:solidFill>
                <a:latin typeface="Arial"/>
                <a:ea typeface="DejaVu Sans"/>
              </a:rPr>
              <a:t>Top 5 category which get most translatated review?</a:t>
            </a:r>
            <a:endParaRPr lang="en-IN" sz="1600" b="0" strike="noStrike" spc="-1">
              <a:latin typeface="Arial"/>
            </a:endParaRPr>
          </a:p>
          <a:p>
            <a:pPr>
              <a:lnSpc>
                <a:spcPct val="100000"/>
              </a:lnSpc>
              <a:buNone/>
            </a:pPr>
            <a:endParaRPr lang="en-IN" sz="1600" b="0" strike="noStrike" spc="-1">
              <a:latin typeface="Arial"/>
            </a:endParaRPr>
          </a:p>
          <a:p>
            <a:pPr>
              <a:lnSpc>
                <a:spcPct val="100000"/>
              </a:lnSpc>
              <a:buNone/>
            </a:pPr>
            <a:endParaRPr lang="en-IN" sz="1600" b="0" strike="noStrike" spc="-1">
              <a:latin typeface="Arial"/>
            </a:endParaRPr>
          </a:p>
          <a:p>
            <a:pPr>
              <a:lnSpc>
                <a:spcPct val="100000"/>
              </a:lnSpc>
              <a:buNone/>
            </a:pPr>
            <a:endParaRPr lang="en-IN" sz="1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Box 1"/>
          <p:cNvSpPr/>
          <p:nvPr/>
        </p:nvSpPr>
        <p:spPr>
          <a:xfrm>
            <a:off x="549720" y="264600"/>
            <a:ext cx="476496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Content</a:t>
            </a:r>
            <a:r>
              <a:rPr lang="en-US" sz="1400" b="0" strike="noStrike" spc="-1">
                <a:solidFill>
                  <a:srgbClr val="C00000"/>
                </a:solidFill>
                <a:latin typeface="Montserrat"/>
                <a:ea typeface="Arial"/>
              </a:rPr>
              <a:t> </a:t>
            </a:r>
            <a:endParaRPr lang="en-IN" sz="1400" b="0" strike="noStrike" spc="-1">
              <a:latin typeface="Arial"/>
            </a:endParaRPr>
          </a:p>
        </p:txBody>
      </p:sp>
      <p:sp>
        <p:nvSpPr>
          <p:cNvPr id="160" name="TextBox 4"/>
          <p:cNvSpPr/>
          <p:nvPr/>
        </p:nvSpPr>
        <p:spPr>
          <a:xfrm>
            <a:off x="691200" y="849240"/>
            <a:ext cx="7547400" cy="404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2600" b="0" strike="noStrike" spc="-1">
                <a:solidFill>
                  <a:srgbClr val="000000"/>
                </a:solidFill>
                <a:latin typeface="Montserrat"/>
                <a:ea typeface="Arial"/>
              </a:rPr>
              <a:t>Introduction</a:t>
            </a:r>
            <a:endParaRPr lang="en-IN"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Montserrat"/>
                <a:ea typeface="Arial"/>
              </a:rPr>
              <a:t>Problem definition </a:t>
            </a:r>
            <a:endParaRPr lang="en-IN"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Montserrat"/>
                <a:ea typeface="Arial"/>
              </a:rPr>
              <a:t>Description of Dataset  </a:t>
            </a:r>
            <a:endParaRPr lang="en-IN"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Montserrat"/>
                <a:ea typeface="Arial"/>
              </a:rPr>
              <a:t>Data cleaning</a:t>
            </a:r>
            <a:endParaRPr lang="en-IN"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Montserrat"/>
                <a:ea typeface="Arial"/>
              </a:rPr>
              <a:t>Data Analysis &amp; Visualization</a:t>
            </a:r>
            <a:endParaRPr lang="en-IN"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Montserrat"/>
                <a:ea typeface="Arial"/>
              </a:rPr>
              <a:t>Important points get after Data visualization</a:t>
            </a:r>
            <a:endParaRPr lang="en-IN"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Montserrat"/>
                <a:ea typeface="DejaVu Sans"/>
              </a:rPr>
              <a:t>Work on </a:t>
            </a:r>
            <a:r>
              <a:rPr lang="en-IN" sz="2400" b="0" strike="noStrike" spc="-1">
                <a:solidFill>
                  <a:srgbClr val="000000"/>
                </a:solidFill>
                <a:latin typeface="Arial"/>
                <a:ea typeface="DejaVu Sans"/>
              </a:rPr>
              <a:t>Sentiment Analysis (2nd Data Set)</a:t>
            </a:r>
            <a:endParaRPr lang="en-IN" sz="24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Montserrat"/>
                <a:ea typeface="Arial"/>
              </a:rPr>
              <a:t>Conclusion </a:t>
            </a:r>
            <a:endParaRPr lang="en-IN"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Montserrat"/>
                <a:ea typeface="Arial"/>
              </a:rPr>
              <a:t>References </a:t>
            </a:r>
            <a:endParaRPr lang="en-IN" sz="2600" b="0" strike="noStrike" spc="-1">
              <a:latin typeface="Arial"/>
            </a:endParaRPr>
          </a:p>
          <a:p>
            <a:pPr>
              <a:lnSpc>
                <a:spcPct val="100000"/>
              </a:lnSpc>
              <a:buNone/>
            </a:pPr>
            <a:endParaRPr lang="en-IN" sz="26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05200"/>
            <a:ext cx="8228160" cy="857520"/>
          </a:xfrm>
          <a:prstGeom prst="rect">
            <a:avLst/>
          </a:prstGeom>
          <a:noFill/>
          <a:ln w="0">
            <a:noFill/>
          </a:ln>
        </p:spPr>
        <p:txBody>
          <a:bodyPr lIns="0" tIns="0" rIns="0" bIns="0" anchor="ctr">
            <a:noAutofit/>
          </a:bodyPr>
          <a:lstStyle/>
          <a:p>
            <a:pPr>
              <a:lnSpc>
                <a:spcPct val="90000"/>
              </a:lnSpc>
              <a:buNone/>
            </a:pPr>
            <a:r>
              <a:rPr lang="en-US" sz="4000" b="0" strike="noStrike" spc="-1" dirty="0">
                <a:solidFill>
                  <a:srgbClr val="C00000"/>
                </a:solidFill>
                <a:latin typeface="Montserrat"/>
                <a:ea typeface="Arial"/>
              </a:rPr>
              <a:t>Some important points we get:</a:t>
            </a:r>
            <a:br>
              <a:rPr lang="en-US" sz="4000" b="0" strike="noStrike" spc="-1" dirty="0">
                <a:solidFill>
                  <a:srgbClr val="C00000"/>
                </a:solidFill>
                <a:latin typeface="Montserrat"/>
                <a:ea typeface="Arial"/>
              </a:rPr>
            </a:br>
            <a:endParaRPr lang="en-IN" sz="4000" b="0" strike="noStrike" spc="-1" dirty="0">
              <a:latin typeface="Arial"/>
            </a:endParaRPr>
          </a:p>
        </p:txBody>
      </p:sp>
      <p:sp>
        <p:nvSpPr>
          <p:cNvPr id="204" name="PlaceHolder 2"/>
          <p:cNvSpPr>
            <a:spLocks noGrp="1"/>
          </p:cNvSpPr>
          <p:nvPr>
            <p:ph type="subTitle"/>
          </p:nvPr>
        </p:nvSpPr>
        <p:spPr>
          <a:xfrm>
            <a:off x="457200" y="905691"/>
            <a:ext cx="8228160" cy="3279669"/>
          </a:xfrm>
          <a:prstGeom prst="rect">
            <a:avLst/>
          </a:prstGeom>
          <a:noFill/>
          <a:ln w="0">
            <a:noFill/>
          </a:ln>
        </p:spPr>
        <p:txBody>
          <a:bodyPr lIns="0" tIns="0" rIns="0" bIns="0" anchor="ctr">
            <a:noAutofit/>
          </a:bodyPr>
          <a:lstStyle/>
          <a:p>
            <a:pPr marL="228600" indent="-228600">
              <a:lnSpc>
                <a:spcPct val="90000"/>
              </a:lnSpc>
              <a:spcBef>
                <a:spcPts val="1001"/>
              </a:spcBef>
              <a:buClr>
                <a:srgbClr val="000000"/>
              </a:buClr>
              <a:buFont typeface="Arial"/>
              <a:buChar char="•"/>
            </a:pPr>
            <a:r>
              <a:rPr lang="en-US" sz="1600" b="0" strike="noStrike" spc="-1" dirty="0">
                <a:solidFill>
                  <a:srgbClr val="000000"/>
                </a:solidFill>
                <a:latin typeface="Arial"/>
                <a:ea typeface="DejaVu Sans"/>
              </a:rPr>
              <a:t>Average rating of (active) apps on Google Play Store is 4.17.</a:t>
            </a:r>
            <a:endParaRPr lang="en-IN" sz="1600" b="0" strike="noStrike" spc="-1" dirty="0">
              <a:latin typeface="Arial"/>
            </a:endParaRPr>
          </a:p>
          <a:p>
            <a:pPr marL="228600" indent="-228600">
              <a:lnSpc>
                <a:spcPct val="90000"/>
              </a:lnSpc>
              <a:spcBef>
                <a:spcPts val="1001"/>
              </a:spcBef>
              <a:buClr>
                <a:srgbClr val="000000"/>
              </a:buClr>
              <a:buFont typeface="Arial"/>
              <a:buChar char="•"/>
            </a:pPr>
            <a:r>
              <a:rPr lang="en-US" sz="1600" b="0" strike="noStrike" spc="-1" dirty="0">
                <a:solidFill>
                  <a:srgbClr val="000000"/>
                </a:solidFill>
                <a:latin typeface="Arial"/>
                <a:ea typeface="DejaVu Sans"/>
              </a:rPr>
              <a:t>If we see individually app wise the communication app like </a:t>
            </a:r>
            <a:r>
              <a:rPr lang="en-US" sz="1600" b="0" strike="noStrike" spc="-1" dirty="0" err="1">
                <a:solidFill>
                  <a:srgbClr val="000000"/>
                </a:solidFill>
                <a:latin typeface="Arial"/>
                <a:ea typeface="DejaVu Sans"/>
              </a:rPr>
              <a:t>facebook</a:t>
            </a:r>
            <a:r>
              <a:rPr lang="en-US" sz="1600" b="0" strike="noStrike" spc="-1" dirty="0">
                <a:solidFill>
                  <a:srgbClr val="000000"/>
                </a:solidFill>
                <a:latin typeface="Arial"/>
                <a:ea typeface="DejaVu Sans"/>
              </a:rPr>
              <a:t> and </a:t>
            </a:r>
            <a:r>
              <a:rPr lang="en-US" sz="1600" b="0" strike="noStrike" spc="-1" dirty="0" err="1">
                <a:solidFill>
                  <a:srgbClr val="000000"/>
                </a:solidFill>
                <a:latin typeface="Arial"/>
                <a:ea typeface="DejaVu Sans"/>
              </a:rPr>
              <a:t>whatsapp</a:t>
            </a:r>
            <a:r>
              <a:rPr lang="en-US" sz="1600" b="0" strike="noStrike" spc="-1" dirty="0">
                <a:solidFill>
                  <a:srgbClr val="000000"/>
                </a:solidFill>
                <a:latin typeface="Arial"/>
                <a:ea typeface="DejaVu Sans"/>
              </a:rPr>
              <a:t> get highly reviewed app it shown that people regularly active on that and give there feedback also on that.</a:t>
            </a:r>
            <a:endParaRPr lang="en-IN" sz="1600" b="0" strike="noStrike" spc="-1" dirty="0">
              <a:latin typeface="Arial"/>
            </a:endParaRPr>
          </a:p>
          <a:p>
            <a:pPr marL="228600" indent="-228600">
              <a:lnSpc>
                <a:spcPct val="90000"/>
              </a:lnSpc>
              <a:spcBef>
                <a:spcPts val="1001"/>
              </a:spcBef>
              <a:buClr>
                <a:srgbClr val="000000"/>
              </a:buClr>
              <a:buFont typeface="Arial"/>
              <a:buChar char="•"/>
            </a:pPr>
            <a:r>
              <a:rPr lang="en-US" sz="1600" b="0" strike="noStrike" spc="-1" dirty="0">
                <a:solidFill>
                  <a:srgbClr val="000000"/>
                </a:solidFill>
                <a:latin typeface="Arial"/>
                <a:ea typeface="DejaVu Sans"/>
              </a:rPr>
              <a:t>.Medical and Family apps are the most expensive and even extend up to 80$.</a:t>
            </a:r>
            <a:endParaRPr lang="en-IN" sz="1600" b="0" strike="noStrike" spc="-1" dirty="0">
              <a:latin typeface="Arial"/>
            </a:endParaRPr>
          </a:p>
          <a:p>
            <a:pPr marL="228600" indent="-228600">
              <a:lnSpc>
                <a:spcPct val="90000"/>
              </a:lnSpc>
              <a:spcBef>
                <a:spcPts val="1001"/>
              </a:spcBef>
              <a:buClr>
                <a:srgbClr val="000000"/>
              </a:buClr>
              <a:buFont typeface="Arial"/>
              <a:buChar char="•"/>
            </a:pPr>
            <a:r>
              <a:rPr lang="en-US" sz="1600" b="0" strike="noStrike" spc="-1" dirty="0">
                <a:solidFill>
                  <a:srgbClr val="000000"/>
                </a:solidFill>
                <a:latin typeface="Arial"/>
                <a:ea typeface="DejaVu Sans"/>
              </a:rPr>
              <a:t>.Users tend to download a given app more if it has been reviewed by a large number of people.</a:t>
            </a:r>
            <a:endParaRPr lang="en-IN" sz="1600" b="0" strike="noStrike" spc="-1" dirty="0">
              <a:latin typeface="Arial"/>
            </a:endParaRPr>
          </a:p>
          <a:p>
            <a:pPr marL="228600" indent="-228600">
              <a:lnSpc>
                <a:spcPct val="90000"/>
              </a:lnSpc>
              <a:spcBef>
                <a:spcPts val="1001"/>
              </a:spcBef>
              <a:buClr>
                <a:srgbClr val="000000"/>
              </a:buClr>
              <a:buFont typeface="Arial"/>
              <a:buChar char="•"/>
            </a:pPr>
            <a:r>
              <a:rPr lang="en-US" sz="1600" b="0" strike="noStrike" spc="-1" dirty="0">
                <a:solidFill>
                  <a:srgbClr val="000000"/>
                </a:solidFill>
                <a:latin typeface="Arial"/>
                <a:ea typeface="DejaVu Sans"/>
              </a:rPr>
              <a:t>.More than half users rate Family, Sports and Health &amp; Fitness apps positively. Apps for games and social media get mixed reviews, with 50 percent positive and 50 percent negative responses.</a:t>
            </a:r>
            <a:endParaRPr lang="en-IN" sz="1600" b="0" strike="noStrike" spc="-1" dirty="0">
              <a:latin typeface="Arial"/>
            </a:endParaRPr>
          </a:p>
          <a:p>
            <a:pPr>
              <a:lnSpc>
                <a:spcPct val="90000"/>
              </a:lnSpc>
              <a:spcBef>
                <a:spcPts val="1001"/>
              </a:spcBef>
              <a:buNone/>
            </a:pPr>
            <a:endParaRPr lang="en-IN" sz="16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Box 25"/>
          <p:cNvSpPr/>
          <p:nvPr/>
        </p:nvSpPr>
        <p:spPr>
          <a:xfrm>
            <a:off x="583200" y="241560"/>
            <a:ext cx="797580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Conclusion</a:t>
            </a:r>
            <a:endParaRPr lang="en-IN" sz="3200" b="0" strike="noStrike" spc="-1">
              <a:latin typeface="Arial"/>
            </a:endParaRPr>
          </a:p>
        </p:txBody>
      </p:sp>
      <p:sp>
        <p:nvSpPr>
          <p:cNvPr id="206" name="TextBox 26"/>
          <p:cNvSpPr/>
          <p:nvPr/>
        </p:nvSpPr>
        <p:spPr>
          <a:xfrm>
            <a:off x="492480" y="702000"/>
            <a:ext cx="8059320" cy="374168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gn="just">
              <a:lnSpc>
                <a:spcPct val="150000"/>
              </a:lnSpc>
              <a:buClr>
                <a:srgbClr val="000000"/>
              </a:buClr>
              <a:buFont typeface="Arial"/>
              <a:buChar char="•"/>
            </a:pPr>
            <a:r>
              <a:rPr lang="en-US" sz="1600" b="0" strike="noStrike" spc="-1" dirty="0">
                <a:solidFill>
                  <a:srgbClr val="000000"/>
                </a:solidFill>
                <a:latin typeface="Montserrat"/>
                <a:ea typeface="Arial"/>
              </a:rPr>
              <a:t>The Google Play Store Apps report provides some useful details regarding the trending of the apps in the play store. As per the graphs visualizations shown above, most of the trending apps (in terms of users' installs) are from the categories like GAME, COMMUNICATION, and TOOL even though the amount of available apps from these categories are twice as much lesser than the category FAMILY but still used most. </a:t>
            </a:r>
            <a:endParaRPr lang="en-IN" sz="1600" b="0" strike="noStrike" spc="-1" dirty="0">
              <a:latin typeface="Arial"/>
            </a:endParaRPr>
          </a:p>
          <a:p>
            <a:pPr marL="285840" indent="-285840" algn="just">
              <a:lnSpc>
                <a:spcPct val="150000"/>
              </a:lnSpc>
              <a:buClr>
                <a:srgbClr val="000000"/>
              </a:buClr>
              <a:buFont typeface="Arial"/>
              <a:buChar char="•"/>
            </a:pPr>
            <a:r>
              <a:rPr lang="en-US" sz="1600" b="0" strike="noStrike" spc="-1" dirty="0">
                <a:solidFill>
                  <a:srgbClr val="000000"/>
                </a:solidFill>
                <a:latin typeface="Montserrat"/>
                <a:ea typeface="Arial"/>
              </a:rPr>
              <a:t>The trending of these apps are most probably due to their nature of being able to entertain or assist the user. Besides, it also shows a good trend where we can see that developers from these categories are focusing on the quality instead of the quantity of the apps</a:t>
            </a:r>
            <a:endParaRPr lang="en-IN" sz="16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Box 1"/>
          <p:cNvSpPr/>
          <p:nvPr/>
        </p:nvSpPr>
        <p:spPr>
          <a:xfrm>
            <a:off x="583200" y="241560"/>
            <a:ext cx="797580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Conclusion</a:t>
            </a:r>
            <a:endParaRPr lang="en-IN" sz="3200" b="0" strike="noStrike" spc="-1">
              <a:latin typeface="Arial"/>
            </a:endParaRPr>
          </a:p>
        </p:txBody>
      </p:sp>
      <p:sp>
        <p:nvSpPr>
          <p:cNvPr id="208" name="Rectangle 2"/>
          <p:cNvSpPr/>
          <p:nvPr/>
        </p:nvSpPr>
        <p:spPr>
          <a:xfrm>
            <a:off x="583200" y="945000"/>
            <a:ext cx="7975800" cy="337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buNone/>
            </a:pPr>
            <a:r>
              <a:rPr lang="en-US" sz="1600" b="0" strike="noStrike" spc="-1" dirty="0">
                <a:solidFill>
                  <a:srgbClr val="000000"/>
                </a:solidFill>
                <a:latin typeface="Montserrat"/>
                <a:ea typeface="Arial"/>
              </a:rPr>
              <a:t>Other than that, the charts shown above actually implies that most of the apps having good ratings of above 4.0 are mostly confirmed to have high amount of reviews and user installs. </a:t>
            </a:r>
            <a:endParaRPr lang="en-IN" sz="1600" b="0" strike="noStrike" spc="-1" dirty="0">
              <a:latin typeface="Arial"/>
            </a:endParaRPr>
          </a:p>
          <a:p>
            <a:pPr marL="285840" indent="-285840" algn="just">
              <a:lnSpc>
                <a:spcPct val="150000"/>
              </a:lnSpc>
              <a:buClr>
                <a:srgbClr val="000000"/>
              </a:buClr>
              <a:buFont typeface="Arial"/>
              <a:buChar char="•"/>
            </a:pPr>
            <a:r>
              <a:rPr lang="en-US" sz="1600" b="0" strike="noStrike" spc="-1" dirty="0">
                <a:solidFill>
                  <a:srgbClr val="000000"/>
                </a:solidFill>
                <a:latin typeface="Montserrat"/>
                <a:ea typeface="Arial"/>
              </a:rPr>
              <a:t> The size and price   shouldn't reflect that apps with high rating are mostly big in size and pricy as by looking at the graphs they are most probably are due to some minority. </a:t>
            </a:r>
            <a:r>
              <a:rPr lang="en-US" sz="1600" b="0" strike="noStrike" spc="-1" dirty="0" err="1">
                <a:solidFill>
                  <a:srgbClr val="000000"/>
                </a:solidFill>
                <a:latin typeface="Montserrat"/>
                <a:ea typeface="Arial"/>
              </a:rPr>
              <a:t>Futhermore</a:t>
            </a:r>
            <a:r>
              <a:rPr lang="en-US" sz="1600" b="0" strike="noStrike" spc="-1" dirty="0">
                <a:solidFill>
                  <a:srgbClr val="000000"/>
                </a:solidFill>
                <a:latin typeface="Montserrat"/>
                <a:ea typeface="Arial"/>
              </a:rPr>
              <a:t>, most of the apps that are having high amount of reviews are from the categories of SOCIAL, COMMUNICATION and GAME like Facebook, WhatsApp Messenger, Instagram, Messenger – Text and Video Chat for Free, Clash of Clans ,google apps etc.   </a:t>
            </a:r>
            <a:endParaRPr lang="en-IN" sz="16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Box 23"/>
          <p:cNvSpPr/>
          <p:nvPr/>
        </p:nvSpPr>
        <p:spPr>
          <a:xfrm>
            <a:off x="583200" y="241560"/>
            <a:ext cx="797580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Conclusion</a:t>
            </a:r>
            <a:endParaRPr lang="en-IN" sz="3200" b="0" strike="noStrike" spc="-1">
              <a:latin typeface="Arial"/>
            </a:endParaRPr>
          </a:p>
        </p:txBody>
      </p:sp>
      <p:sp>
        <p:nvSpPr>
          <p:cNvPr id="210" name="Rectangle 1"/>
          <p:cNvSpPr/>
          <p:nvPr/>
        </p:nvSpPr>
        <p:spPr>
          <a:xfrm>
            <a:off x="583200" y="945000"/>
            <a:ext cx="7975800" cy="227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gn="just">
              <a:lnSpc>
                <a:spcPct val="150000"/>
              </a:lnSpc>
              <a:buClr>
                <a:srgbClr val="000000"/>
              </a:buClr>
              <a:buFont typeface="Arial"/>
              <a:buChar char="•"/>
            </a:pPr>
            <a:r>
              <a:rPr lang="en-US" sz="1600" b="0" strike="noStrike" spc="-1">
                <a:solidFill>
                  <a:srgbClr val="000000"/>
                </a:solidFill>
                <a:latin typeface="Montserrat"/>
                <a:ea typeface="Arial"/>
              </a:rPr>
              <a:t>Even though apps from the categories like GAME, SOCIAL, COMMUNICATION and TOOL of having the highest amount of installs, rating and reviews are reflecting the current trend of Android users, they are not even appearing as category in the top 5 most expensive apps in the store .</a:t>
            </a:r>
            <a:endParaRPr lang="en-IN" sz="1600" b="0" strike="noStrike" spc="-1">
              <a:latin typeface="Arial"/>
            </a:endParaRPr>
          </a:p>
          <a:p>
            <a:pPr marL="285840" indent="-285840" algn="just">
              <a:lnSpc>
                <a:spcPct val="150000"/>
              </a:lnSpc>
              <a:buClr>
                <a:srgbClr val="000000"/>
              </a:buClr>
              <a:buFont typeface="Arial"/>
              <a:buChar char="•"/>
            </a:pPr>
            <a:r>
              <a:rPr lang="en-US" sz="1600" b="0" strike="noStrike" spc="-1">
                <a:solidFill>
                  <a:srgbClr val="000000"/>
                </a:solidFill>
                <a:latin typeface="Montserrat"/>
                <a:ea typeface="Arial"/>
              </a:rPr>
              <a:t> As a conclusion, we learn that the current trend in the Android market are mostly from these categories which either assisting, communicating or entertaining apps.   </a:t>
            </a:r>
            <a:endParaRPr lang="en-IN" sz="16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Box 1"/>
          <p:cNvSpPr/>
          <p:nvPr/>
        </p:nvSpPr>
        <p:spPr>
          <a:xfrm>
            <a:off x="1711800" y="1740600"/>
            <a:ext cx="5473800" cy="1430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8800" b="0" strike="noStrike" spc="-1">
                <a:solidFill>
                  <a:srgbClr val="C00000"/>
                </a:solidFill>
                <a:latin typeface="Brush Script MT"/>
                <a:ea typeface="Arial"/>
              </a:rPr>
              <a:t>Thank You…</a:t>
            </a:r>
            <a:endParaRPr lang="en-IN" sz="8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Box 1"/>
          <p:cNvSpPr/>
          <p:nvPr/>
        </p:nvSpPr>
        <p:spPr>
          <a:xfrm>
            <a:off x="549720" y="264600"/>
            <a:ext cx="476496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dirty="0">
                <a:solidFill>
                  <a:srgbClr val="C00000"/>
                </a:solidFill>
                <a:latin typeface="Montserrat"/>
                <a:ea typeface="Arial"/>
              </a:rPr>
              <a:t>Introduction </a:t>
            </a:r>
            <a:r>
              <a:rPr lang="en-US" sz="1400" b="0" strike="noStrike" spc="-1" dirty="0">
                <a:solidFill>
                  <a:srgbClr val="C00000"/>
                </a:solidFill>
                <a:latin typeface="Montserrat"/>
                <a:ea typeface="Arial"/>
              </a:rPr>
              <a:t> </a:t>
            </a:r>
            <a:endParaRPr lang="en-IN" sz="1400" b="0" strike="noStrike" spc="-1" dirty="0">
              <a:latin typeface="Arial"/>
            </a:endParaRPr>
          </a:p>
        </p:txBody>
      </p:sp>
      <p:sp>
        <p:nvSpPr>
          <p:cNvPr id="162" name="Rectangle 2"/>
          <p:cNvSpPr/>
          <p:nvPr/>
        </p:nvSpPr>
        <p:spPr>
          <a:xfrm>
            <a:off x="549720" y="849240"/>
            <a:ext cx="7729886" cy="378419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gn="just">
              <a:lnSpc>
                <a:spcPct val="100000"/>
              </a:lnSpc>
              <a:buClr>
                <a:srgbClr val="000000"/>
              </a:buClr>
              <a:buFont typeface="Arial"/>
              <a:buChar char="•"/>
            </a:pPr>
            <a:r>
              <a:rPr lang="en-US" sz="2000" b="0" strike="noStrike" spc="-1" dirty="0">
                <a:solidFill>
                  <a:srgbClr val="000000"/>
                </a:solidFill>
                <a:latin typeface="Montserrat"/>
                <a:ea typeface="Arial"/>
              </a:rPr>
              <a:t>Android is the most popular operating system in the world, with over 2.5 billion active users spanning over 190 countries.</a:t>
            </a:r>
            <a:endParaRPr lang="en-IN" sz="2000" b="0" strike="noStrike" spc="-1" dirty="0">
              <a:latin typeface="Arial"/>
            </a:endParaRPr>
          </a:p>
          <a:p>
            <a:pPr marL="285840" indent="-285840" algn="just">
              <a:lnSpc>
                <a:spcPct val="100000"/>
              </a:lnSpc>
              <a:buClr>
                <a:srgbClr val="000000"/>
              </a:buClr>
              <a:buFont typeface="Arial"/>
              <a:buChar char="•"/>
            </a:pPr>
            <a:r>
              <a:rPr lang="en-US" sz="2000" b="0" strike="noStrike" spc="-1" dirty="0">
                <a:solidFill>
                  <a:srgbClr val="000000"/>
                </a:solidFill>
                <a:latin typeface="Montserrat"/>
                <a:ea typeface="Arial"/>
              </a:rPr>
              <a:t>Google Play was launched on March 6, 2012, bringing together Android Market marking a shift in Google's digital distribution strategy .</a:t>
            </a:r>
            <a:endParaRPr lang="en-IN" sz="2000" b="0" strike="noStrike" spc="-1" dirty="0">
              <a:latin typeface="Arial"/>
            </a:endParaRPr>
          </a:p>
          <a:p>
            <a:pPr marL="285840" indent="-285840" algn="just">
              <a:lnSpc>
                <a:spcPct val="100000"/>
              </a:lnSpc>
              <a:buClr>
                <a:srgbClr val="000000"/>
              </a:buClr>
              <a:buFont typeface="Arial"/>
              <a:buChar char="•"/>
            </a:pPr>
            <a:r>
              <a:rPr lang="en-US" sz="2000" b="0" strike="noStrike" spc="-1" dirty="0">
                <a:solidFill>
                  <a:srgbClr val="000000"/>
                </a:solidFill>
                <a:latin typeface="Montserrat"/>
                <a:ea typeface="Arial"/>
              </a:rPr>
              <a:t> Android is the dominant mobile operating system today more than 85% of all mobile devices running Google’s OS. The Google Play Store is the largest and most popular Android app store. </a:t>
            </a:r>
            <a:endParaRPr lang="en-IN" sz="2000" b="0" strike="noStrike" spc="-1" dirty="0">
              <a:latin typeface="Arial"/>
            </a:endParaRPr>
          </a:p>
          <a:p>
            <a:pPr marL="285840" indent="-285840" algn="just">
              <a:lnSpc>
                <a:spcPct val="100000"/>
              </a:lnSpc>
              <a:buClr>
                <a:srgbClr val="000000"/>
              </a:buClr>
              <a:buFont typeface="Arial"/>
              <a:buChar char="•"/>
            </a:pPr>
            <a:r>
              <a:rPr lang="en-US" sz="2000" b="0" strike="noStrike" spc="-1" dirty="0">
                <a:solidFill>
                  <a:srgbClr val="000000"/>
                </a:solidFill>
                <a:latin typeface="Montserrat"/>
                <a:ea typeface="Arial"/>
              </a:rPr>
              <a:t>There are more than 3.04 million apps found on Google Play Store</a:t>
            </a:r>
            <a:endParaRPr lang="en-IN" sz="20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Box 1"/>
          <p:cNvSpPr/>
          <p:nvPr/>
        </p:nvSpPr>
        <p:spPr>
          <a:xfrm>
            <a:off x="549720" y="264600"/>
            <a:ext cx="476496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Introduction </a:t>
            </a:r>
            <a:r>
              <a:rPr lang="en-US" sz="1400" b="0" strike="noStrike" spc="-1">
                <a:solidFill>
                  <a:srgbClr val="C00000"/>
                </a:solidFill>
                <a:latin typeface="Montserrat"/>
                <a:ea typeface="Arial"/>
              </a:rPr>
              <a:t> </a:t>
            </a:r>
            <a:endParaRPr lang="en-IN" sz="1400" b="0" strike="noStrike" spc="-1">
              <a:latin typeface="Arial"/>
            </a:endParaRPr>
          </a:p>
        </p:txBody>
      </p:sp>
      <p:sp>
        <p:nvSpPr>
          <p:cNvPr id="164" name="Rectangle 3"/>
          <p:cNvSpPr/>
          <p:nvPr/>
        </p:nvSpPr>
        <p:spPr>
          <a:xfrm>
            <a:off x="549720" y="849240"/>
            <a:ext cx="8042760" cy="374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just">
              <a:lnSpc>
                <a:spcPct val="100000"/>
              </a:lnSpc>
              <a:buClr>
                <a:srgbClr val="000000"/>
              </a:buClr>
              <a:buFont typeface="Arial"/>
              <a:buChar char="•"/>
            </a:pPr>
            <a:r>
              <a:rPr lang="en-US" sz="2000" b="0" strike="noStrike" spc="-1">
                <a:solidFill>
                  <a:srgbClr val="000000"/>
                </a:solidFill>
                <a:latin typeface="Montserrat"/>
                <a:ea typeface="Arial"/>
              </a:rPr>
              <a:t>The Play Store apps data has enormous potential to drive app-making businesses to success. Actionable insights can be drawn for developers to work on and capture the Android market.</a:t>
            </a:r>
            <a:endParaRPr lang="en-IN" sz="2000" b="0" strike="noStrike" spc="-1">
              <a:latin typeface="Arial"/>
            </a:endParaRPr>
          </a:p>
          <a:p>
            <a:pPr marL="343080" indent="-343080" algn="just">
              <a:lnSpc>
                <a:spcPct val="100000"/>
              </a:lnSpc>
              <a:buClr>
                <a:srgbClr val="000000"/>
              </a:buClr>
              <a:buFont typeface="Arial"/>
              <a:buChar char="•"/>
            </a:pPr>
            <a:r>
              <a:rPr lang="en-US" sz="2000" b="0" strike="noStrike" spc="-1">
                <a:solidFill>
                  <a:srgbClr val="000000"/>
                </a:solidFill>
                <a:latin typeface="Montserrat"/>
                <a:ea typeface="Arial"/>
              </a:rPr>
              <a:t>The main goal of our project is-</a:t>
            </a:r>
            <a:endParaRPr lang="en-IN" sz="2000" b="0" strike="noStrike" spc="-1">
              <a:latin typeface="Arial"/>
            </a:endParaRPr>
          </a:p>
          <a:p>
            <a:pPr marL="343080" indent="-343080" algn="just">
              <a:lnSpc>
                <a:spcPct val="100000"/>
              </a:lnSpc>
              <a:buClr>
                <a:srgbClr val="000000"/>
              </a:buClr>
              <a:buFont typeface="Arial"/>
              <a:buAutoNum type="arabicParenR"/>
            </a:pPr>
            <a:r>
              <a:rPr lang="en-US" sz="2000" b="0" strike="noStrike" spc="-1">
                <a:solidFill>
                  <a:srgbClr val="000000"/>
                </a:solidFill>
                <a:latin typeface="Montserrat"/>
                <a:ea typeface="Arial"/>
              </a:rPr>
              <a:t>The purpose of our project is to gather and analyze detailed information on apps in the Google Play Store in order to provide insights on app features and the current state of the Android app market.      </a:t>
            </a:r>
            <a:endParaRPr lang="en-IN" sz="2000" b="0" strike="noStrike" spc="-1">
              <a:latin typeface="Arial"/>
            </a:endParaRPr>
          </a:p>
          <a:p>
            <a:pPr marL="343080" indent="-343080" algn="just">
              <a:lnSpc>
                <a:spcPct val="100000"/>
              </a:lnSpc>
              <a:buClr>
                <a:srgbClr val="000000"/>
              </a:buClr>
              <a:buFont typeface="Arial"/>
              <a:buAutoNum type="arabicParenR"/>
            </a:pPr>
            <a:r>
              <a:rPr lang="en-US" sz="2000" b="0" strike="noStrike" spc="-1">
                <a:solidFill>
                  <a:srgbClr val="000000"/>
                </a:solidFill>
                <a:latin typeface="Montserrat"/>
                <a:ea typeface="Arial"/>
              </a:rPr>
              <a:t> The Objective of the project to Explore and analyze the data to discover key factors responsible for app engagement and success.</a:t>
            </a:r>
            <a:endParaRPr lang="en-IN" sz="2000" b="0" strike="noStrike" spc="-1">
              <a:latin typeface="Arial"/>
            </a:endParaRPr>
          </a:p>
          <a:p>
            <a:pPr algn="just">
              <a:lnSpc>
                <a:spcPct val="100000"/>
              </a:lnSpc>
              <a:buNone/>
            </a:pPr>
            <a:endParaRPr lang="en-IN" sz="20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
          <p:cNvSpPr/>
          <p:nvPr/>
        </p:nvSpPr>
        <p:spPr>
          <a:xfrm>
            <a:off x="549720" y="264600"/>
            <a:ext cx="476496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Problem Statement:  </a:t>
            </a:r>
            <a:r>
              <a:rPr lang="en-US" sz="1400" b="0" strike="noStrike" spc="-1">
                <a:solidFill>
                  <a:srgbClr val="C00000"/>
                </a:solidFill>
                <a:latin typeface="Montserrat"/>
                <a:ea typeface="Arial"/>
              </a:rPr>
              <a:t> </a:t>
            </a:r>
            <a:endParaRPr lang="en-IN" sz="1400" b="0" strike="noStrike" spc="-1">
              <a:latin typeface="Arial"/>
            </a:endParaRPr>
          </a:p>
        </p:txBody>
      </p:sp>
      <p:sp>
        <p:nvSpPr>
          <p:cNvPr id="166" name="TextBox 2"/>
          <p:cNvSpPr/>
          <p:nvPr/>
        </p:nvSpPr>
        <p:spPr>
          <a:xfrm>
            <a:off x="680400" y="765720"/>
            <a:ext cx="7781400" cy="420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What are the top categories on Play Store?</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Are majority of the apps Paid or Free?</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How importance is the rating of the application?</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Which categories from the audience should the app be based on?</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Which category has the most no. of installations?</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How does the count of apps varies by Genres?</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How does the last update has an effect on the rating?</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How are ratings affected when the app is a paid one?</a:t>
            </a:r>
            <a:endParaRPr lang="en-IN" sz="20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Box 1"/>
          <p:cNvSpPr/>
          <p:nvPr/>
        </p:nvSpPr>
        <p:spPr>
          <a:xfrm>
            <a:off x="549720" y="264600"/>
            <a:ext cx="6861274"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0" strike="noStrike" spc="-1" dirty="0">
                <a:solidFill>
                  <a:srgbClr val="C00000"/>
                </a:solidFill>
                <a:latin typeface="Montserrat"/>
                <a:ea typeface="Arial"/>
              </a:rPr>
              <a:t>Description of Dataset:</a:t>
            </a:r>
            <a:r>
              <a:rPr lang="en-US" sz="1400" b="0" strike="noStrike" spc="-1" dirty="0">
                <a:solidFill>
                  <a:srgbClr val="C00000"/>
                </a:solidFill>
                <a:latin typeface="Montserrat"/>
                <a:ea typeface="Arial"/>
              </a:rPr>
              <a:t> </a:t>
            </a:r>
            <a:endParaRPr lang="en-IN" sz="1400" b="0" strike="noStrike" spc="-1" dirty="0">
              <a:latin typeface="Arial"/>
            </a:endParaRPr>
          </a:p>
        </p:txBody>
      </p:sp>
      <p:sp>
        <p:nvSpPr>
          <p:cNvPr id="168" name="TextBox 2"/>
          <p:cNvSpPr/>
          <p:nvPr/>
        </p:nvSpPr>
        <p:spPr>
          <a:xfrm>
            <a:off x="653143" y="847921"/>
            <a:ext cx="7088778" cy="415199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50000"/>
              </a:lnSpc>
              <a:buNone/>
            </a:pPr>
            <a:r>
              <a:rPr lang="en-US" sz="1600" b="0" strike="noStrike" spc="-1" dirty="0">
                <a:solidFill>
                  <a:srgbClr val="000000"/>
                </a:solidFill>
                <a:latin typeface="Montserrat"/>
                <a:ea typeface="Arial"/>
              </a:rPr>
              <a:t>There are two dataset:  Play Store Data &amp;  User data</a:t>
            </a:r>
            <a:endParaRPr lang="en-IN" sz="1600" b="0" strike="noStrike" spc="-1" dirty="0">
              <a:latin typeface="Arial"/>
            </a:endParaRPr>
          </a:p>
          <a:p>
            <a:pPr>
              <a:lnSpc>
                <a:spcPct val="150000"/>
              </a:lnSpc>
              <a:buNone/>
            </a:pPr>
            <a:r>
              <a:rPr lang="en-US" sz="1800" b="0" strike="noStrike" spc="-1" dirty="0">
                <a:solidFill>
                  <a:srgbClr val="000000"/>
                </a:solidFill>
                <a:latin typeface="Montserrat"/>
                <a:ea typeface="Arial"/>
              </a:rPr>
              <a:t>1) Play Store Data:</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App : The name of the app</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Category : The category of the app</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Rating : The rating of the app in the Play Store</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Reviews : The number of reviews of the app</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Size : The size of the app</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Install : The number of installs of the app</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Type : The type of the app (Free/Paid)</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The price of the app (0 if it is Free)</a:t>
            </a:r>
            <a:endParaRPr lang="en-IN" sz="18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Box 7"/>
          <p:cNvSpPr/>
          <p:nvPr/>
        </p:nvSpPr>
        <p:spPr>
          <a:xfrm>
            <a:off x="836023" y="264600"/>
            <a:ext cx="5434147"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0" strike="noStrike" spc="-1" dirty="0">
                <a:solidFill>
                  <a:srgbClr val="C00000"/>
                </a:solidFill>
                <a:latin typeface="Montserrat"/>
                <a:ea typeface="Arial"/>
              </a:rPr>
              <a:t>Description of Dataset: </a:t>
            </a:r>
            <a:endParaRPr lang="en-IN" sz="1400" b="0" strike="noStrike" spc="-1" dirty="0">
              <a:latin typeface="Arial"/>
            </a:endParaRPr>
          </a:p>
        </p:txBody>
      </p:sp>
      <p:sp>
        <p:nvSpPr>
          <p:cNvPr id="170" name="TextBox 8"/>
          <p:cNvSpPr/>
          <p:nvPr/>
        </p:nvSpPr>
        <p:spPr>
          <a:xfrm>
            <a:off x="775063" y="775063"/>
            <a:ext cx="6592388" cy="336716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content Rating :The appropriate target audience of the app</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Genres: The genre of the app</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Last Updated : The date when the app was last updated</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Current Ver : The current version of the app</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Android Ver : The minimum Android version required to run the ap</a:t>
            </a:r>
            <a:endParaRPr lang="en-IN" sz="18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Box 9"/>
          <p:cNvSpPr/>
          <p:nvPr/>
        </p:nvSpPr>
        <p:spPr>
          <a:xfrm>
            <a:off x="549719" y="264600"/>
            <a:ext cx="6451971"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0" strike="noStrike" spc="-1" dirty="0">
                <a:solidFill>
                  <a:srgbClr val="C00000"/>
                </a:solidFill>
                <a:latin typeface="Montserrat"/>
                <a:ea typeface="Arial"/>
              </a:rPr>
              <a:t>Description of Dataset:</a:t>
            </a:r>
            <a:r>
              <a:rPr lang="en-US" sz="1400" b="0" strike="noStrike" spc="-1" dirty="0">
                <a:solidFill>
                  <a:srgbClr val="C00000"/>
                </a:solidFill>
                <a:latin typeface="Montserrat"/>
                <a:ea typeface="Arial"/>
              </a:rPr>
              <a:t> </a:t>
            </a:r>
            <a:endParaRPr lang="en-IN" sz="1400" b="0" strike="noStrike" spc="-1" dirty="0">
              <a:latin typeface="Arial"/>
            </a:endParaRPr>
          </a:p>
        </p:txBody>
      </p:sp>
      <p:sp>
        <p:nvSpPr>
          <p:cNvPr id="172" name="TextBox 10"/>
          <p:cNvSpPr/>
          <p:nvPr/>
        </p:nvSpPr>
        <p:spPr>
          <a:xfrm>
            <a:off x="714102" y="766354"/>
            <a:ext cx="8072847" cy="418011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2)User Review Data:</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App – An app name</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Sentiment – Sentiment given to an app by users ( </a:t>
            </a:r>
            <a:r>
              <a:rPr lang="en-US" sz="1800" b="0" strike="noStrike" spc="-1" dirty="0" err="1">
                <a:solidFill>
                  <a:srgbClr val="000000"/>
                </a:solidFill>
                <a:latin typeface="Montserrat"/>
                <a:ea typeface="Arial"/>
              </a:rPr>
              <a:t>i.e</a:t>
            </a:r>
            <a:r>
              <a:rPr lang="en-US" sz="1800" b="0" strike="noStrike" spc="-1" dirty="0">
                <a:solidFill>
                  <a:srgbClr val="000000"/>
                </a:solidFill>
                <a:latin typeface="Montserrat"/>
                <a:ea typeface="Arial"/>
              </a:rPr>
              <a:t> Positive, Neutral, Negative)</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 Sentiment Polarity – The polarity of sentiment measures how negative or positive the context is. In the data we have, the polarity ranges from +1(Positive) to -1(Negative).</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Sentiment Subjectivity - The subjectivity of a sentiment is how likely that sentiment is to be based on data or factual information, versus personal opinions or public notions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Box 11"/>
          <p:cNvSpPr/>
          <p:nvPr/>
        </p:nvSpPr>
        <p:spPr>
          <a:xfrm>
            <a:off x="549720" y="264600"/>
            <a:ext cx="476496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Data Cleaning:</a:t>
            </a:r>
            <a:r>
              <a:rPr lang="en-US" sz="1400" b="0" strike="noStrike" spc="-1">
                <a:solidFill>
                  <a:srgbClr val="C00000"/>
                </a:solidFill>
                <a:latin typeface="Montserrat"/>
                <a:ea typeface="Arial"/>
              </a:rPr>
              <a:t> </a:t>
            </a:r>
            <a:endParaRPr lang="en-IN" sz="1400" b="0" strike="noStrike" spc="-1">
              <a:latin typeface="Arial"/>
            </a:endParaRPr>
          </a:p>
        </p:txBody>
      </p:sp>
      <p:sp>
        <p:nvSpPr>
          <p:cNvPr id="174" name="TextBox 12"/>
          <p:cNvSpPr/>
          <p:nvPr/>
        </p:nvSpPr>
        <p:spPr>
          <a:xfrm>
            <a:off x="727165" y="841680"/>
            <a:ext cx="7689670" cy="372264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buClr>
                <a:srgbClr val="000000"/>
              </a:buClr>
              <a:buSzPct val="45000"/>
            </a:pPr>
            <a:r>
              <a:rPr lang="en-US" sz="1800" b="0" strike="noStrike" spc="-1" dirty="0">
                <a:solidFill>
                  <a:srgbClr val="000000"/>
                </a:solidFill>
                <a:latin typeface="Montserrat"/>
                <a:ea typeface="Arial"/>
              </a:rPr>
              <a:t>Data cleaning is not just a case of removing erroneous data, although that’s often part of it. The majority of work goes into detecting rogue data and (wherever possible) correcting it.</a:t>
            </a:r>
          </a:p>
          <a:p>
            <a:pPr>
              <a:buClr>
                <a:srgbClr val="000000"/>
              </a:buClr>
              <a:buSzPct val="45000"/>
            </a:pPr>
            <a:endParaRPr lang="en-IN" sz="1800" b="0" strike="noStrike" spc="-1" dirty="0">
              <a:latin typeface="Arial"/>
            </a:endParaRPr>
          </a:p>
          <a:p>
            <a:pPr>
              <a:buClr>
                <a:srgbClr val="000000"/>
              </a:buClr>
              <a:buSzPct val="45000"/>
            </a:pPr>
            <a:r>
              <a:rPr lang="en-US" sz="2000" b="0" strike="noStrike" spc="-1" dirty="0">
                <a:solidFill>
                  <a:srgbClr val="000000"/>
                </a:solidFill>
                <a:latin typeface="Montserrat"/>
                <a:ea typeface="Arial"/>
              </a:rPr>
              <a:t>Data Cleaning Step:</a:t>
            </a:r>
            <a:endParaRPr lang="en-IN" sz="2000" b="0" strike="noStrike" spc="-1" dirty="0">
              <a:latin typeface="Arial"/>
            </a:endParaRPr>
          </a:p>
          <a:p>
            <a:pPr marL="216000" indent="-216000">
              <a:buClr>
                <a:srgbClr val="000000"/>
              </a:buClr>
              <a:buFont typeface="StarSymbol"/>
              <a:buAutoNum type="arabicParenR"/>
            </a:pPr>
            <a:r>
              <a:rPr lang="en-US" sz="1800" b="0" strike="noStrike" spc="-1" dirty="0">
                <a:solidFill>
                  <a:srgbClr val="000000"/>
                </a:solidFill>
                <a:latin typeface="Montserrat"/>
                <a:ea typeface="Arial"/>
              </a:rPr>
              <a:t>Removing unwanted observation:  Duplicate/redundant or irrelevant values deletion. </a:t>
            </a:r>
            <a:endParaRPr lang="en-IN" sz="1800" b="0" strike="noStrike" spc="-1" dirty="0">
              <a:latin typeface="Arial"/>
            </a:endParaRPr>
          </a:p>
          <a:p>
            <a:pPr marL="216000" indent="-216000">
              <a:buClr>
                <a:srgbClr val="000000"/>
              </a:buClr>
              <a:buFont typeface="StarSymbol"/>
              <a:buAutoNum type="arabicParenR"/>
            </a:pPr>
            <a:r>
              <a:rPr lang="en-US" sz="1800" b="0" strike="noStrike" spc="-1" dirty="0">
                <a:solidFill>
                  <a:srgbClr val="000000"/>
                </a:solidFill>
                <a:latin typeface="Montserrat"/>
                <a:ea typeface="Arial"/>
              </a:rPr>
              <a:t>Missing Data handling: Fixing issue of unknown missing values.</a:t>
            </a:r>
            <a:endParaRPr lang="en-IN" sz="1800" b="0" strike="noStrike" spc="-1" dirty="0">
              <a:latin typeface="Arial"/>
            </a:endParaRPr>
          </a:p>
          <a:p>
            <a:pPr marL="216000" indent="-216000">
              <a:buClr>
                <a:srgbClr val="000000"/>
              </a:buClr>
              <a:buFont typeface="StarSymbol"/>
              <a:buAutoNum type="arabicParenR"/>
            </a:pPr>
            <a:r>
              <a:rPr lang="en-US" sz="1800" b="0" strike="noStrike" spc="-1" dirty="0">
                <a:solidFill>
                  <a:srgbClr val="000000"/>
                </a:solidFill>
                <a:latin typeface="Montserrat"/>
                <a:ea typeface="Arial"/>
              </a:rPr>
              <a:t>Structural error solving: Fixing problems with mislabeled </a:t>
            </a:r>
            <a:r>
              <a:rPr lang="en-US" sz="1800" b="0" strike="noStrike" spc="-1" dirty="0" err="1">
                <a:solidFill>
                  <a:srgbClr val="000000"/>
                </a:solidFill>
                <a:latin typeface="Montserrat"/>
                <a:ea typeface="Arial"/>
              </a:rPr>
              <a:t>classes,datatype</a:t>
            </a:r>
            <a:r>
              <a:rPr lang="en-US" sz="1800" b="0" strike="noStrike" spc="-1" dirty="0">
                <a:solidFill>
                  <a:srgbClr val="000000"/>
                </a:solidFill>
                <a:latin typeface="Montserrat"/>
                <a:ea typeface="Arial"/>
              </a:rPr>
              <a:t> names of features, same attribute with different name etc.</a:t>
            </a:r>
          </a:p>
          <a:p>
            <a:pPr marL="216000" indent="-216000">
              <a:buClr>
                <a:srgbClr val="000000"/>
              </a:buClr>
              <a:buFont typeface="StarSymbol"/>
              <a:buAutoNum type="arabicParenR"/>
            </a:pPr>
            <a:r>
              <a:rPr lang="en-US" sz="1800" b="0" strike="noStrike" spc="-1" dirty="0" err="1">
                <a:solidFill>
                  <a:srgbClr val="000000"/>
                </a:solidFill>
                <a:latin typeface="Montserrat"/>
                <a:ea typeface="Arial"/>
              </a:rPr>
              <a:t>utliers</a:t>
            </a:r>
            <a:r>
              <a:rPr lang="en-US" sz="1800" b="0" strike="noStrike" spc="-1" dirty="0">
                <a:solidFill>
                  <a:srgbClr val="000000"/>
                </a:solidFill>
                <a:latin typeface="Montserrat"/>
                <a:ea typeface="Arial"/>
              </a:rPr>
              <a:t> management: Unwanted values which are not </a:t>
            </a:r>
            <a:r>
              <a:rPr lang="en-US" sz="1800" b="0" strike="noStrike" spc="-1" dirty="0" err="1">
                <a:solidFill>
                  <a:srgbClr val="000000"/>
                </a:solidFill>
                <a:latin typeface="Montserrat"/>
                <a:ea typeface="Arial"/>
              </a:rPr>
              <a:t>fiting</a:t>
            </a:r>
            <a:r>
              <a:rPr lang="en-US" sz="1800" b="0" strike="noStrike" spc="-1" dirty="0">
                <a:solidFill>
                  <a:srgbClr val="000000"/>
                </a:solidFill>
                <a:latin typeface="Montserrat"/>
                <a:ea typeface="Arial"/>
              </a:rPr>
              <a:t> in datasets.</a:t>
            </a:r>
            <a:endParaRPr lang="en-IN" sz="18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1169</TotalTime>
  <Words>1874</Words>
  <Application>Microsoft Office PowerPoint</Application>
  <PresentationFormat>On-screen Show (16:9)</PresentationFormat>
  <Paragraphs>137</Paragraphs>
  <Slides>24</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24</vt:i4>
      </vt:variant>
    </vt:vector>
  </HeadingPairs>
  <TitlesOfParts>
    <vt:vector size="34" baseType="lpstr">
      <vt:lpstr>Arial</vt:lpstr>
      <vt:lpstr>Brush Script MT</vt:lpstr>
      <vt:lpstr>Montserrat</vt:lpstr>
      <vt:lpstr>StarSymbol</vt:lpstr>
      <vt:lpstr>Symbol</vt:lpstr>
      <vt:lpstr>Wingdings</vt:lpstr>
      <vt:lpstr>Office Theme</vt:lpstr>
      <vt:lpstr>Office Theme</vt:lpstr>
      <vt:lpstr>Office Theme</vt:lpstr>
      <vt:lpstr>Office Theme</vt:lpstr>
      <vt:lpstr> Capstone Project - 1  Play Store App Review Analysis Team members Satyam Jyoti Sankar Krushnagopal Brahma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 Analysis &amp; Visualization:(Cont.) </vt:lpstr>
      <vt:lpstr>PowerPoint Presentation</vt:lpstr>
      <vt:lpstr>Data Analysis &amp; Visualization(Cont.)   </vt:lpstr>
      <vt:lpstr>PowerPoint Presentation</vt:lpstr>
      <vt:lpstr>PowerPoint Presentation</vt:lpstr>
      <vt:lpstr>Data Analysis &amp; Visualization:(Cont.) </vt:lpstr>
      <vt:lpstr>PowerPoint Presentation</vt:lpstr>
      <vt:lpstr>Some important points we get: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subject/>
  <dc:creator>lenovo</dc:creator>
  <dc:description/>
  <cp:lastModifiedBy>Debabrata sahoo</cp:lastModifiedBy>
  <cp:revision>72</cp:revision>
  <dcterms:modified xsi:type="dcterms:W3CDTF">2022-01-15T15:26:27Z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On-screen Show (16:9)</vt:lpwstr>
  </property>
  <property fmtid="{D5CDD505-2E9C-101B-9397-08002B2CF9AE}" pid="4" name="Slides">
    <vt:i4>25</vt:i4>
  </property>
</Properties>
</file>