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7" r:id="rId2"/>
    <p:sldId id="292" r:id="rId3"/>
    <p:sldId id="258" r:id="rId4"/>
    <p:sldId id="274" r:id="rId5"/>
    <p:sldId id="265" r:id="rId6"/>
    <p:sldId id="275" r:id="rId7"/>
    <p:sldId id="267" r:id="rId8"/>
    <p:sldId id="276" r:id="rId9"/>
    <p:sldId id="278" r:id="rId10"/>
    <p:sldId id="279" r:id="rId11"/>
    <p:sldId id="281" r:id="rId12"/>
    <p:sldId id="287" r:id="rId13"/>
    <p:sldId id="288" r:id="rId14"/>
    <p:sldId id="286" r:id="rId15"/>
    <p:sldId id="282" r:id="rId16"/>
    <p:sldId id="283" r:id="rId17"/>
    <p:sldId id="284" r:id="rId18"/>
    <p:sldId id="285" r:id="rId19"/>
    <p:sldId id="290" r:id="rId20"/>
    <p:sldId id="289"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3333FF"/>
    <a:srgbClr val="339966"/>
    <a:srgbClr val="0099CC"/>
    <a:srgbClr val="33CC33"/>
    <a:srgbClr val="CCCC00"/>
    <a:srgbClr val="CC9900"/>
    <a:srgbClr val="FF3399"/>
    <a:srgbClr val="862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82048" autoAdjust="0"/>
  </p:normalViewPr>
  <p:slideViewPr>
    <p:cSldViewPr>
      <p:cViewPr varScale="1">
        <p:scale>
          <a:sx n="73" d="100"/>
          <a:sy n="73" d="100"/>
        </p:scale>
        <p:origin x="12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4FD1A-2594-4C3E-BFAF-25A918B8A2DF}" type="datetimeFigureOut">
              <a:rPr lang="en-US" smtClean="0"/>
              <a:pPr/>
              <a:t>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D29B6-9F51-4045-A519-9E8742B9A523}" type="slidenum">
              <a:rPr lang="en-US" smtClean="0"/>
              <a:pPr/>
              <a:t>‹#›</a:t>
            </a:fld>
            <a:endParaRPr lang="en-US"/>
          </a:p>
        </p:txBody>
      </p:sp>
    </p:spTree>
    <p:extLst>
      <p:ext uri="{BB962C8B-B14F-4D97-AF65-F5344CB8AC3E}">
        <p14:creationId xmlns:p14="http://schemas.microsoft.com/office/powerpoint/2010/main" val="78060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AD29B6-9F51-4045-A519-9E8742B9A52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611C-508A-88C8-C548-965F40745A0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531D553-9C53-93FE-5720-E725483442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C9DB261-AE72-BAD9-F86D-0F6DD00348BC}"/>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AE791775-0F11-48A8-E85C-E07A30D23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714D1-CCC4-F835-EDB7-18AF4BBC2FFF}"/>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284368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F98C-C6DB-9009-1E48-39A362F99C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714AD9-C780-0C2A-AFD2-BF461501F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308B8-F091-D54C-447C-BCD2353D95CB}"/>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56CC7563-AEEA-E89A-311C-94210D452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1ED1E-6836-A614-C2DE-80FCA6276527}"/>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372425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A617E-BE7E-B017-AA95-4017CD74CD5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BD2E7-EC85-4680-FD88-C91A4CECDEC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1257-D755-0057-8883-1685C836E8D7}"/>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88CC5B01-18BE-491B-51FD-D80B3B55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14B9C-1D36-187A-EF10-B63EDC984E51}"/>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187222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F744-C1A5-D6D5-1C59-F49C08D59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B3CF3-3D25-68E5-EF0F-7BEA98DA7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0EC4B-656A-D734-83CD-B645C97B157B}"/>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0D12DDC2-3D63-295A-6D38-9F5A1CD3D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EF4F0-A46E-6C8A-038A-90190C20F79F}"/>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229102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C947-77B8-3C3F-7E0A-D6F128A88CE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5349063-5AB7-53FE-4D52-95284CDD652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6661E-BCFD-4805-A88F-D626DF759C5A}"/>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F433D6D1-93F2-E1B9-B8A4-927138C78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18BF9-30D7-767C-90B1-81621ABD06CA}"/>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101685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A829-FE8B-2FD4-5109-ACE277B73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85059-857D-49FC-4DF6-CB381A2638A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05A58-D0AF-7550-B6A8-140B288735C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4F647-A7DD-B91B-06CF-8841D876FAD3}"/>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6" name="Footer Placeholder 5">
            <a:extLst>
              <a:ext uri="{FF2B5EF4-FFF2-40B4-BE49-F238E27FC236}">
                <a16:creationId xmlns:a16="http://schemas.microsoft.com/office/drawing/2014/main" id="{FBF36486-800B-D9B6-BFC6-322F979B2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F386C-1D30-50A1-6AB4-EE4DA8B4BB1C}"/>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347941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7565-E122-46F8-D6F8-192879A67CF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AC288D-5A82-843A-1872-81C83653C39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4E2B4C6-D052-2B23-AFD1-99742756178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FE75F-FAE9-AF13-11F3-2E596BCF249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981BF-DFA0-8503-54ED-887B436E218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760863-A0AF-7E4B-B5F0-8D379EF7E760}"/>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8" name="Footer Placeholder 7">
            <a:extLst>
              <a:ext uri="{FF2B5EF4-FFF2-40B4-BE49-F238E27FC236}">
                <a16:creationId xmlns:a16="http://schemas.microsoft.com/office/drawing/2014/main" id="{C6F923D0-20EE-0811-3500-7900457BF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76BEB4-5242-955B-8ABE-6E83B4209964}"/>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55059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4A42-8E8B-1565-0B5C-2432AFCE0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5C8BA1-F0C6-67B2-718D-224F6D084759}"/>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4" name="Footer Placeholder 3">
            <a:extLst>
              <a:ext uri="{FF2B5EF4-FFF2-40B4-BE49-F238E27FC236}">
                <a16:creationId xmlns:a16="http://schemas.microsoft.com/office/drawing/2014/main" id="{675FA1A8-B52A-2E91-E478-74D7C5938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7E1E16-D1FF-3A86-FC82-26F3667CD08F}"/>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83344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6E93FD-CB58-EE5D-4DB2-D4874C319F0E}"/>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3" name="Footer Placeholder 2">
            <a:extLst>
              <a:ext uri="{FF2B5EF4-FFF2-40B4-BE49-F238E27FC236}">
                <a16:creationId xmlns:a16="http://schemas.microsoft.com/office/drawing/2014/main" id="{8E563452-F817-6005-5462-2306B79279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879F6-A6E0-C2D9-BC9D-D09A680DB74A}"/>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375957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3F70-0B5A-829C-4766-8737B59ADD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445AF20-5BFC-C157-4B9F-9AC41615307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4048E1-DBEA-7FCF-E082-E5EADD3378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4B5215-B08D-C5EC-4ECE-A56CF02A57AF}"/>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6" name="Footer Placeholder 5">
            <a:extLst>
              <a:ext uri="{FF2B5EF4-FFF2-40B4-BE49-F238E27FC236}">
                <a16:creationId xmlns:a16="http://schemas.microsoft.com/office/drawing/2014/main" id="{7D956EB2-E12E-78C5-83C7-92F7E607E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84DDC-13AE-FC9F-441A-5CCF938E8798}"/>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158106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5E9F-E4F7-5AFD-AA07-75CC01D0A05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926CAC2-C579-ADB4-9579-236F403DDE9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57DD8C9-0968-3BD2-0C5E-BA882B139E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E24E431-449D-F414-5620-73EE2640C953}"/>
              </a:ext>
            </a:extLst>
          </p:cNvPr>
          <p:cNvSpPr>
            <a:spLocks noGrp="1"/>
          </p:cNvSpPr>
          <p:nvPr>
            <p:ph type="dt" sz="half" idx="10"/>
          </p:nvPr>
        </p:nvSpPr>
        <p:spPr/>
        <p:txBody>
          <a:bodyPr/>
          <a:lstStyle/>
          <a:p>
            <a:fld id="{0C802D69-CD17-4153-9E46-5DD1B5E59163}" type="datetimeFigureOut">
              <a:rPr lang="en-US" smtClean="0"/>
              <a:pPr/>
              <a:t>1/8/2025</a:t>
            </a:fld>
            <a:endParaRPr lang="en-US"/>
          </a:p>
        </p:txBody>
      </p:sp>
      <p:sp>
        <p:nvSpPr>
          <p:cNvPr id="6" name="Footer Placeholder 5">
            <a:extLst>
              <a:ext uri="{FF2B5EF4-FFF2-40B4-BE49-F238E27FC236}">
                <a16:creationId xmlns:a16="http://schemas.microsoft.com/office/drawing/2014/main" id="{F382CC1D-9531-C87A-B1E9-FB3AF71EC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48D9E-E65C-B456-AF1F-D0E66CE416B7}"/>
              </a:ext>
            </a:extLst>
          </p:cNvPr>
          <p:cNvSpPr>
            <a:spLocks noGrp="1"/>
          </p:cNvSpPr>
          <p:nvPr>
            <p:ph type="sldNum" sz="quarter" idx="12"/>
          </p:nvPr>
        </p:nvSpPr>
        <p:spPr/>
        <p:txBody>
          <a:bodyPr/>
          <a:lstStyle/>
          <a:p>
            <a:fld id="{20108553-1E02-4AB2-82C3-14BCE3E5BC7E}" type="slidenum">
              <a:rPr lang="en-US" smtClean="0"/>
              <a:pPr/>
              <a:t>‹#›</a:t>
            </a:fld>
            <a:endParaRPr lang="en-US"/>
          </a:p>
        </p:txBody>
      </p:sp>
    </p:spTree>
    <p:extLst>
      <p:ext uri="{BB962C8B-B14F-4D97-AF65-F5344CB8AC3E}">
        <p14:creationId xmlns:p14="http://schemas.microsoft.com/office/powerpoint/2010/main" val="319348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0E015-4112-F57F-E43F-70E07384136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4CBEE-9693-F4C5-DACC-D7562CB3C11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88B26-FFDF-A5F8-3B14-DEC345ECA8B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802D69-CD17-4153-9E46-5DD1B5E59163}" type="datetimeFigureOut">
              <a:rPr lang="en-US" smtClean="0"/>
              <a:pPr/>
              <a:t>1/8/2025</a:t>
            </a:fld>
            <a:endParaRPr lang="en-US"/>
          </a:p>
        </p:txBody>
      </p:sp>
      <p:sp>
        <p:nvSpPr>
          <p:cNvPr id="5" name="Footer Placeholder 4">
            <a:extLst>
              <a:ext uri="{FF2B5EF4-FFF2-40B4-BE49-F238E27FC236}">
                <a16:creationId xmlns:a16="http://schemas.microsoft.com/office/drawing/2014/main" id="{580CCEA6-CFBC-EE57-F377-8923BAE4BB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463762-4BF5-D5CD-A8CF-AE6D7CB124B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108553-1E02-4AB2-82C3-14BCE3E5BC7E}" type="slidenum">
              <a:rPr lang="en-US" smtClean="0"/>
              <a:pPr/>
              <a:t>‹#›</a:t>
            </a:fld>
            <a:endParaRPr lang="en-US"/>
          </a:p>
        </p:txBody>
      </p:sp>
    </p:spTree>
    <p:extLst>
      <p:ext uri="{BB962C8B-B14F-4D97-AF65-F5344CB8AC3E}">
        <p14:creationId xmlns:p14="http://schemas.microsoft.com/office/powerpoint/2010/main" val="30568655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409"/>
            <a:ext cx="91440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b="1" dirty="0">
                <a:solidFill>
                  <a:srgbClr val="006666"/>
                </a:solidFill>
                <a:latin typeface="Times New Roman" pitchFamily="18" charset="0"/>
                <a:cs typeface="Times New Roman" pitchFamily="18" charset="0"/>
              </a:rPr>
              <a:t> Exoplanet Detection Using Machine Learning</a:t>
            </a:r>
            <a:endParaRPr lang="en-US" sz="2800" b="1" dirty="0">
              <a:solidFill>
                <a:srgbClr val="006666"/>
              </a:solidFill>
              <a:latin typeface="Times New Roman" pitchFamily="18" charset="0"/>
              <a:cs typeface="Times New Roman" pitchFamily="18" charset="0"/>
            </a:endParaRPr>
          </a:p>
        </p:txBody>
      </p:sp>
      <p:sp>
        <p:nvSpPr>
          <p:cNvPr id="4" name="TextBox 3"/>
          <p:cNvSpPr txBox="1"/>
          <p:nvPr/>
        </p:nvSpPr>
        <p:spPr>
          <a:xfrm>
            <a:off x="0" y="2839333"/>
            <a:ext cx="9144000" cy="39971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50000"/>
              </a:lnSpc>
              <a:buNone/>
            </a:pPr>
            <a:r>
              <a:rPr lang="en-US" sz="1800" b="1" dirty="0">
                <a:solidFill>
                  <a:srgbClr val="000000"/>
                </a:solidFill>
                <a:effectLst/>
                <a:latin typeface="Times New Roman" panose="02020603050405020304" pitchFamily="18" charset="0"/>
                <a:ea typeface="Calibri" panose="020F0502020204030204" pitchFamily="34" charset="0"/>
              </a:rPr>
              <a:t>Department of  Computer Science and Engineering</a:t>
            </a:r>
          </a:p>
          <a:p>
            <a:pPr marL="0" indent="0" algn="ctr">
              <a:lnSpc>
                <a:spcPct val="150000"/>
              </a:lnSpc>
              <a:buNone/>
            </a:pPr>
            <a:r>
              <a:rPr lang="en-US" sz="1800" b="1" dirty="0">
                <a:solidFill>
                  <a:srgbClr val="000000"/>
                </a:solidFill>
                <a:latin typeface="Times New Roman" panose="02020603050405020304" pitchFamily="18" charset="0"/>
                <a:ea typeface="Calibri" panose="020F0502020204030204" pitchFamily="34" charset="0"/>
              </a:rPr>
              <a:t>Seshadri Rao Gudlavalleru Engineering College, Gudlavalleru</a:t>
            </a:r>
          </a:p>
          <a:p>
            <a:pPr algn="ctr"/>
            <a:endParaRPr lang="en-US" dirty="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By</a:t>
            </a:r>
          </a:p>
          <a:p>
            <a:pPr lvl="5"/>
            <a:r>
              <a:rPr lang="en-US" b="1" dirty="0" smtClean="0">
                <a:latin typeface="Times New Roman" pitchFamily="18" charset="0"/>
                <a:cs typeface="Times New Roman" pitchFamily="18" charset="0"/>
              </a:rPr>
              <a:t>P</a:t>
            </a:r>
            <a:r>
              <a:rPr lang="en-US" b="1" dirty="0">
                <a:latin typeface="Times New Roman" pitchFamily="18" charset="0"/>
                <a:cs typeface="Times New Roman" pitchFamily="18" charset="0"/>
              </a:rPr>
              <a:t>. Krishna </a:t>
            </a:r>
            <a:r>
              <a:rPr lang="en-US" b="1" dirty="0" err="1">
                <a:latin typeface="Times New Roman" pitchFamily="18" charset="0"/>
                <a:cs typeface="Times New Roman" pitchFamily="18" charset="0"/>
              </a:rPr>
              <a:t>Balamohan</a:t>
            </a:r>
            <a:r>
              <a:rPr lang="en-US" b="1" dirty="0">
                <a:latin typeface="Times New Roman" pitchFamily="18" charset="0"/>
                <a:cs typeface="Times New Roman" pitchFamily="18" charset="0"/>
              </a:rPr>
              <a:t>    – </a:t>
            </a:r>
            <a:r>
              <a:rPr lang="en-US" b="1" dirty="0" smtClean="0">
                <a:latin typeface="Times New Roman" pitchFamily="18" charset="0"/>
                <a:cs typeface="Times New Roman" pitchFamily="18" charset="0"/>
              </a:rPr>
              <a:t>21481A05I1</a:t>
            </a:r>
          </a:p>
          <a:p>
            <a:pPr lvl="5"/>
            <a:r>
              <a:rPr lang="en-US" b="1" dirty="0" smtClean="0">
                <a:latin typeface="Times New Roman" pitchFamily="18" charset="0"/>
                <a:cs typeface="Times New Roman" pitchFamily="18" charset="0"/>
              </a:rPr>
              <a:t>P</a:t>
            </a:r>
            <a:r>
              <a:rPr lang="en-US" b="1" dirty="0">
                <a:latin typeface="Times New Roman" pitchFamily="18" charset="0"/>
                <a:cs typeface="Times New Roman" pitchFamily="18" charset="0"/>
              </a:rPr>
              <a:t>. Brahma Reddy   	  – </a:t>
            </a:r>
            <a:r>
              <a:rPr lang="en-US" b="1" dirty="0" smtClean="0">
                <a:latin typeface="Times New Roman" pitchFamily="18" charset="0"/>
                <a:cs typeface="Times New Roman" pitchFamily="18" charset="0"/>
              </a:rPr>
              <a:t>21481A05F8</a:t>
            </a:r>
          </a:p>
          <a:p>
            <a:pPr lvl="5"/>
            <a:r>
              <a:rPr lang="en-US" b="1" dirty="0" smtClean="0">
                <a:latin typeface="Times New Roman" pitchFamily="18" charset="0"/>
                <a:cs typeface="Times New Roman" pitchFamily="18" charset="0"/>
              </a:rPr>
              <a:t>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Yuva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Karthik</a:t>
            </a:r>
            <a:r>
              <a:rPr lang="en-US" b="1" dirty="0">
                <a:latin typeface="Times New Roman" pitchFamily="18" charset="0"/>
                <a:cs typeface="Times New Roman" pitchFamily="18" charset="0"/>
              </a:rPr>
              <a:t> 	  – </a:t>
            </a:r>
            <a:r>
              <a:rPr lang="en-US" b="1" dirty="0" smtClean="0">
                <a:latin typeface="Times New Roman" pitchFamily="18" charset="0"/>
                <a:cs typeface="Times New Roman" pitchFamily="18" charset="0"/>
              </a:rPr>
              <a:t>22485A0517</a:t>
            </a:r>
          </a:p>
          <a:p>
            <a:pPr lvl="5"/>
            <a:r>
              <a:rPr lang="en-US" b="1" dirty="0" smtClean="0">
                <a:latin typeface="Times New Roman" pitchFamily="18" charset="0"/>
                <a:cs typeface="Times New Roman" pitchFamily="18" charset="0"/>
              </a:rPr>
              <a:t>M</a:t>
            </a:r>
            <a:r>
              <a:rPr lang="en-US" b="1" dirty="0">
                <a:latin typeface="Times New Roman" pitchFamily="18" charset="0"/>
                <a:cs typeface="Times New Roman" pitchFamily="18" charset="0"/>
              </a:rPr>
              <a:t>. Durga Sai Sandeep	  – </a:t>
            </a:r>
            <a:r>
              <a:rPr lang="en-US" b="1" dirty="0" smtClean="0">
                <a:latin typeface="Times New Roman" pitchFamily="18" charset="0"/>
                <a:cs typeface="Times New Roman" pitchFamily="18" charset="0"/>
              </a:rPr>
              <a:t>21481A05D5</a:t>
            </a:r>
          </a:p>
          <a:p>
            <a:pPr lvl="5"/>
            <a:r>
              <a:rPr lang="en-US" b="1" dirty="0" smtClean="0">
                <a:latin typeface="Times New Roman" pitchFamily="18" charset="0"/>
                <a:cs typeface="Times New Roman" pitchFamily="18" charset="0"/>
              </a:rPr>
              <a:t>P</a:t>
            </a:r>
            <a:r>
              <a:rPr lang="en-US" b="1" dirty="0">
                <a:latin typeface="Times New Roman" pitchFamily="18" charset="0"/>
                <a:cs typeface="Times New Roman" pitchFamily="18" charset="0"/>
              </a:rPr>
              <a:t>. Siva </a:t>
            </a:r>
            <a:r>
              <a:rPr lang="en-US" b="1" dirty="0" err="1">
                <a:latin typeface="Times New Roman" pitchFamily="18" charset="0"/>
                <a:cs typeface="Times New Roman" pitchFamily="18" charset="0"/>
              </a:rPr>
              <a:t>Sagar</a:t>
            </a:r>
            <a:r>
              <a:rPr lang="en-US" b="1" dirty="0">
                <a:latin typeface="Times New Roman" pitchFamily="18" charset="0"/>
                <a:cs typeface="Times New Roman" pitchFamily="18" charset="0"/>
              </a:rPr>
              <a:t>                   – 21481A05G4</a:t>
            </a:r>
          </a:p>
          <a:p>
            <a:pPr algn="ctr">
              <a:lnSpc>
                <a:spcPct val="150000"/>
              </a:lnSpc>
            </a:pPr>
            <a:r>
              <a:rPr lang="en-US" dirty="0" smtClean="0">
                <a:latin typeface="Times New Roman" pitchFamily="18" charset="0"/>
                <a:cs typeface="Times New Roman" pitchFamily="18" charset="0"/>
              </a:rPr>
              <a:t>Under </a:t>
            </a:r>
            <a:r>
              <a:rPr lang="en-US" dirty="0">
                <a:latin typeface="Times New Roman" pitchFamily="18" charset="0"/>
                <a:cs typeface="Times New Roman" pitchFamily="18" charset="0"/>
              </a:rPr>
              <a:t>the guidance of</a:t>
            </a:r>
          </a:p>
          <a:p>
            <a:pPr marL="0" marR="180340" indent="-6985" algn="ctr">
              <a:lnSpc>
                <a:spcPct val="118000"/>
              </a:lnSpc>
              <a:spcBef>
                <a:spcPts val="0"/>
              </a:spcBef>
              <a:spcAft>
                <a:spcPts val="0"/>
              </a:spcAft>
            </a:pPr>
            <a:r>
              <a:rPr lang="en-US" b="1" dirty="0">
                <a:solidFill>
                  <a:srgbClr val="FF0000"/>
                </a:solidFill>
                <a:latin typeface="Times New Roman" pitchFamily="18" charset="0"/>
                <a:cs typeface="Times New Roman"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Dr. N. Siva Chintaiah, MCA, Ph.D.</a:t>
            </a:r>
            <a:endParaRPr lang="en-US" sz="1800" dirty="0">
              <a:solidFill>
                <a:srgbClr val="FF0000"/>
              </a:solidFill>
              <a:effectLst/>
              <a:latin typeface="Times New Roman" panose="02020603050405020304" pitchFamily="18" charset="0"/>
              <a:ea typeface="Times New Roman" panose="02020603050405020304" pitchFamily="18" charset="0"/>
            </a:endParaRPr>
          </a:p>
          <a:p>
            <a:pPr algn="ctr">
              <a:lnSpc>
                <a:spcPct val="150000"/>
              </a:lnSpc>
            </a:pPr>
            <a:r>
              <a:rPr lang="en-GB" sz="1700" dirty="0">
                <a:latin typeface="Times New Roman" pitchFamily="18" charset="0"/>
                <a:cs typeface="Times New Roman" pitchFamily="18" charset="0"/>
              </a:rPr>
              <a:t>      Assistant Professor, Department of CSE</a:t>
            </a:r>
            <a:endParaRPr lang="en-US" sz="1700" dirty="0">
              <a:latin typeface="Times New Roman" pitchFamily="18" charset="0"/>
              <a:cs typeface="Times New Roman" pitchFamily="18" charset="0"/>
            </a:endParaRPr>
          </a:p>
        </p:txBody>
      </p:sp>
      <p:pic>
        <p:nvPicPr>
          <p:cNvPr id="1026" name="Picture 2" descr="Gudlavalleru Engineering College Andhra Pradesh: Courses ...">
            <a:extLst>
              <a:ext uri="{FF2B5EF4-FFF2-40B4-BE49-F238E27FC236}">
                <a16:creationId xmlns:a16="http://schemas.microsoft.com/office/drawing/2014/main" id="{F025C8A6-446B-E005-F229-F743B80D3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1189516"/>
            <a:ext cx="1657350" cy="16498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DE0B1-E701-CBD8-4143-8CB390AC1AFF}"/>
              </a:ext>
            </a:extLst>
          </p:cNvPr>
          <p:cNvSpPr txBox="1"/>
          <p:nvPr/>
        </p:nvSpPr>
        <p:spPr>
          <a:xfrm>
            <a:off x="0" y="737408"/>
            <a:ext cx="9144000" cy="400110"/>
          </a:xfrm>
          <a:prstGeom prst="rect">
            <a:avLst/>
          </a:prstGeom>
          <a:noFill/>
        </p:spPr>
        <p:txBody>
          <a:bodyPr wrap="square">
            <a:spAutoFit/>
          </a:bodyPr>
          <a:lstStyle/>
          <a:p>
            <a:pPr algn="ctr"/>
            <a:r>
              <a:rPr lang="en-US" sz="2000" b="1" u="sng" dirty="0">
                <a:latin typeface="Times New Roman" pitchFamily="18" charset="0"/>
                <a:cs typeface="Times New Roman" pitchFamily="18" charset="0"/>
              </a:rPr>
              <a:t>PLAN OF ACTION</a:t>
            </a:r>
            <a:endParaRPr lang="en-US" sz="1400" b="1" u="sng"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69129BF0-5381-FBF4-907B-4D22190AB1A5}"/>
              </a:ext>
            </a:extLst>
          </p:cNvPr>
          <p:cNvSpPr txBox="1"/>
          <p:nvPr/>
        </p:nvSpPr>
        <p:spPr>
          <a:xfrm>
            <a:off x="0" y="5784534"/>
            <a:ext cx="91440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 2 : Flow Diagram of Proposed Methodology </a:t>
            </a:r>
          </a:p>
        </p:txBody>
      </p:sp>
      <p:pic>
        <p:nvPicPr>
          <p:cNvPr id="4" name="Picture 3">
            <a:extLst>
              <a:ext uri="{FF2B5EF4-FFF2-40B4-BE49-F238E27FC236}">
                <a16:creationId xmlns:a16="http://schemas.microsoft.com/office/drawing/2014/main" id="{C40596A4-5E5C-DD69-AEF3-7E5BD89967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137518"/>
            <a:ext cx="4538007" cy="4582964"/>
          </a:xfrm>
          <a:prstGeom prst="rect">
            <a:avLst/>
          </a:prstGeom>
        </p:spPr>
      </p:pic>
      <p:sp>
        <p:nvSpPr>
          <p:cNvPr id="3" name="Date Placeholder 3">
            <a:extLst>
              <a:ext uri="{FF2B5EF4-FFF2-40B4-BE49-F238E27FC236}">
                <a16:creationId xmlns:a16="http://schemas.microsoft.com/office/drawing/2014/main" id="{F7F41F79-7F58-FB00-A428-937E8C56BBCE}"/>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7" name="Footer Placeholder 4">
            <a:extLst>
              <a:ext uri="{FF2B5EF4-FFF2-40B4-BE49-F238E27FC236}">
                <a16:creationId xmlns:a16="http://schemas.microsoft.com/office/drawing/2014/main" id="{2D1088EE-3D96-DE04-9451-36EE304BCE5D}"/>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74314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
            <a:ext cx="9137374" cy="498663"/>
          </a:xfrm>
          <a:prstGeom prst="rect">
            <a:avLst/>
          </a:prstGeom>
          <a:noFill/>
        </p:spPr>
        <p:txBody>
          <a:bodyPr wrap="square" rtlCol="0">
            <a:spAutoFit/>
          </a:bodyPr>
          <a:lstStyle/>
          <a:p>
            <a:pPr algn="ctr">
              <a:lnSpc>
                <a:spcPct val="150000"/>
              </a:lnSpc>
            </a:pPr>
            <a:r>
              <a:rPr lang="en-US" sz="2000" b="1" u="sng" dirty="0">
                <a:latin typeface="Times New Roman" pitchFamily="18" charset="0"/>
                <a:cs typeface="Times New Roman" pitchFamily="18" charset="0"/>
              </a:rPr>
              <a:t>IMPLEMENTATION  </a:t>
            </a:r>
          </a:p>
        </p:txBody>
      </p:sp>
      <p:sp>
        <p:nvSpPr>
          <p:cNvPr id="2" name="TextBox 1">
            <a:extLst>
              <a:ext uri="{FF2B5EF4-FFF2-40B4-BE49-F238E27FC236}">
                <a16:creationId xmlns:a16="http://schemas.microsoft.com/office/drawing/2014/main" id="{9DD3FC4D-7715-EE59-FDF9-89B7BBECF72C}"/>
              </a:ext>
            </a:extLst>
          </p:cNvPr>
          <p:cNvSpPr txBox="1"/>
          <p:nvPr/>
        </p:nvSpPr>
        <p:spPr>
          <a:xfrm>
            <a:off x="685800" y="1295400"/>
            <a:ext cx="8001000" cy="484940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Utilize 'updated_heart_rate_dataset_formatted.csv': </a:t>
            </a:r>
            <a:r>
              <a:rPr lang="en-US" sz="1600" dirty="0">
                <a:latin typeface="Times New Roman" pitchFamily="18" charset="0"/>
                <a:cs typeface="Times New Roman" pitchFamily="18" charset="0"/>
              </a:rPr>
              <a:t>You're being instructed to use a specific CSV file containing pre-processed heart rate data for fault detection.</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Focus on '</a:t>
            </a:r>
            <a:r>
              <a:rPr lang="en-US" sz="1600" b="1" dirty="0" err="1">
                <a:latin typeface="Times New Roman" pitchFamily="18" charset="0"/>
                <a:cs typeface="Times New Roman" pitchFamily="18" charset="0"/>
              </a:rPr>
              <a:t>Normalized_Heart_Rate</a:t>
            </a:r>
            <a:r>
              <a:rPr lang="en-US" sz="1600" b="1" dirty="0">
                <a:latin typeface="Times New Roman" pitchFamily="18" charset="0"/>
                <a:cs typeface="Times New Roman" pitchFamily="18" charset="0"/>
              </a:rPr>
              <a:t>' and 'Label'</a:t>
            </a:r>
            <a:r>
              <a:rPr lang="en-US" sz="1600" dirty="0">
                <a:latin typeface="Times New Roman" pitchFamily="18" charset="0"/>
                <a:cs typeface="Times New Roman" pitchFamily="18" charset="0"/>
              </a:rPr>
              <a:t>: The model should use '</a:t>
            </a:r>
            <a:r>
              <a:rPr lang="en-US" sz="1600" dirty="0" err="1">
                <a:latin typeface="Times New Roman" pitchFamily="18" charset="0"/>
                <a:cs typeface="Times New Roman" pitchFamily="18" charset="0"/>
              </a:rPr>
              <a:t>Normalized_Heart_Rate</a:t>
            </a:r>
            <a:r>
              <a:rPr lang="en-US" sz="1600" dirty="0">
                <a:latin typeface="Times New Roman" pitchFamily="18" charset="0"/>
                <a:cs typeface="Times New Roman" pitchFamily="18" charset="0"/>
              </a:rPr>
              <a:t>' as the input feature and 'Label' as the target for classification. 'Label' has two classes: 0 for normal operation and 1 for a fault.</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Split the dataset into 80-20: </a:t>
            </a:r>
            <a:r>
              <a:rPr lang="en-US" sz="1600" dirty="0">
                <a:latin typeface="Times New Roman" pitchFamily="18" charset="0"/>
                <a:cs typeface="Times New Roman" pitchFamily="18" charset="0"/>
              </a:rPr>
              <a:t>Before training a model, you usually divide your dataset into a training set and a test set. In this case, 80% of the data should be used for training the model, and the remaining 20% for testing its performance. This is done to evaluate the model on data it hasn't seen during training, ensuring that the model generalizes well to new, unseen data.</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Initialize a Sequential model with TensorFlow and </a:t>
            </a:r>
            <a:r>
              <a:rPr lang="en-US" sz="1600" b="1" dirty="0" err="1">
                <a:latin typeface="Times New Roman" pitchFamily="18" charset="0"/>
                <a:cs typeface="Times New Roman" pitchFamily="18" charset="0"/>
              </a:rPr>
              <a:t>Keras</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This involves using TensorFlow and its high-level </a:t>
            </a:r>
            <a:r>
              <a:rPr lang="en-US" sz="1600" dirty="0" err="1">
                <a:latin typeface="Times New Roman" pitchFamily="18" charset="0"/>
                <a:cs typeface="Times New Roman" pitchFamily="18" charset="0"/>
              </a:rPr>
              <a:t>Keras</a:t>
            </a:r>
            <a:r>
              <a:rPr lang="en-US" sz="1600" dirty="0">
                <a:latin typeface="Times New Roman" pitchFamily="18" charset="0"/>
                <a:cs typeface="Times New Roman" pitchFamily="18" charset="0"/>
              </a:rPr>
              <a:t> API to define a neural network model. A Sequential model is a linear stack of layers.</a:t>
            </a:r>
          </a:p>
        </p:txBody>
      </p:sp>
      <p:sp>
        <p:nvSpPr>
          <p:cNvPr id="5" name="Date Placeholder 3">
            <a:extLst>
              <a:ext uri="{FF2B5EF4-FFF2-40B4-BE49-F238E27FC236}">
                <a16:creationId xmlns:a16="http://schemas.microsoft.com/office/drawing/2014/main" id="{64D92909-77C8-4EF6-DBCC-F8D512FC2FB1}"/>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6" name="Footer Placeholder 4">
            <a:extLst>
              <a:ext uri="{FF2B5EF4-FFF2-40B4-BE49-F238E27FC236}">
                <a16:creationId xmlns:a16="http://schemas.microsoft.com/office/drawing/2014/main" id="{384BD2CC-CC0F-03C6-F97B-DFADBFDCD889}"/>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88528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0A44-1C75-A9E5-66E7-B4F1C96392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1881EE-5FAC-48F9-623A-AEEE2B90B0DA}"/>
              </a:ext>
            </a:extLst>
          </p:cNvPr>
          <p:cNvSpPr txBox="1"/>
          <p:nvPr/>
        </p:nvSpPr>
        <p:spPr>
          <a:xfrm>
            <a:off x="0" y="609600"/>
            <a:ext cx="9137374" cy="498663"/>
          </a:xfrm>
          <a:prstGeom prst="rect">
            <a:avLst/>
          </a:prstGeom>
          <a:noFill/>
        </p:spPr>
        <p:txBody>
          <a:bodyPr wrap="square" rtlCol="0">
            <a:spAutoFit/>
          </a:bodyPr>
          <a:lstStyle/>
          <a:p>
            <a:pPr algn="ctr">
              <a:lnSpc>
                <a:spcPct val="150000"/>
              </a:lnSpc>
            </a:pPr>
            <a:r>
              <a:rPr lang="en-US" sz="2000" b="1" u="sng" dirty="0">
                <a:latin typeface="Times New Roman" pitchFamily="18" charset="0"/>
                <a:cs typeface="Times New Roman" pitchFamily="18" charset="0"/>
              </a:rPr>
              <a:t>IMPLEMENTATION  </a:t>
            </a:r>
          </a:p>
        </p:txBody>
      </p:sp>
      <p:sp>
        <p:nvSpPr>
          <p:cNvPr id="2" name="TextBox 1">
            <a:extLst>
              <a:ext uri="{FF2B5EF4-FFF2-40B4-BE49-F238E27FC236}">
                <a16:creationId xmlns:a16="http://schemas.microsoft.com/office/drawing/2014/main" id="{CE84F17C-6239-39F8-57B5-41F20BCFDF44}"/>
              </a:ext>
            </a:extLst>
          </p:cNvPr>
          <p:cNvSpPr txBox="1"/>
          <p:nvPr/>
        </p:nvSpPr>
        <p:spPr>
          <a:xfrm>
            <a:off x="762000" y="1328300"/>
            <a:ext cx="8001000" cy="489832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500" b="1" dirty="0">
                <a:latin typeface="Times New Roman" pitchFamily="18" charset="0"/>
                <a:cs typeface="Times New Roman" pitchFamily="18" charset="0"/>
              </a:rPr>
              <a:t>Add a </a:t>
            </a:r>
            <a:r>
              <a:rPr lang="en-US" sz="1500" b="1" dirty="0" err="1">
                <a:latin typeface="Times New Roman" pitchFamily="18" charset="0"/>
                <a:cs typeface="Times New Roman" pitchFamily="18" charset="0"/>
              </a:rPr>
              <a:t>SimpleRNN</a:t>
            </a:r>
            <a:r>
              <a:rPr lang="en-US" sz="1500" b="1" dirty="0">
                <a:latin typeface="Times New Roman" pitchFamily="18" charset="0"/>
                <a:cs typeface="Times New Roman" pitchFamily="18" charset="0"/>
              </a:rPr>
              <a:t> layer with 50 units: </a:t>
            </a:r>
            <a:r>
              <a:rPr lang="en-US" sz="1500" dirty="0">
                <a:latin typeface="Times New Roman" pitchFamily="18" charset="0"/>
                <a:cs typeface="Times New Roman" pitchFamily="18" charset="0"/>
              </a:rPr>
              <a:t>A </a:t>
            </a:r>
            <a:r>
              <a:rPr lang="en-US" sz="1500" dirty="0" err="1">
                <a:latin typeface="Times New Roman" pitchFamily="18" charset="0"/>
                <a:cs typeface="Times New Roman" pitchFamily="18" charset="0"/>
              </a:rPr>
              <a:t>SimpleRNN</a:t>
            </a:r>
            <a:r>
              <a:rPr lang="en-US" sz="1500" dirty="0">
                <a:latin typeface="Times New Roman" pitchFamily="18" charset="0"/>
                <a:cs typeface="Times New Roman" pitchFamily="18" charset="0"/>
              </a:rPr>
              <a:t> layer is a type of recurrent neural network that is suited for sequence data, like time series. You are instructed to create this layer with 50 neurons (units) and use the '</a:t>
            </a:r>
            <a:r>
              <a:rPr lang="en-US" sz="1500" dirty="0" err="1">
                <a:latin typeface="Times New Roman" pitchFamily="18" charset="0"/>
                <a:cs typeface="Times New Roman" pitchFamily="18" charset="0"/>
              </a:rPr>
              <a:t>relu</a:t>
            </a:r>
            <a:r>
              <a:rPr lang="en-US" sz="1500" dirty="0">
                <a:latin typeface="Times New Roman" pitchFamily="18" charset="0"/>
                <a:cs typeface="Times New Roman" pitchFamily="18" charset="0"/>
              </a:rPr>
              <a:t>' activation function, which is common for hidden layers.</a:t>
            </a:r>
          </a:p>
          <a:p>
            <a:pPr marL="285750" indent="-285750" algn="just">
              <a:lnSpc>
                <a:spcPct val="150000"/>
              </a:lnSpc>
              <a:buFont typeface="Wingdings" panose="05000000000000000000" pitchFamily="2" charset="2"/>
              <a:buChar char="§"/>
            </a:pPr>
            <a:r>
              <a:rPr lang="en-US" sz="1500" b="1" dirty="0">
                <a:latin typeface="Times New Roman" pitchFamily="18" charset="0"/>
                <a:cs typeface="Times New Roman" pitchFamily="18" charset="0"/>
              </a:rPr>
              <a:t>Follow with a Dense layer with sigmoid activation: </a:t>
            </a:r>
            <a:r>
              <a:rPr lang="en-US" sz="1500" dirty="0">
                <a:latin typeface="Times New Roman" pitchFamily="18" charset="0"/>
                <a:cs typeface="Times New Roman" pitchFamily="18" charset="0"/>
              </a:rPr>
              <a:t>After the RNN layer, you need to add a Dense layer, which is a fully connected neural network layer. Since this is a binary classification task, the Dense layer should have one unit with a 'sigmoid' activation function that outputs values between 0 and 1.</a:t>
            </a:r>
          </a:p>
          <a:p>
            <a:pPr marL="285750" indent="-285750" algn="just">
              <a:lnSpc>
                <a:spcPct val="150000"/>
              </a:lnSpc>
              <a:buFont typeface="Wingdings" panose="05000000000000000000" pitchFamily="2" charset="2"/>
              <a:buChar char="§"/>
            </a:pPr>
            <a:r>
              <a:rPr lang="en-US" sz="1500" b="1" dirty="0">
                <a:latin typeface="Times New Roman" pitchFamily="18" charset="0"/>
                <a:cs typeface="Times New Roman" pitchFamily="18" charset="0"/>
              </a:rPr>
              <a:t>Compile the model: </a:t>
            </a:r>
            <a:r>
              <a:rPr lang="en-US" sz="1500" dirty="0">
                <a:latin typeface="Times New Roman" pitchFamily="18" charset="0"/>
                <a:cs typeface="Times New Roman" pitchFamily="18" charset="0"/>
              </a:rPr>
              <a:t>The model needs to be compiled with the '</a:t>
            </a:r>
            <a:r>
              <a:rPr lang="en-US" sz="1500" dirty="0" err="1">
                <a:latin typeface="Times New Roman" pitchFamily="18" charset="0"/>
                <a:cs typeface="Times New Roman" pitchFamily="18" charset="0"/>
              </a:rPr>
              <a:t>adam</a:t>
            </a:r>
            <a:r>
              <a:rPr lang="en-US" sz="1500" dirty="0">
                <a:latin typeface="Times New Roman" pitchFamily="18" charset="0"/>
                <a:cs typeface="Times New Roman" pitchFamily="18" charset="0"/>
              </a:rPr>
              <a:t>' optimizer (a method to change the attributes of the neural network such as weights and learning rate to reduce the losses), '</a:t>
            </a:r>
            <a:r>
              <a:rPr lang="en-US" sz="1500" dirty="0" err="1">
                <a:latin typeface="Times New Roman" pitchFamily="18" charset="0"/>
                <a:cs typeface="Times New Roman" pitchFamily="18" charset="0"/>
              </a:rPr>
              <a:t>binary_crossentropy</a:t>
            </a:r>
            <a:r>
              <a:rPr lang="en-US" sz="1500" dirty="0">
                <a:latin typeface="Times New Roman" pitchFamily="18" charset="0"/>
                <a:cs typeface="Times New Roman" pitchFamily="18" charset="0"/>
              </a:rPr>
              <a:t>' (a loss function for binary classification), and set 'accuracy' as the metric for evaluation.</a:t>
            </a:r>
          </a:p>
          <a:p>
            <a:pPr marL="285750" indent="-285750" algn="just">
              <a:lnSpc>
                <a:spcPct val="150000"/>
              </a:lnSpc>
              <a:buFont typeface="Wingdings" panose="05000000000000000000" pitchFamily="2" charset="2"/>
              <a:buChar char="§"/>
            </a:pPr>
            <a:r>
              <a:rPr lang="en-US" sz="1500" b="1" dirty="0">
                <a:latin typeface="Times New Roman" pitchFamily="18" charset="0"/>
                <a:cs typeface="Times New Roman" pitchFamily="18" charset="0"/>
              </a:rPr>
              <a:t>Train the model with </a:t>
            </a:r>
            <a:r>
              <a:rPr lang="en-US" sz="1500" b="1" dirty="0" err="1">
                <a:latin typeface="Times New Roman" pitchFamily="18" charset="0"/>
                <a:cs typeface="Times New Roman" pitchFamily="18" charset="0"/>
              </a:rPr>
              <a:t>EarlyStopping</a:t>
            </a:r>
            <a:r>
              <a:rPr lang="en-US" sz="1500" dirty="0">
                <a:latin typeface="Times New Roman" pitchFamily="18" charset="0"/>
                <a:cs typeface="Times New Roman" pitchFamily="18" charset="0"/>
              </a:rPr>
              <a:t>: Train the model using the training data. </a:t>
            </a:r>
            <a:r>
              <a:rPr lang="en-US" sz="1500" dirty="0" err="1">
                <a:latin typeface="Times New Roman" pitchFamily="18" charset="0"/>
                <a:cs typeface="Times New Roman" pitchFamily="18" charset="0"/>
              </a:rPr>
              <a:t>EarlyStopping</a:t>
            </a:r>
            <a:r>
              <a:rPr lang="en-US" sz="1500" dirty="0">
                <a:latin typeface="Times New Roman" pitchFamily="18" charset="0"/>
                <a:cs typeface="Times New Roman" pitchFamily="18" charset="0"/>
              </a:rPr>
              <a:t> is a technique to stop training once the model performance stops improving on a hold-out validation dataset.</a:t>
            </a:r>
          </a:p>
        </p:txBody>
      </p:sp>
      <p:sp>
        <p:nvSpPr>
          <p:cNvPr id="5" name="Date Placeholder 3">
            <a:extLst>
              <a:ext uri="{FF2B5EF4-FFF2-40B4-BE49-F238E27FC236}">
                <a16:creationId xmlns:a16="http://schemas.microsoft.com/office/drawing/2014/main" id="{0E623911-E04F-2077-5E53-8BDC86C8B59E}"/>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6" name="Footer Placeholder 4">
            <a:extLst>
              <a:ext uri="{FF2B5EF4-FFF2-40B4-BE49-F238E27FC236}">
                <a16:creationId xmlns:a16="http://schemas.microsoft.com/office/drawing/2014/main" id="{B1D773EE-3299-11D9-451C-6AFA7E589EBF}"/>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10288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BE90A-CBA7-0F89-02AB-CAF10D9222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9F8896-01A8-8EB9-E326-0BEC4E6C3743}"/>
              </a:ext>
            </a:extLst>
          </p:cNvPr>
          <p:cNvSpPr txBox="1"/>
          <p:nvPr/>
        </p:nvSpPr>
        <p:spPr>
          <a:xfrm>
            <a:off x="0" y="684770"/>
            <a:ext cx="9144000" cy="498663"/>
          </a:xfrm>
          <a:prstGeom prst="rect">
            <a:avLst/>
          </a:prstGeom>
          <a:noFill/>
        </p:spPr>
        <p:txBody>
          <a:bodyPr wrap="square" rtlCol="0">
            <a:spAutoFit/>
          </a:bodyPr>
          <a:lstStyle/>
          <a:p>
            <a:pPr algn="ctr">
              <a:lnSpc>
                <a:spcPct val="150000"/>
              </a:lnSpc>
            </a:pPr>
            <a:r>
              <a:rPr lang="en-US" sz="2000" b="1" u="sng" dirty="0">
                <a:latin typeface="Times New Roman" pitchFamily="18" charset="0"/>
                <a:cs typeface="Times New Roman" pitchFamily="18" charset="0"/>
              </a:rPr>
              <a:t>IMPLEMENTATION  </a:t>
            </a:r>
          </a:p>
        </p:txBody>
      </p:sp>
      <p:sp>
        <p:nvSpPr>
          <p:cNvPr id="2" name="TextBox 1">
            <a:extLst>
              <a:ext uri="{FF2B5EF4-FFF2-40B4-BE49-F238E27FC236}">
                <a16:creationId xmlns:a16="http://schemas.microsoft.com/office/drawing/2014/main" id="{BE29A1D9-F31D-8773-CFFA-DA5BB18B5309}"/>
              </a:ext>
            </a:extLst>
          </p:cNvPr>
          <p:cNvSpPr txBox="1"/>
          <p:nvPr/>
        </p:nvSpPr>
        <p:spPr>
          <a:xfrm>
            <a:off x="533400" y="1219200"/>
            <a:ext cx="8039100" cy="521873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Evaluate the model: </a:t>
            </a:r>
            <a:r>
              <a:rPr lang="en-US" sz="1600" dirty="0">
                <a:latin typeface="Times New Roman" pitchFamily="18" charset="0"/>
                <a:cs typeface="Times New Roman" pitchFamily="18" charset="0"/>
              </a:rPr>
              <a:t>After training, assess the model's performance on the test dataset by calculating metrics such as accuracy, precision, recall, and F1-score. These metrics provide different insights into the quality of the model, such as how many predictions are correct (accuracy), how many positive predictions were actually positive (precision), and the proportion of actual positives that were identified correctly (recall).</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Hyperparameter tuning: </a:t>
            </a:r>
            <a:r>
              <a:rPr lang="en-US" sz="1600" dirty="0">
                <a:latin typeface="Times New Roman" pitchFamily="18" charset="0"/>
                <a:cs typeface="Times New Roman" pitchFamily="18" charset="0"/>
              </a:rPr>
              <a:t>This involves experimenting with different model settings (hyperparameters) such as learning rate, batch size, and number of epochs to improve performance. Grid search or randomized search are systematic ways to do this.</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Apply regularization techniques: </a:t>
            </a:r>
            <a:r>
              <a:rPr lang="en-US" sz="1600" dirty="0">
                <a:latin typeface="Times New Roman" pitchFamily="18" charset="0"/>
                <a:cs typeface="Times New Roman" pitchFamily="18" charset="0"/>
              </a:rPr>
              <a:t>To improve the model's generalization and prevent overfitting, you may use techniques like dropout (randomly setting a fraction of input units to 0) and batch normalization (normalizing the inputs to a layer for each mini-batch).</a:t>
            </a:r>
          </a:p>
          <a:p>
            <a:pPr marL="285750" indent="-285750" algn="just">
              <a:lnSpc>
                <a:spcPct val="150000"/>
              </a:lnSpc>
              <a:buFont typeface="Wingdings" panose="05000000000000000000" pitchFamily="2" charset="2"/>
              <a:buChar char="§"/>
            </a:pPr>
            <a:r>
              <a:rPr lang="en-US" sz="1600" b="1" dirty="0">
                <a:latin typeface="Times New Roman" pitchFamily="18" charset="0"/>
                <a:cs typeface="Times New Roman" pitchFamily="18" charset="0"/>
              </a:rPr>
              <a:t>Analyze and interpret the results: </a:t>
            </a:r>
            <a:r>
              <a:rPr lang="en-US" sz="1600" dirty="0">
                <a:latin typeface="Times New Roman" pitchFamily="18" charset="0"/>
                <a:cs typeface="Times New Roman" pitchFamily="18" charset="0"/>
              </a:rPr>
              <a:t>After training and evaluating the model, you should review the performance metrics and understand what they imply about the model's ability to function in real-world scenarios, such as in heart rate sensor applications.</a:t>
            </a:r>
          </a:p>
        </p:txBody>
      </p:sp>
      <p:sp>
        <p:nvSpPr>
          <p:cNvPr id="5" name="Date Placeholder 3">
            <a:extLst>
              <a:ext uri="{FF2B5EF4-FFF2-40B4-BE49-F238E27FC236}">
                <a16:creationId xmlns:a16="http://schemas.microsoft.com/office/drawing/2014/main" id="{D59D31F3-F194-271F-00A3-C4895AB9817A}"/>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6" name="Footer Placeholder 4">
            <a:extLst>
              <a:ext uri="{FF2B5EF4-FFF2-40B4-BE49-F238E27FC236}">
                <a16:creationId xmlns:a16="http://schemas.microsoft.com/office/drawing/2014/main" id="{5D5F8371-D1C7-6DD3-68B0-0C8C6D81BB9C}"/>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224034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8FA5C-8296-33B0-2A72-8F92061F05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9814675-B165-1EAA-6F83-D19C7339FEAB}"/>
              </a:ext>
            </a:extLst>
          </p:cNvPr>
          <p:cNvSpPr txBox="1"/>
          <p:nvPr/>
        </p:nvSpPr>
        <p:spPr>
          <a:xfrm>
            <a:off x="3962400" y="609600"/>
            <a:ext cx="2743200" cy="498663"/>
          </a:xfrm>
          <a:prstGeom prst="rect">
            <a:avLst/>
          </a:prstGeom>
          <a:noFill/>
        </p:spPr>
        <p:txBody>
          <a:bodyPr wrap="square" rtlCol="0">
            <a:spAutoFit/>
          </a:bodyPr>
          <a:lstStyle/>
          <a:p>
            <a:pPr>
              <a:lnSpc>
                <a:spcPct val="150000"/>
              </a:lnSpc>
            </a:pPr>
            <a:r>
              <a:rPr lang="en-US" sz="2000" b="1" u="sng" dirty="0">
                <a:latin typeface="Times New Roman" pitchFamily="18" charset="0"/>
                <a:cs typeface="Times New Roman" pitchFamily="18" charset="0"/>
              </a:rPr>
              <a:t>DATASET  </a:t>
            </a:r>
          </a:p>
        </p:txBody>
      </p:sp>
      <p:pic>
        <p:nvPicPr>
          <p:cNvPr id="3" name="Picture 2">
            <a:extLst>
              <a:ext uri="{FF2B5EF4-FFF2-40B4-BE49-F238E27FC236}">
                <a16:creationId xmlns:a16="http://schemas.microsoft.com/office/drawing/2014/main" id="{A7F48BF0-0CA5-7B16-556A-7D9781DB57A2}"/>
              </a:ext>
            </a:extLst>
          </p:cNvPr>
          <p:cNvPicPr>
            <a:picLocks noChangeAspect="1"/>
          </p:cNvPicPr>
          <p:nvPr/>
        </p:nvPicPr>
        <p:blipFill>
          <a:blip r:embed="rId2"/>
          <a:stretch>
            <a:fillRect/>
          </a:stretch>
        </p:blipFill>
        <p:spPr>
          <a:xfrm>
            <a:off x="2043910" y="1447800"/>
            <a:ext cx="5056179" cy="2228215"/>
          </a:xfrm>
          <a:prstGeom prst="rect">
            <a:avLst/>
          </a:prstGeom>
        </p:spPr>
      </p:pic>
      <p:sp>
        <p:nvSpPr>
          <p:cNvPr id="6" name="TextBox 5">
            <a:extLst>
              <a:ext uri="{FF2B5EF4-FFF2-40B4-BE49-F238E27FC236}">
                <a16:creationId xmlns:a16="http://schemas.microsoft.com/office/drawing/2014/main" id="{3C73D069-026B-F13F-1664-8908CEDDFC4F}"/>
              </a:ext>
            </a:extLst>
          </p:cNvPr>
          <p:cNvSpPr txBox="1"/>
          <p:nvPr/>
        </p:nvSpPr>
        <p:spPr>
          <a:xfrm>
            <a:off x="914400" y="4015552"/>
            <a:ext cx="8229600" cy="1815882"/>
          </a:xfrm>
          <a:prstGeom prst="rect">
            <a:avLst/>
          </a:prstGeom>
          <a:noFill/>
        </p:spPr>
        <p:txBody>
          <a:bodyPr wrap="square">
            <a:spAutoFit/>
          </a:bodyPr>
          <a:lstStyle/>
          <a:p>
            <a:pPr algn="just"/>
            <a:r>
              <a:rPr lang="en-US" sz="1600" dirty="0">
                <a:effectLst/>
                <a:latin typeface="Times New Roman" panose="02020603050405020304" pitchFamily="18" charset="0"/>
                <a:ea typeface="Calibri" panose="020F0502020204030204" pitchFamily="34" charset="0"/>
              </a:rPr>
              <a:t>Th</a:t>
            </a:r>
            <a:r>
              <a:rPr lang="en-US" sz="1600" dirty="0">
                <a:latin typeface="Times New Roman" panose="02020603050405020304" pitchFamily="18" charset="0"/>
                <a:ea typeface="Calibri" panose="020F0502020204030204" pitchFamily="34" charset="0"/>
              </a:rPr>
              <a:t>e image</a:t>
            </a:r>
            <a:r>
              <a:rPr lang="en-US" sz="1600" dirty="0">
                <a:effectLst/>
                <a:latin typeface="Times New Roman" panose="02020603050405020304" pitchFamily="18" charset="0"/>
                <a:ea typeface="Calibri" panose="020F0502020204030204" pitchFamily="34" charset="0"/>
              </a:rPr>
              <a:t> presents a snapshot of the dataset used in the study, illustrating four critical columns: Timestamps, Heart Rate, Label, and Normalized Heart Rate. The 'Timestamps' column indicates the specific time at which each heart rate reading was recorded. 'Heart Rate' displays the raw heart rate data as captured by the sensors. The 'Label' column categorizes each reading into different classes, such as 'normal' or 'faulty', based on predefined criteria. Lastly, 'Normalized Heart Rate' shows the heart rate data after normalization, a process essential for preparing the data for effective analysis by the neural network models. </a:t>
            </a:r>
            <a:endParaRPr lang="en-US" sz="1600" dirty="0"/>
          </a:p>
        </p:txBody>
      </p:sp>
      <p:sp>
        <p:nvSpPr>
          <p:cNvPr id="5" name="Date Placeholder 3">
            <a:extLst>
              <a:ext uri="{FF2B5EF4-FFF2-40B4-BE49-F238E27FC236}">
                <a16:creationId xmlns:a16="http://schemas.microsoft.com/office/drawing/2014/main" id="{6423EC1A-6A51-4966-7A4A-970912EA47F0}"/>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7" name="Footer Placeholder 4">
            <a:extLst>
              <a:ext uri="{FF2B5EF4-FFF2-40B4-BE49-F238E27FC236}">
                <a16:creationId xmlns:a16="http://schemas.microsoft.com/office/drawing/2014/main" id="{A68BBA2A-8979-EE98-6ADA-3FCC1B79FB0C}"/>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03034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041A-6996-F748-26F5-7E3DB81D3A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0217ED-2CD7-E7D2-A0F2-91E98E14FC3E}"/>
              </a:ext>
            </a:extLst>
          </p:cNvPr>
          <p:cNvSpPr txBox="1"/>
          <p:nvPr/>
        </p:nvSpPr>
        <p:spPr>
          <a:xfrm>
            <a:off x="3962400" y="609600"/>
            <a:ext cx="2743200" cy="498663"/>
          </a:xfrm>
          <a:prstGeom prst="rect">
            <a:avLst/>
          </a:prstGeom>
          <a:noFill/>
        </p:spPr>
        <p:txBody>
          <a:bodyPr wrap="square" rtlCol="0">
            <a:spAutoFit/>
          </a:bodyPr>
          <a:lstStyle/>
          <a:p>
            <a:pPr>
              <a:lnSpc>
                <a:spcPct val="150000"/>
              </a:lnSpc>
            </a:pPr>
            <a:r>
              <a:rPr lang="en-US" sz="2000" b="1" u="sng" dirty="0">
                <a:latin typeface="Times New Roman" pitchFamily="18" charset="0"/>
                <a:cs typeface="Times New Roman" pitchFamily="18" charset="0"/>
              </a:rPr>
              <a:t>RESULTS  </a:t>
            </a:r>
          </a:p>
        </p:txBody>
      </p:sp>
      <p:pic>
        <p:nvPicPr>
          <p:cNvPr id="3" name="Picture 2">
            <a:extLst>
              <a:ext uri="{FF2B5EF4-FFF2-40B4-BE49-F238E27FC236}">
                <a16:creationId xmlns:a16="http://schemas.microsoft.com/office/drawing/2014/main" id="{94B2BDB0-338F-2D90-2F4E-2C2CB784B02C}"/>
              </a:ext>
            </a:extLst>
          </p:cNvPr>
          <p:cNvPicPr>
            <a:picLocks noChangeAspect="1"/>
          </p:cNvPicPr>
          <p:nvPr/>
        </p:nvPicPr>
        <p:blipFill>
          <a:blip r:embed="rId2"/>
          <a:stretch>
            <a:fillRect/>
          </a:stretch>
        </p:blipFill>
        <p:spPr>
          <a:xfrm>
            <a:off x="1554644" y="2133600"/>
            <a:ext cx="6034711" cy="1758315"/>
          </a:xfrm>
          <a:prstGeom prst="rect">
            <a:avLst/>
          </a:prstGeom>
        </p:spPr>
      </p:pic>
      <p:sp>
        <p:nvSpPr>
          <p:cNvPr id="6" name="TextBox 5">
            <a:extLst>
              <a:ext uri="{FF2B5EF4-FFF2-40B4-BE49-F238E27FC236}">
                <a16:creationId xmlns:a16="http://schemas.microsoft.com/office/drawing/2014/main" id="{4997204C-6109-5F85-2AC5-87B3AA4EE084}"/>
              </a:ext>
            </a:extLst>
          </p:cNvPr>
          <p:cNvSpPr txBox="1"/>
          <p:nvPr/>
        </p:nvSpPr>
        <p:spPr>
          <a:xfrm>
            <a:off x="2285999" y="4582032"/>
            <a:ext cx="4572000" cy="670440"/>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Accuracy values of LSTM and RNN trained models.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2115799-B0FF-6163-A89D-48F0A943A026}"/>
              </a:ext>
            </a:extLst>
          </p:cNvPr>
          <p:cNvSpPr txBox="1"/>
          <p:nvPr/>
        </p:nvSpPr>
        <p:spPr>
          <a:xfrm>
            <a:off x="3505200" y="304800"/>
            <a:ext cx="56388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Advancing Sensor Data Integrity with Deep Learning-Based Fault Detection</a:t>
            </a:r>
          </a:p>
        </p:txBody>
      </p:sp>
      <p:sp>
        <p:nvSpPr>
          <p:cNvPr id="5" name="Date Placeholder 3">
            <a:extLst>
              <a:ext uri="{FF2B5EF4-FFF2-40B4-BE49-F238E27FC236}">
                <a16:creationId xmlns:a16="http://schemas.microsoft.com/office/drawing/2014/main" id="{DC584E4C-6878-18C5-37F6-5F7952F504BD}"/>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7" name="Footer Placeholder 4">
            <a:extLst>
              <a:ext uri="{FF2B5EF4-FFF2-40B4-BE49-F238E27FC236}">
                <a16:creationId xmlns:a16="http://schemas.microsoft.com/office/drawing/2014/main" id="{29AD232A-2D9D-5705-43E1-9A38441BF96E}"/>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413259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88340-451F-61E0-C949-B24B3E77B58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F1E54B-EBC5-35FF-398B-89AF69885BEA}"/>
              </a:ext>
            </a:extLst>
          </p:cNvPr>
          <p:cNvSpPr txBox="1"/>
          <p:nvPr/>
        </p:nvSpPr>
        <p:spPr>
          <a:xfrm>
            <a:off x="3962400" y="609600"/>
            <a:ext cx="2743200" cy="498663"/>
          </a:xfrm>
          <a:prstGeom prst="rect">
            <a:avLst/>
          </a:prstGeom>
          <a:noFill/>
        </p:spPr>
        <p:txBody>
          <a:bodyPr wrap="square" rtlCol="0">
            <a:spAutoFit/>
          </a:bodyPr>
          <a:lstStyle/>
          <a:p>
            <a:pPr>
              <a:lnSpc>
                <a:spcPct val="150000"/>
              </a:lnSpc>
            </a:pPr>
            <a:r>
              <a:rPr lang="en-US" sz="2000" b="1" u="sng" dirty="0">
                <a:latin typeface="Times New Roman" pitchFamily="18" charset="0"/>
                <a:cs typeface="Times New Roman" pitchFamily="18" charset="0"/>
              </a:rPr>
              <a:t>RESULTS  </a:t>
            </a:r>
          </a:p>
        </p:txBody>
      </p:sp>
      <p:sp>
        <p:nvSpPr>
          <p:cNvPr id="6" name="TextBox 5">
            <a:extLst>
              <a:ext uri="{FF2B5EF4-FFF2-40B4-BE49-F238E27FC236}">
                <a16:creationId xmlns:a16="http://schemas.microsoft.com/office/drawing/2014/main" id="{BE50D5C5-040A-10D2-214B-AE5B823090C5}"/>
              </a:ext>
            </a:extLst>
          </p:cNvPr>
          <p:cNvSpPr txBox="1"/>
          <p:nvPr/>
        </p:nvSpPr>
        <p:spPr>
          <a:xfrm>
            <a:off x="2285999" y="4582032"/>
            <a:ext cx="4572000" cy="670440"/>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4: Accuracy values of </a:t>
            </a:r>
            <a:r>
              <a:rPr lang="en-US" dirty="0">
                <a:latin typeface="Times New Roman" panose="02020603050405020304" pitchFamily="18" charset="0"/>
                <a:ea typeface="Calibri" panose="020F0502020204030204" pitchFamily="34" charset="0"/>
                <a:cs typeface="Times New Roman" panose="02020603050405020304" pitchFamily="18" charset="0"/>
              </a:rPr>
              <a:t>CNN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VAE trained models.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43AFD47-1DDA-5487-7E37-836424A07D8D}"/>
              </a:ext>
            </a:extLst>
          </p:cNvPr>
          <p:cNvPicPr>
            <a:picLocks noChangeAspect="1"/>
          </p:cNvPicPr>
          <p:nvPr/>
        </p:nvPicPr>
        <p:blipFill>
          <a:blip r:embed="rId2"/>
          <a:stretch>
            <a:fillRect/>
          </a:stretch>
        </p:blipFill>
        <p:spPr>
          <a:xfrm>
            <a:off x="2345093" y="1371600"/>
            <a:ext cx="4572000" cy="1337879"/>
          </a:xfrm>
          <a:prstGeom prst="rect">
            <a:avLst/>
          </a:prstGeom>
        </p:spPr>
      </p:pic>
      <p:pic>
        <p:nvPicPr>
          <p:cNvPr id="7" name="Picture 6">
            <a:extLst>
              <a:ext uri="{FF2B5EF4-FFF2-40B4-BE49-F238E27FC236}">
                <a16:creationId xmlns:a16="http://schemas.microsoft.com/office/drawing/2014/main" id="{6339B2C0-CF18-7FFA-CD64-2AC15A3F47E4}"/>
              </a:ext>
            </a:extLst>
          </p:cNvPr>
          <p:cNvPicPr>
            <a:picLocks noChangeAspect="1"/>
          </p:cNvPicPr>
          <p:nvPr/>
        </p:nvPicPr>
        <p:blipFill>
          <a:blip r:embed="rId3"/>
          <a:stretch>
            <a:fillRect/>
          </a:stretch>
        </p:blipFill>
        <p:spPr>
          <a:xfrm>
            <a:off x="1905000" y="3276600"/>
            <a:ext cx="5485050" cy="1184383"/>
          </a:xfrm>
          <a:prstGeom prst="rect">
            <a:avLst/>
          </a:prstGeom>
        </p:spPr>
      </p:pic>
      <p:sp>
        <p:nvSpPr>
          <p:cNvPr id="5" name="Date Placeholder 3">
            <a:extLst>
              <a:ext uri="{FF2B5EF4-FFF2-40B4-BE49-F238E27FC236}">
                <a16:creationId xmlns:a16="http://schemas.microsoft.com/office/drawing/2014/main" id="{0DE61024-FEEB-75AB-F1F9-8A89E7962AD5}"/>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8" name="Footer Placeholder 4">
            <a:extLst>
              <a:ext uri="{FF2B5EF4-FFF2-40B4-BE49-F238E27FC236}">
                <a16:creationId xmlns:a16="http://schemas.microsoft.com/office/drawing/2014/main" id="{BFC89790-C65E-9B48-37CA-BFF094FC0FB5}"/>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27620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2AB8-1696-8ABE-61F9-712DD9E2FA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6452BD2-4365-FFAD-87C9-60706E198FEC}"/>
              </a:ext>
            </a:extLst>
          </p:cNvPr>
          <p:cNvSpPr txBox="1"/>
          <p:nvPr/>
        </p:nvSpPr>
        <p:spPr>
          <a:xfrm>
            <a:off x="3962400" y="609600"/>
            <a:ext cx="2743200" cy="498663"/>
          </a:xfrm>
          <a:prstGeom prst="rect">
            <a:avLst/>
          </a:prstGeom>
          <a:noFill/>
        </p:spPr>
        <p:txBody>
          <a:bodyPr wrap="square" rtlCol="0">
            <a:spAutoFit/>
          </a:bodyPr>
          <a:lstStyle/>
          <a:p>
            <a:pPr>
              <a:lnSpc>
                <a:spcPct val="150000"/>
              </a:lnSpc>
            </a:pPr>
            <a:r>
              <a:rPr lang="en-US" sz="2000" b="1" u="sng" dirty="0">
                <a:latin typeface="Times New Roman" pitchFamily="18" charset="0"/>
                <a:cs typeface="Times New Roman" pitchFamily="18" charset="0"/>
              </a:rPr>
              <a:t>RESULTS  </a:t>
            </a:r>
          </a:p>
        </p:txBody>
      </p:sp>
      <p:sp>
        <p:nvSpPr>
          <p:cNvPr id="6" name="TextBox 5">
            <a:extLst>
              <a:ext uri="{FF2B5EF4-FFF2-40B4-BE49-F238E27FC236}">
                <a16:creationId xmlns:a16="http://schemas.microsoft.com/office/drawing/2014/main" id="{9A6675C8-8C71-57F9-4A56-B3F85CB14349}"/>
              </a:ext>
            </a:extLst>
          </p:cNvPr>
          <p:cNvSpPr txBox="1"/>
          <p:nvPr/>
        </p:nvSpPr>
        <p:spPr>
          <a:xfrm>
            <a:off x="2620347" y="5595027"/>
            <a:ext cx="4572000" cy="670440"/>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5: Testing valid inputs and showing the result of those inputs.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1DCD54A-D8B1-86CD-86EE-33E5604A84E7}"/>
              </a:ext>
            </a:extLst>
          </p:cNvPr>
          <p:cNvPicPr>
            <a:picLocks noChangeAspect="1"/>
          </p:cNvPicPr>
          <p:nvPr/>
        </p:nvPicPr>
        <p:blipFill>
          <a:blip r:embed="rId2"/>
          <a:stretch>
            <a:fillRect/>
          </a:stretch>
        </p:blipFill>
        <p:spPr>
          <a:xfrm>
            <a:off x="2590800" y="1295400"/>
            <a:ext cx="4267199" cy="1689753"/>
          </a:xfrm>
          <a:prstGeom prst="rect">
            <a:avLst/>
          </a:prstGeom>
        </p:spPr>
      </p:pic>
      <p:pic>
        <p:nvPicPr>
          <p:cNvPr id="5" name="Picture 4">
            <a:extLst>
              <a:ext uri="{FF2B5EF4-FFF2-40B4-BE49-F238E27FC236}">
                <a16:creationId xmlns:a16="http://schemas.microsoft.com/office/drawing/2014/main" id="{EC2347B4-0F9E-F063-7D37-A3FD4CD5B632}"/>
              </a:ext>
            </a:extLst>
          </p:cNvPr>
          <p:cNvPicPr>
            <a:picLocks noChangeAspect="1"/>
          </p:cNvPicPr>
          <p:nvPr/>
        </p:nvPicPr>
        <p:blipFill>
          <a:blip r:embed="rId3"/>
          <a:stretch>
            <a:fillRect/>
          </a:stretch>
        </p:blipFill>
        <p:spPr>
          <a:xfrm>
            <a:off x="2438400" y="3429000"/>
            <a:ext cx="4684642" cy="2057400"/>
          </a:xfrm>
          <a:prstGeom prst="rect">
            <a:avLst/>
          </a:prstGeom>
        </p:spPr>
      </p:pic>
      <p:sp>
        <p:nvSpPr>
          <p:cNvPr id="7" name="Date Placeholder 3">
            <a:extLst>
              <a:ext uri="{FF2B5EF4-FFF2-40B4-BE49-F238E27FC236}">
                <a16:creationId xmlns:a16="http://schemas.microsoft.com/office/drawing/2014/main" id="{B9BBC07A-5B3E-D9EA-8F81-8750B03CE34B}"/>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8" name="Footer Placeholder 4">
            <a:extLst>
              <a:ext uri="{FF2B5EF4-FFF2-40B4-BE49-F238E27FC236}">
                <a16:creationId xmlns:a16="http://schemas.microsoft.com/office/drawing/2014/main" id="{99AE418C-D4C3-9490-922F-C9EA6DF8DCCD}"/>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261893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529E8-82AF-D900-F259-D25B6DCCFA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398D31C-5A8D-4D52-26D7-62D1A80819BF}"/>
              </a:ext>
            </a:extLst>
          </p:cNvPr>
          <p:cNvSpPr txBox="1"/>
          <p:nvPr/>
        </p:nvSpPr>
        <p:spPr>
          <a:xfrm>
            <a:off x="3962400" y="609600"/>
            <a:ext cx="2743200" cy="498663"/>
          </a:xfrm>
          <a:prstGeom prst="rect">
            <a:avLst/>
          </a:prstGeom>
          <a:noFill/>
        </p:spPr>
        <p:txBody>
          <a:bodyPr wrap="square" rtlCol="0">
            <a:spAutoFit/>
          </a:bodyPr>
          <a:lstStyle/>
          <a:p>
            <a:pPr>
              <a:lnSpc>
                <a:spcPct val="150000"/>
              </a:lnSpc>
            </a:pPr>
            <a:r>
              <a:rPr lang="en-US" sz="2000" b="1" u="sng" dirty="0">
                <a:latin typeface="Times New Roman" pitchFamily="18" charset="0"/>
                <a:cs typeface="Times New Roman" pitchFamily="18" charset="0"/>
              </a:rPr>
              <a:t>RESULTS  </a:t>
            </a:r>
          </a:p>
        </p:txBody>
      </p:sp>
      <p:sp>
        <p:nvSpPr>
          <p:cNvPr id="6" name="TextBox 5">
            <a:extLst>
              <a:ext uri="{FF2B5EF4-FFF2-40B4-BE49-F238E27FC236}">
                <a16:creationId xmlns:a16="http://schemas.microsoft.com/office/drawing/2014/main" id="{B0C2DBD8-F84B-0467-983B-E96A29B5A3F8}"/>
              </a:ext>
            </a:extLst>
          </p:cNvPr>
          <p:cNvSpPr txBox="1"/>
          <p:nvPr/>
        </p:nvSpPr>
        <p:spPr>
          <a:xfrm>
            <a:off x="2268894" y="5641259"/>
            <a:ext cx="4572000" cy="670440"/>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6: Testing in-valid inputs and showing the result of those inputs.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326223C-A1D3-8FFE-2203-CCCD2D546B1D}"/>
              </a:ext>
            </a:extLst>
          </p:cNvPr>
          <p:cNvPicPr>
            <a:picLocks noChangeAspect="1"/>
          </p:cNvPicPr>
          <p:nvPr/>
        </p:nvPicPr>
        <p:blipFill>
          <a:blip r:embed="rId2"/>
          <a:stretch>
            <a:fillRect/>
          </a:stretch>
        </p:blipFill>
        <p:spPr>
          <a:xfrm>
            <a:off x="2304661" y="1348273"/>
            <a:ext cx="4304522" cy="1713085"/>
          </a:xfrm>
          <a:prstGeom prst="rect">
            <a:avLst/>
          </a:prstGeom>
        </p:spPr>
      </p:pic>
      <p:pic>
        <p:nvPicPr>
          <p:cNvPr id="7" name="Picture 6">
            <a:extLst>
              <a:ext uri="{FF2B5EF4-FFF2-40B4-BE49-F238E27FC236}">
                <a16:creationId xmlns:a16="http://schemas.microsoft.com/office/drawing/2014/main" id="{C012CAA2-BD16-682F-356B-6849CBD6E881}"/>
              </a:ext>
            </a:extLst>
          </p:cNvPr>
          <p:cNvPicPr>
            <a:picLocks noChangeAspect="1"/>
          </p:cNvPicPr>
          <p:nvPr/>
        </p:nvPicPr>
        <p:blipFill>
          <a:blip r:embed="rId3"/>
          <a:stretch>
            <a:fillRect/>
          </a:stretch>
        </p:blipFill>
        <p:spPr>
          <a:xfrm>
            <a:off x="2133600" y="3688164"/>
            <a:ext cx="4687078" cy="1821563"/>
          </a:xfrm>
          <a:prstGeom prst="rect">
            <a:avLst/>
          </a:prstGeom>
        </p:spPr>
      </p:pic>
      <p:sp>
        <p:nvSpPr>
          <p:cNvPr id="5" name="Date Placeholder 3">
            <a:extLst>
              <a:ext uri="{FF2B5EF4-FFF2-40B4-BE49-F238E27FC236}">
                <a16:creationId xmlns:a16="http://schemas.microsoft.com/office/drawing/2014/main" id="{B476F636-673C-2656-2191-862E872ABF0A}"/>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8" name="Footer Placeholder 4">
            <a:extLst>
              <a:ext uri="{FF2B5EF4-FFF2-40B4-BE49-F238E27FC236}">
                <a16:creationId xmlns:a16="http://schemas.microsoft.com/office/drawing/2014/main" id="{DB14E900-6252-2569-74C4-881D4AB80F7E}"/>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27624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A7068-F09D-D4A8-B0E6-B0FA43FA1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424FE4-08B5-EE71-E249-5EB34A5EBFCB}"/>
              </a:ext>
            </a:extLst>
          </p:cNvPr>
          <p:cNvSpPr txBox="1"/>
          <p:nvPr/>
        </p:nvSpPr>
        <p:spPr>
          <a:xfrm>
            <a:off x="0" y="457200"/>
            <a:ext cx="9144000" cy="498663"/>
          </a:xfrm>
          <a:prstGeom prst="rect">
            <a:avLst/>
          </a:prstGeom>
          <a:noFill/>
        </p:spPr>
        <p:txBody>
          <a:bodyPr wrap="square" rtlCol="0">
            <a:spAutoFit/>
          </a:bodyPr>
          <a:lstStyle/>
          <a:p>
            <a:pPr algn="ctr">
              <a:lnSpc>
                <a:spcPct val="150000"/>
              </a:lnSpc>
            </a:pPr>
            <a:r>
              <a:rPr lang="en-US" sz="2000" b="1" u="sng" dirty="0">
                <a:latin typeface="Times New Roman" pitchFamily="18" charset="0"/>
                <a:cs typeface="Times New Roman" pitchFamily="18" charset="0"/>
              </a:rPr>
              <a:t>CONCLUSION   </a:t>
            </a:r>
          </a:p>
        </p:txBody>
      </p:sp>
      <p:sp>
        <p:nvSpPr>
          <p:cNvPr id="2" name="TextBox 1">
            <a:extLst>
              <a:ext uri="{FF2B5EF4-FFF2-40B4-BE49-F238E27FC236}">
                <a16:creationId xmlns:a16="http://schemas.microsoft.com/office/drawing/2014/main" id="{DCD81BEF-7A77-26AF-106D-5A8C0AB8A32B}"/>
              </a:ext>
            </a:extLst>
          </p:cNvPr>
          <p:cNvSpPr txBox="1"/>
          <p:nvPr/>
        </p:nvSpPr>
        <p:spPr>
          <a:xfrm>
            <a:off x="533400" y="1066800"/>
            <a:ext cx="8001000" cy="521873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In the contemporary landscape of data-driven systems, sensor reliability is a linchpin for informed decision-making and system integrity. </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This project has tackled the pressing issue of sensor dependability by applying innovative deep learning techniques. Our comprehensive approach, encompassing data collection, preprocessing, model selection, and real-time implementation, aims to fortify the trustworthiness of sensor-driven systems.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Through rigorous experimentation and evaluation, we've uncovered the most efficient and precise sensor fault detection method among various deep learning approaches.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The methodology's real-world implementation holds the potential to revolutionize sensor-enabled environments, offering robustness and transformative possibilities across industries. </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In conclusion, this work underscores the importance of data-driven solutions in safeguarding sensor measurements' integrity and highlights deep learning's power to address complex real-world challenges, envisioning a future where sensor-enabled systems can be truly dependable and trustworthy.</a:t>
            </a:r>
          </a:p>
        </p:txBody>
      </p:sp>
      <p:sp>
        <p:nvSpPr>
          <p:cNvPr id="5" name="Date Placeholder 3">
            <a:extLst>
              <a:ext uri="{FF2B5EF4-FFF2-40B4-BE49-F238E27FC236}">
                <a16:creationId xmlns:a16="http://schemas.microsoft.com/office/drawing/2014/main" id="{8161304D-A5EE-94F1-F8B3-585FA5FD9556}"/>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6" name="Footer Placeholder 4">
            <a:extLst>
              <a:ext uri="{FF2B5EF4-FFF2-40B4-BE49-F238E27FC236}">
                <a16:creationId xmlns:a16="http://schemas.microsoft.com/office/drawing/2014/main" id="{2B253BCD-7F9E-2BD2-2E2F-0B741F9B059E}"/>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338507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9B3A-9231-F37B-75A6-4B6431B4F5F0}"/>
              </a:ext>
            </a:extLst>
          </p:cNvPr>
          <p:cNvSpPr>
            <a:spLocks noGrp="1"/>
          </p:cNvSpPr>
          <p:nvPr>
            <p:ph type="title"/>
          </p:nvPr>
        </p:nvSpPr>
        <p:spPr>
          <a:xfrm>
            <a:off x="611544" y="707474"/>
            <a:ext cx="7886700" cy="1325563"/>
          </a:xfrm>
        </p:spPr>
        <p:txBody>
          <a:bodyPr>
            <a:normAutofit/>
          </a:bodyPr>
          <a:lstStyle/>
          <a:p>
            <a:pPr algn="ctr"/>
            <a:r>
              <a:rPr lang="en-US" sz="3200" u="sng" dirty="0">
                <a:latin typeface="Times New Roman" panose="02020603050405020304" pitchFamily="18" charset="0"/>
                <a:cs typeface="Times New Roman" panose="02020603050405020304" pitchFamily="18" charset="0"/>
              </a:rPr>
              <a:t>Outline</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DA32F6-F6DC-86D3-22D5-DE6337A3BCC5}"/>
              </a:ext>
            </a:extLst>
          </p:cNvPr>
          <p:cNvSpPr>
            <a:spLocks noGrp="1"/>
          </p:cNvSpPr>
          <p:nvPr>
            <p:ph idx="1"/>
          </p:nvPr>
        </p:nvSpPr>
        <p:spPr/>
        <p:txBody>
          <a:bodyPr>
            <a:normAutofit/>
          </a:bodyPr>
          <a:lstStyle/>
          <a:p>
            <a:pPr algn="just">
              <a:lnSpc>
                <a:spcPct val="100000"/>
              </a:lnSpc>
            </a:pPr>
            <a:r>
              <a:rPr lang="en-US" sz="3200" dirty="0">
                <a:latin typeface="Times New Roman" panose="02020603050405020304" pitchFamily="18" charset="0"/>
                <a:cs typeface="Times New Roman" panose="02020603050405020304" pitchFamily="18" charset="0"/>
              </a:rPr>
              <a:t>Abstract</a:t>
            </a:r>
          </a:p>
          <a:p>
            <a:pPr algn="just">
              <a:lnSpc>
                <a:spcPct val="100000"/>
              </a:lnSpc>
            </a:pPr>
            <a:r>
              <a:rPr lang="en-US" sz="3200" dirty="0">
                <a:latin typeface="Times New Roman" panose="02020603050405020304" pitchFamily="18" charset="0"/>
                <a:cs typeface="Times New Roman" panose="02020603050405020304" pitchFamily="18" charset="0"/>
              </a:rPr>
              <a:t>Introduction</a:t>
            </a:r>
          </a:p>
          <a:p>
            <a:pPr algn="just">
              <a:lnSpc>
                <a:spcPct val="100000"/>
              </a:lnSpc>
            </a:pPr>
            <a:r>
              <a:rPr lang="en-US" sz="3200" dirty="0">
                <a:latin typeface="Times New Roman" panose="02020603050405020304" pitchFamily="18" charset="0"/>
                <a:cs typeface="Times New Roman" panose="02020603050405020304" pitchFamily="18" charset="0"/>
              </a:rPr>
              <a:t>Objectives</a:t>
            </a:r>
          </a:p>
          <a:p>
            <a:pPr algn="just">
              <a:lnSpc>
                <a:spcPct val="100000"/>
              </a:lnSpc>
            </a:pPr>
            <a:r>
              <a:rPr lang="en-US" sz="3200" dirty="0">
                <a:latin typeface="Times New Roman" panose="02020603050405020304" pitchFamily="18" charset="0"/>
                <a:cs typeface="Times New Roman" panose="02020603050405020304" pitchFamily="18" charset="0"/>
              </a:rPr>
              <a:t>Related Work</a:t>
            </a:r>
          </a:p>
          <a:p>
            <a:pPr algn="just">
              <a:lnSpc>
                <a:spcPct val="100000"/>
              </a:lnSpc>
            </a:pPr>
            <a:r>
              <a:rPr lang="en-US" sz="3200" dirty="0">
                <a:latin typeface="Times New Roman" panose="02020603050405020304" pitchFamily="18" charset="0"/>
                <a:cs typeface="Times New Roman" panose="02020603050405020304" pitchFamily="18" charset="0"/>
              </a:rPr>
              <a:t>Methodology</a:t>
            </a:r>
          </a:p>
          <a:p>
            <a:pPr algn="just">
              <a:lnSpc>
                <a:spcPct val="100000"/>
              </a:lnSpc>
            </a:pPr>
            <a:r>
              <a:rPr lang="en-US" sz="3200" dirty="0">
                <a:latin typeface="Times New Roman" panose="02020603050405020304" pitchFamily="18" charset="0"/>
                <a:cs typeface="Times New Roman" panose="02020603050405020304" pitchFamily="18" charset="0"/>
              </a:rPr>
              <a:t>Implementation</a:t>
            </a:r>
          </a:p>
          <a:p>
            <a:pPr algn="just">
              <a:lnSpc>
                <a:spcPct val="100000"/>
              </a:lnSpc>
            </a:pPr>
            <a:r>
              <a:rPr lang="en-US" sz="3200" dirty="0">
                <a:latin typeface="Times New Roman" panose="02020603050405020304" pitchFamily="18" charset="0"/>
                <a:cs typeface="Times New Roman" panose="02020603050405020304" pitchFamily="18" charset="0"/>
              </a:rPr>
              <a:t>Results</a:t>
            </a:r>
          </a:p>
        </p:txBody>
      </p:sp>
      <p:sp>
        <p:nvSpPr>
          <p:cNvPr id="4" name="Date Placeholder 3">
            <a:extLst>
              <a:ext uri="{FF2B5EF4-FFF2-40B4-BE49-F238E27FC236}">
                <a16:creationId xmlns:a16="http://schemas.microsoft.com/office/drawing/2014/main" id="{2C9BD405-C00E-E10A-C466-DF974D7EC875}"/>
              </a:ext>
            </a:extLst>
          </p:cNvPr>
          <p:cNvSpPr>
            <a:spLocks noGrp="1"/>
          </p:cNvSpPr>
          <p:nvPr>
            <p:ph type="dt" sz="half" idx="10"/>
          </p:nvPr>
        </p:nvSpPr>
        <p:spPr/>
        <p:txBody>
          <a:bodyPr/>
          <a:lstStyle/>
          <a:p>
            <a:r>
              <a:rPr lang="en-US" dirty="0"/>
              <a:t>19-03-2024</a:t>
            </a:r>
            <a:endParaRPr lang="en-IN" dirty="0"/>
          </a:p>
        </p:txBody>
      </p:sp>
      <p:sp>
        <p:nvSpPr>
          <p:cNvPr id="5" name="Footer Placeholder 4">
            <a:extLst>
              <a:ext uri="{FF2B5EF4-FFF2-40B4-BE49-F238E27FC236}">
                <a16:creationId xmlns:a16="http://schemas.microsoft.com/office/drawing/2014/main" id="{1A936CD6-F5CB-F39D-15D8-974F161FF5DF}"/>
              </a:ext>
            </a:extLst>
          </p:cNvPr>
          <p:cNvSpPr>
            <a:spLocks noGrp="1"/>
          </p:cNvSpPr>
          <p:nvPr>
            <p:ph type="ftr" sz="quarter" idx="11"/>
          </p:nvPr>
        </p:nvSpPr>
        <p:spPr/>
        <p:txBody>
          <a:bodyPr/>
          <a:lstStyle/>
          <a:p>
            <a:r>
              <a:rPr lang="en-IN" dirty="0"/>
              <a:t>Seshadri Rao Gudlavalleru Engineering College</a:t>
            </a:r>
          </a:p>
        </p:txBody>
      </p:sp>
      <p:sp>
        <p:nvSpPr>
          <p:cNvPr id="6" name="Slide Number Placeholder 5">
            <a:extLst>
              <a:ext uri="{FF2B5EF4-FFF2-40B4-BE49-F238E27FC236}">
                <a16:creationId xmlns:a16="http://schemas.microsoft.com/office/drawing/2014/main" id="{F95E45D9-1EE4-4517-5F07-D2FD5100DC17}"/>
              </a:ext>
            </a:extLst>
          </p:cNvPr>
          <p:cNvSpPr>
            <a:spLocks noGrp="1"/>
          </p:cNvSpPr>
          <p:nvPr>
            <p:ph type="sldNum" sz="quarter" idx="12"/>
          </p:nvPr>
        </p:nvSpPr>
        <p:spPr/>
        <p:txBody>
          <a:bodyPr/>
          <a:lstStyle/>
          <a:p>
            <a:fld id="{7FCB7499-930A-46D0-9B7E-AD4FD09A38EA}" type="slidenum">
              <a:rPr lang="en-IN" smtClean="0"/>
              <a:t>2</a:t>
            </a:fld>
            <a:endParaRPr lang="en-IN" dirty="0"/>
          </a:p>
        </p:txBody>
      </p:sp>
    </p:spTree>
    <p:extLst>
      <p:ext uri="{BB962C8B-B14F-4D97-AF65-F5344CB8AC3E}">
        <p14:creationId xmlns:p14="http://schemas.microsoft.com/office/powerpoint/2010/main" val="2434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01EB-8CBD-18D3-0992-791C4A5AEE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53B4D66-0588-DCD6-1173-0C90BAE4CEB0}"/>
              </a:ext>
            </a:extLst>
          </p:cNvPr>
          <p:cNvSpPr txBox="1"/>
          <p:nvPr/>
        </p:nvSpPr>
        <p:spPr>
          <a:xfrm>
            <a:off x="0" y="568137"/>
            <a:ext cx="9144000" cy="498663"/>
          </a:xfrm>
          <a:prstGeom prst="rect">
            <a:avLst/>
          </a:prstGeom>
          <a:noFill/>
        </p:spPr>
        <p:txBody>
          <a:bodyPr wrap="square" rtlCol="0">
            <a:spAutoFit/>
          </a:bodyPr>
          <a:lstStyle/>
          <a:p>
            <a:pPr algn="ctr">
              <a:lnSpc>
                <a:spcPct val="150000"/>
              </a:lnSpc>
            </a:pPr>
            <a:r>
              <a:rPr lang="en-US" sz="2000" b="1" u="sng" dirty="0">
                <a:latin typeface="Times New Roman" pitchFamily="18" charset="0"/>
                <a:cs typeface="Times New Roman" pitchFamily="18" charset="0"/>
              </a:rPr>
              <a:t>REFERENCES</a:t>
            </a:r>
          </a:p>
        </p:txBody>
      </p:sp>
      <p:sp>
        <p:nvSpPr>
          <p:cNvPr id="2" name="TextBox 1">
            <a:extLst>
              <a:ext uri="{FF2B5EF4-FFF2-40B4-BE49-F238E27FC236}">
                <a16:creationId xmlns:a16="http://schemas.microsoft.com/office/drawing/2014/main" id="{82CD8D93-F834-7939-4567-3DCA410897AF}"/>
              </a:ext>
            </a:extLst>
          </p:cNvPr>
          <p:cNvSpPr txBox="1"/>
          <p:nvPr/>
        </p:nvSpPr>
        <p:spPr>
          <a:xfrm>
            <a:off x="152400" y="1219200"/>
            <a:ext cx="8839200" cy="5331396"/>
          </a:xfrm>
          <a:prstGeom prst="rect">
            <a:avLst/>
          </a:prstGeom>
          <a:noFill/>
        </p:spPr>
        <p:txBody>
          <a:bodyPr wrap="square">
            <a:spAutoFit/>
          </a:bodyPr>
          <a:lstStyle/>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1.</a:t>
            </a:r>
            <a:r>
              <a:rPr lang="en-IN" sz="14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K. Sood, M. R.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Nosouhi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N. Kumar, A.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Gaddam</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 Feng and S. Yu, "Accurate Detection of IoT Sensor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Behaviors</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in Legitimate, Faulty and Compromised Scenarios," in IEEE Transactions on Dependable and Secure Computing, vol. 20, no. 1, pp. 288-300, 1 Jan.-Feb. 2023,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10.1109/TDSC.2021.3131991.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2. H. T. T.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Jebril</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M.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Pleschberger</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and G. A.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Susto</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"An Autoencoder-Based Approach for Fault Detection in Multi-Stage Manufacturing: A Sputter Deposition and Rapid Thermal Processing Case Study," in IEEE Transactions on Semiconductor Manufacturing, vol. 35, no. 2, pp. 166-173, May 2022,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10.1109/TSM.2022.3146988.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3. E.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Cinar</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 Sensor Fusion Method using Deep Transfer Learning for Fault Detection in Equipment Condition Monitoring," 2022 International Conference on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INnovations</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in Intelligent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SysTems</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and Applications (INISTA), Biarritz, France, 2022, pp. 1-6,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10.1109/INISTA55318.2022.9894141.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4. Y. Hu and G. Sethi, "Fault Detection Utilizing Deep Learning for Long-Sequence Time Series Classification," 2022 Annual Reliability and Maintainability Symposium (RAMS), Tucson, AZ, USA, 2022, pp. 1-6,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10.1109/RAMS51457.2022.9893895.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5. M. Chen and Y. Tang, "Deep Learning and Improved K-Means Clustering Algorithm in Electrical Faults," 2022 IEEE 2nd International Conference on Mobile Networks and Wireless Communications (ICMNWC),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Tumkur</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Karnataka, India, 2022, pp. 1-4,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10.1109/ICMNWC56175.2022.10031636.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6.</a:t>
            </a:r>
            <a:r>
              <a:rPr lang="en-IN" sz="14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X. Li and X. Kong, "Aircraft sensor Fault Diagnosis Method Based on Residual Antagonism Transfer Learning," 2021 IEEE International Conference on Artificial Intelligence and Industrial Design (AIID), Guangzhou, China, 2021, pp. 469-472, </a:t>
            </a:r>
            <a:r>
              <a:rPr lang="en-IN" sz="14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doi</a:t>
            </a:r>
            <a:r>
              <a:rPr lang="en-IN"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10.1109/AIID51893.2021.9456530.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US" sz="1200" dirty="0">
              <a:latin typeface="Times New Roman" pitchFamily="18" charset="0"/>
              <a:cs typeface="Times New Roman" pitchFamily="18" charset="0"/>
            </a:endParaRPr>
          </a:p>
        </p:txBody>
      </p:sp>
      <p:sp>
        <p:nvSpPr>
          <p:cNvPr id="5" name="Date Placeholder 3">
            <a:extLst>
              <a:ext uri="{FF2B5EF4-FFF2-40B4-BE49-F238E27FC236}">
                <a16:creationId xmlns:a16="http://schemas.microsoft.com/office/drawing/2014/main" id="{C0BA75B7-95F1-560C-89AE-0B56071C3D9E}"/>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6" name="Footer Placeholder 4">
            <a:extLst>
              <a:ext uri="{FF2B5EF4-FFF2-40B4-BE49-F238E27FC236}">
                <a16:creationId xmlns:a16="http://schemas.microsoft.com/office/drawing/2014/main" id="{BFFD8B46-C6B5-9D42-E199-958578E594CC}"/>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324019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descr="Mobile communication – the milestone in wireless communic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Thank You Slide 05 PowerPoint Template">
            <a:extLst>
              <a:ext uri="{FF2B5EF4-FFF2-40B4-BE49-F238E27FC236}">
                <a16:creationId xmlns:a16="http://schemas.microsoft.com/office/drawing/2014/main" id="{D7027BB9-8BBE-A609-8B4E-31CD01010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843950"/>
            <a:ext cx="8209722" cy="3782061"/>
          </a:xfrm>
          <a:prstGeom prst="rect">
            <a:avLst/>
          </a:prstGeom>
          <a:noFill/>
        </p:spPr>
        <p:txBody>
          <a:bodyPr wrap="square" rtlCol="0">
            <a:spAutoFit/>
          </a:bodyPr>
          <a:lstStyle/>
          <a:p>
            <a:pPr algn="just">
              <a:lnSpc>
                <a:spcPct val="150000"/>
              </a:lnSpc>
              <a:spcBef>
                <a:spcPts val="20"/>
              </a:spcBef>
              <a:spcAft>
                <a:spcPts val="20"/>
              </a:spcAft>
            </a:pPr>
            <a:r>
              <a:rPr lang="en-US" b="0" i="0" dirty="0">
                <a:effectLst/>
                <a:latin typeface="Times New Roman" panose="02020603050405020304" pitchFamily="18" charset="0"/>
                <a:cs typeface="Times New Roman" panose="02020603050405020304" pitchFamily="18" charset="0"/>
              </a:rPr>
              <a:t>The project focuses on enhancing sensor reliability in data-driven systems through deep learning techniques. It introduces a data-driven approach using a diverse dataset to promptly and accurately detect sensor faults.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Multiple advanced deep learning methods are evaluated to identify the most efficient sensor fault detection approach.</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research has significant implications for various applications relying on sensor measurements. By employing deep learning, the project offers a solution for real-time identification of faulty sensor data, improving system dependability. The work highlights the potential of advanced machine learning in ensuring reliable and precise sensor data, ushering in a new era of trustworthy sensor-enabled environments.</a:t>
            </a:r>
          </a:p>
        </p:txBody>
      </p:sp>
      <p:sp>
        <p:nvSpPr>
          <p:cNvPr id="2" name="Title 1">
            <a:extLst>
              <a:ext uri="{FF2B5EF4-FFF2-40B4-BE49-F238E27FC236}">
                <a16:creationId xmlns:a16="http://schemas.microsoft.com/office/drawing/2014/main" id="{03866A48-3522-AB5D-8223-075E0BBAD365}"/>
              </a:ext>
            </a:extLst>
          </p:cNvPr>
          <p:cNvSpPr>
            <a:spLocks noGrp="1"/>
          </p:cNvSpPr>
          <p:nvPr>
            <p:ph type="title"/>
          </p:nvPr>
        </p:nvSpPr>
        <p:spPr>
          <a:xfrm>
            <a:off x="3619500" y="914400"/>
            <a:ext cx="1905000" cy="503100"/>
          </a:xfrm>
        </p:spPr>
        <p:txBody>
          <a:bodyPr>
            <a:normAutofit/>
          </a:bodyPr>
          <a:lstStyle/>
          <a:p>
            <a:r>
              <a:rPr lang="en-US" sz="2400" b="1" u="sng" dirty="0">
                <a:latin typeface="Times New Roman" panose="02020603050405020304" pitchFamily="18" charset="0"/>
                <a:cs typeface="Times New Roman" panose="02020603050405020304" pitchFamily="18" charset="0"/>
              </a:rPr>
              <a:t>ABSTRACT</a:t>
            </a:r>
          </a:p>
        </p:txBody>
      </p:sp>
      <p:sp>
        <p:nvSpPr>
          <p:cNvPr id="7" name="Date Placeholder 3">
            <a:extLst>
              <a:ext uri="{FF2B5EF4-FFF2-40B4-BE49-F238E27FC236}">
                <a16:creationId xmlns:a16="http://schemas.microsoft.com/office/drawing/2014/main" id="{B58465AA-5DDA-C6C6-96A1-ED5E2F532056}"/>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8" name="Footer Placeholder 4">
            <a:extLst>
              <a:ext uri="{FF2B5EF4-FFF2-40B4-BE49-F238E27FC236}">
                <a16:creationId xmlns:a16="http://schemas.microsoft.com/office/drawing/2014/main" id="{C1961C1D-2A16-282D-D966-D33AD65C8047}"/>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197" y="2034757"/>
            <a:ext cx="7887383" cy="3219419"/>
          </a:xfrm>
          <a:prstGeom prst="rect">
            <a:avLst/>
          </a:prstGeom>
        </p:spPr>
      </p:pic>
      <p:sp>
        <p:nvSpPr>
          <p:cNvPr id="4" name="TextBox 3">
            <a:extLst>
              <a:ext uri="{FF2B5EF4-FFF2-40B4-BE49-F238E27FC236}">
                <a16:creationId xmlns:a16="http://schemas.microsoft.com/office/drawing/2014/main" id="{2090CCDB-0524-73D2-2558-85B555F6BBA8}"/>
              </a:ext>
            </a:extLst>
          </p:cNvPr>
          <p:cNvSpPr txBox="1"/>
          <p:nvPr/>
        </p:nvSpPr>
        <p:spPr>
          <a:xfrm>
            <a:off x="853907" y="2034757"/>
            <a:ext cx="7781684" cy="3661900"/>
          </a:xfrm>
          <a:prstGeom prst="rect">
            <a:avLst/>
          </a:prstGeom>
          <a:noFill/>
        </p:spPr>
        <p:txBody>
          <a:bodyPr wrap="square">
            <a:spAutoFit/>
          </a:bodyPr>
          <a:lstStyle/>
          <a:p>
            <a:pPr marL="257175" indent="-257175" algn="just">
              <a:lnSpc>
                <a:spcPct val="108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Sensor data accuracy and reliability are crucial in various fields like industrial automation, environmental monitoring, healthcare, and smart infrastructure management.</a:t>
            </a:r>
          </a:p>
          <a:p>
            <a:pPr marL="257175" indent="-257175" algn="just">
              <a:lnSpc>
                <a:spcPct val="108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Challenges such as sensor drift, calibration errors, environmental factors, and physical damage can lead to inaccurate readings, affecting decision-making and system efficiency.</a:t>
            </a:r>
          </a:p>
          <a:p>
            <a:pPr marL="257175" indent="-257175" algn="just">
              <a:lnSpc>
                <a:spcPct val="108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Traditional fault detection methods for sensor data, including threshold setting and statistical analysis, face limitations in handling dynamic real-world data and may result in high rates of false positives and negatives.</a:t>
            </a:r>
          </a:p>
          <a:p>
            <a:pPr marL="257175" indent="-257175" algn="just">
              <a:lnSpc>
                <a:spcPct val="108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large-scale sensor networks, the volume and velocity of data further complicate fault detection, making conventional methods inefficient and impractical for ensuring data integrity.</a:t>
            </a:r>
            <a:endParaRPr lang="en-US"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9FD41BC4-08E6-25A6-9391-E15EB67BF886}"/>
              </a:ext>
            </a:extLst>
          </p:cNvPr>
          <p:cNvSpPr>
            <a:spLocks noGrp="1"/>
          </p:cNvSpPr>
          <p:nvPr>
            <p:ph type="sldNum" sz="quarter" idx="12"/>
          </p:nvPr>
        </p:nvSpPr>
        <p:spPr/>
        <p:txBody>
          <a:bodyPr/>
          <a:lstStyle/>
          <a:p>
            <a:fld id="{7FCB7499-930A-46D0-9B7E-AD4FD09A38EA}" type="slidenum">
              <a:rPr lang="en-IN" smtClean="0"/>
              <a:t>4</a:t>
            </a:fld>
            <a:endParaRPr lang="en-IN"/>
          </a:p>
        </p:txBody>
      </p:sp>
      <p:sp>
        <p:nvSpPr>
          <p:cNvPr id="5" name="TextBox 4">
            <a:extLst>
              <a:ext uri="{FF2B5EF4-FFF2-40B4-BE49-F238E27FC236}">
                <a16:creationId xmlns:a16="http://schemas.microsoft.com/office/drawing/2014/main" id="{D05AB24C-50A1-2FCB-80A8-9F24B73A8010}"/>
              </a:ext>
            </a:extLst>
          </p:cNvPr>
          <p:cNvSpPr txBox="1"/>
          <p:nvPr/>
        </p:nvSpPr>
        <p:spPr>
          <a:xfrm>
            <a:off x="3202997" y="906056"/>
            <a:ext cx="2738006" cy="579967"/>
          </a:xfrm>
          <a:prstGeom prst="rect">
            <a:avLst/>
          </a:prstGeom>
          <a:noFill/>
        </p:spPr>
        <p:txBody>
          <a:bodyPr wrap="square">
            <a:spAutoFit/>
          </a:bodyPr>
          <a:lstStyle/>
          <a:p>
            <a:pPr algn="ctr">
              <a:lnSpc>
                <a:spcPct val="150000"/>
              </a:lnSpc>
            </a:pPr>
            <a:r>
              <a:rPr lang="en-US" sz="2400" b="1" u="sng" dirty="0">
                <a:latin typeface="Times New Roman" panose="02020603050405020304" pitchFamily="18" charset="0"/>
                <a:cs typeface="Times New Roman" panose="02020603050405020304" pitchFamily="18" charset="0"/>
              </a:rPr>
              <a:t>INTRODUCTION</a:t>
            </a:r>
          </a:p>
        </p:txBody>
      </p:sp>
      <p:sp>
        <p:nvSpPr>
          <p:cNvPr id="13" name="Date Placeholder 3">
            <a:extLst>
              <a:ext uri="{FF2B5EF4-FFF2-40B4-BE49-F238E27FC236}">
                <a16:creationId xmlns:a16="http://schemas.microsoft.com/office/drawing/2014/main" id="{4E9758F1-8A7C-C13F-63E9-82CFFC1BF25C}"/>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14" name="Footer Placeholder 4">
            <a:extLst>
              <a:ext uri="{FF2B5EF4-FFF2-40B4-BE49-F238E27FC236}">
                <a16:creationId xmlns:a16="http://schemas.microsoft.com/office/drawing/2014/main" id="{8FCC5434-C7D7-3D7B-9D05-69BB2DBE2788}"/>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32849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098863"/>
            <a:ext cx="7620000" cy="2120068"/>
          </a:xfrm>
          <a:prstGeom prst="rect">
            <a:avLst/>
          </a:prstGeom>
          <a:noFill/>
        </p:spPr>
        <p:txBody>
          <a:bodyPr wrap="square" rtlCol="0">
            <a:spAutoFit/>
          </a:bodyPr>
          <a:lstStyle/>
          <a:p>
            <a:pPr marL="342900" indent="-342900" algn="just">
              <a:lnSpc>
                <a:spcPct val="150000"/>
              </a:lnSpc>
              <a:buFont typeface="Arial" pitchFamily="34" charset="0"/>
              <a:buChar char="•"/>
            </a:pPr>
            <a:r>
              <a:rPr lang="en-US" dirty="0">
                <a:solidFill>
                  <a:schemeClr val="bg2">
                    <a:lumMod val="25000"/>
                  </a:schemeClr>
                </a:solidFill>
                <a:latin typeface="Times New Roman" pitchFamily="18" charset="0"/>
                <a:cs typeface="Times New Roman" pitchFamily="18" charset="0"/>
              </a:rPr>
              <a:t>Develop a robust sensor fault detection methodology using deep learning techniques.</a:t>
            </a:r>
          </a:p>
          <a:p>
            <a:pPr marL="342900" indent="-342900" algn="just">
              <a:lnSpc>
                <a:spcPct val="150000"/>
              </a:lnSpc>
              <a:buFont typeface="Arial" pitchFamily="34" charset="0"/>
              <a:buChar char="•"/>
            </a:pPr>
            <a:r>
              <a:rPr lang="en-US" dirty="0">
                <a:solidFill>
                  <a:schemeClr val="bg2">
                    <a:lumMod val="25000"/>
                  </a:schemeClr>
                </a:solidFill>
                <a:latin typeface="Times New Roman" pitchFamily="18" charset="0"/>
                <a:cs typeface="Times New Roman" pitchFamily="18" charset="0"/>
              </a:rPr>
              <a:t>Create a comprehensive dataset for sensor readings under diverse conditions.</a:t>
            </a:r>
          </a:p>
          <a:p>
            <a:pPr marL="342900" indent="-342900" algn="just">
              <a:lnSpc>
                <a:spcPct val="150000"/>
              </a:lnSpc>
              <a:buFont typeface="Arial" pitchFamily="34" charset="0"/>
              <a:buChar char="•"/>
            </a:pPr>
            <a:r>
              <a:rPr lang="en-US" dirty="0">
                <a:solidFill>
                  <a:schemeClr val="bg2">
                    <a:lumMod val="25000"/>
                  </a:schemeClr>
                </a:solidFill>
                <a:latin typeface="Times New Roman" pitchFamily="18" charset="0"/>
                <a:cs typeface="Times New Roman" pitchFamily="18" charset="0"/>
              </a:rPr>
              <a:t>Evaluate and identify the most efficient and precise sensor fault detection method among multiple deep learning architectures and techniques.</a:t>
            </a:r>
            <a:r>
              <a:rPr lang="en-US" sz="1600" dirty="0">
                <a:latin typeface="Times New Roman" pitchFamily="18" charset="0"/>
                <a:cs typeface="Times New Roman" pitchFamily="18" charset="0"/>
              </a:rPr>
              <a:t>      </a:t>
            </a:r>
          </a:p>
        </p:txBody>
      </p:sp>
      <p:sp>
        <p:nvSpPr>
          <p:cNvPr id="7" name="TextBox 6">
            <a:extLst>
              <a:ext uri="{FF2B5EF4-FFF2-40B4-BE49-F238E27FC236}">
                <a16:creationId xmlns:a16="http://schemas.microsoft.com/office/drawing/2014/main" id="{800B37D1-2288-47A1-EF5D-F434E64B1E79}"/>
              </a:ext>
            </a:extLst>
          </p:cNvPr>
          <p:cNvSpPr txBox="1"/>
          <p:nvPr/>
        </p:nvSpPr>
        <p:spPr>
          <a:xfrm>
            <a:off x="0" y="914400"/>
            <a:ext cx="9144000" cy="498663"/>
          </a:xfrm>
          <a:prstGeom prst="rect">
            <a:avLst/>
          </a:prstGeom>
          <a:noFill/>
        </p:spPr>
        <p:txBody>
          <a:bodyPr wrap="square">
            <a:spAutoFit/>
          </a:bodyPr>
          <a:lstStyle/>
          <a:p>
            <a:pPr algn="ctr">
              <a:lnSpc>
                <a:spcPct val="150000"/>
              </a:lnSpc>
            </a:pPr>
            <a:r>
              <a:rPr lang="en-US" sz="2000" b="1" u="sng" dirty="0">
                <a:latin typeface="Times New Roman" pitchFamily="18" charset="0"/>
                <a:cs typeface="Times New Roman" pitchFamily="18" charset="0"/>
              </a:rPr>
              <a:t>OBJECTIVES </a:t>
            </a:r>
            <a:endParaRPr lang="en-US" sz="2000" u="sng" dirty="0">
              <a:solidFill>
                <a:srgbClr val="006666"/>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927F3898-4BCA-D00E-C2F0-4E22CEFC0701}"/>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5" name="Footer Placeholder 4">
            <a:extLst>
              <a:ext uri="{FF2B5EF4-FFF2-40B4-BE49-F238E27FC236}">
                <a16:creationId xmlns:a16="http://schemas.microsoft.com/office/drawing/2014/main" id="{6267BE06-7C95-0CE8-AEFE-005E0FEABDB1}"/>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371600"/>
            <a:ext cx="8153400" cy="4849404"/>
          </a:xfrm>
          <a:prstGeom prst="rect">
            <a:avLst/>
          </a:prstGeom>
          <a:noFill/>
        </p:spPr>
        <p:txBody>
          <a:bodyPr wrap="square" rtlCol="0">
            <a:spAutoFit/>
          </a:bodyPr>
          <a:lstStyle/>
          <a:p>
            <a:pPr marL="342900" indent="-342900" algn="just">
              <a:lnSpc>
                <a:spcPct val="150000"/>
              </a:lnSpc>
              <a:buFont typeface="Arial" pitchFamily="34" charset="0"/>
              <a:buChar char="•"/>
            </a:pPr>
            <a:r>
              <a:rPr lang="en-US" sz="1600" dirty="0">
                <a:latin typeface="Times New Roman" pitchFamily="18" charset="0"/>
                <a:cs typeface="Times New Roman" pitchFamily="18" charset="0"/>
              </a:rPr>
              <a:t>The existing system addresses vulnerabilities in IoT-based smart sensing systems deployed in challenging environments. </a:t>
            </a:r>
          </a:p>
          <a:p>
            <a:pPr marL="342900" indent="-342900" algn="just">
              <a:lnSpc>
                <a:spcPct val="150000"/>
              </a:lnSpc>
              <a:buFont typeface="Arial" pitchFamily="34" charset="0"/>
              <a:buChar char="•"/>
            </a:pPr>
            <a:r>
              <a:rPr lang="en-US" sz="1600" dirty="0">
                <a:latin typeface="Times New Roman" pitchFamily="18" charset="0"/>
                <a:cs typeface="Times New Roman" pitchFamily="18" charset="0"/>
              </a:rPr>
              <a:t>Its objective is to accurately detect IoT sensor behavior in various scenarios, including normal operation, sensor faults, and security attacks.</a:t>
            </a:r>
          </a:p>
          <a:p>
            <a:pPr marL="342900" indent="-342900" algn="just">
              <a:lnSpc>
                <a:spcPct val="150000"/>
              </a:lnSpc>
              <a:buFont typeface="Arial" pitchFamily="34" charset="0"/>
              <a:buChar char="•"/>
            </a:pPr>
            <a:r>
              <a:rPr lang="en-US" sz="1600" dirty="0">
                <a:latin typeface="Times New Roman" pitchFamily="18" charset="0"/>
                <a:cs typeface="Times New Roman" pitchFamily="18" charset="0"/>
              </a:rPr>
              <a:t> To achieve this, the system employs an approach based on spatial correlation theory, validated using Moran's I index, and utilizes machine learning models like CART, RF, and SVM for classification. Real-time anomaly detection is enabled through edge computing technology. </a:t>
            </a:r>
          </a:p>
          <a:p>
            <a:pPr marL="342900" indent="-342900" algn="just">
              <a:lnSpc>
                <a:spcPct val="150000"/>
              </a:lnSpc>
              <a:buFont typeface="Arial" pitchFamily="34" charset="0"/>
              <a:buChar char="•"/>
            </a:pPr>
            <a:r>
              <a:rPr lang="en-US" sz="1600" dirty="0">
                <a:latin typeface="Times New Roman" pitchFamily="18" charset="0"/>
                <a:cs typeface="Times New Roman" pitchFamily="18" charset="0"/>
              </a:rPr>
              <a:t>The system assumes attackers with significant computational resources and emphasizes the need for robust detection methods. </a:t>
            </a:r>
          </a:p>
          <a:p>
            <a:pPr marL="342900" indent="-342900" algn="just">
              <a:lnSpc>
                <a:spcPct val="150000"/>
              </a:lnSpc>
              <a:buFont typeface="Arial" pitchFamily="34" charset="0"/>
              <a:buChar char="•"/>
            </a:pPr>
            <a:r>
              <a:rPr lang="en-US" sz="1600" dirty="0">
                <a:latin typeface="Times New Roman" pitchFamily="18" charset="0"/>
                <a:cs typeface="Times New Roman" pitchFamily="18" charset="0"/>
              </a:rPr>
              <a:t>It comprises three phases: preprocessing, outlier detection, and spatial correlation-based classification, ultimately distinguishing normal behavior from outliers and accurately categorizing detected outliers as sensor failures or security attacks.</a:t>
            </a:r>
          </a:p>
        </p:txBody>
      </p:sp>
      <p:sp>
        <p:nvSpPr>
          <p:cNvPr id="7" name="TextBox 6">
            <a:extLst>
              <a:ext uri="{FF2B5EF4-FFF2-40B4-BE49-F238E27FC236}">
                <a16:creationId xmlns:a16="http://schemas.microsoft.com/office/drawing/2014/main" id="{800B37D1-2288-47A1-EF5D-F434E64B1E79}"/>
              </a:ext>
            </a:extLst>
          </p:cNvPr>
          <p:cNvSpPr txBox="1"/>
          <p:nvPr/>
        </p:nvSpPr>
        <p:spPr>
          <a:xfrm>
            <a:off x="0" y="796737"/>
            <a:ext cx="9144000" cy="498663"/>
          </a:xfrm>
          <a:prstGeom prst="rect">
            <a:avLst/>
          </a:prstGeom>
          <a:noFill/>
        </p:spPr>
        <p:txBody>
          <a:bodyPr wrap="square">
            <a:spAutoFit/>
          </a:bodyPr>
          <a:lstStyle/>
          <a:p>
            <a:pPr algn="ctr">
              <a:lnSpc>
                <a:spcPct val="150000"/>
              </a:lnSpc>
            </a:pPr>
            <a:r>
              <a:rPr lang="en-US" sz="2000" b="1" u="sng" dirty="0">
                <a:latin typeface="Times New Roman" pitchFamily="18" charset="0"/>
                <a:cs typeface="Times New Roman" pitchFamily="18" charset="0"/>
              </a:rPr>
              <a:t>RELATED WORK </a:t>
            </a:r>
            <a:endParaRPr lang="en-US" sz="2000" u="sng" dirty="0">
              <a:solidFill>
                <a:srgbClr val="006666"/>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09B1FAB3-9768-24AE-18FE-38498D023B8B}"/>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5" name="Footer Placeholder 4">
            <a:extLst>
              <a:ext uri="{FF2B5EF4-FFF2-40B4-BE49-F238E27FC236}">
                <a16:creationId xmlns:a16="http://schemas.microsoft.com/office/drawing/2014/main" id="{57479ABA-1A48-96E9-37AF-A7FAEA8BB12C}"/>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326601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DE0B1-E701-CBD8-4143-8CB390AC1AFF}"/>
              </a:ext>
            </a:extLst>
          </p:cNvPr>
          <p:cNvSpPr txBox="1"/>
          <p:nvPr/>
        </p:nvSpPr>
        <p:spPr>
          <a:xfrm>
            <a:off x="2286000" y="819090"/>
            <a:ext cx="4572000" cy="400110"/>
          </a:xfrm>
          <a:prstGeom prst="rect">
            <a:avLst/>
          </a:prstGeom>
          <a:noFill/>
        </p:spPr>
        <p:txBody>
          <a:bodyPr wrap="square">
            <a:spAutoFit/>
          </a:bodyPr>
          <a:lstStyle/>
          <a:p>
            <a:pPr algn="ctr"/>
            <a:r>
              <a:rPr lang="en-US" sz="2000" b="1" u="sng" dirty="0">
                <a:latin typeface="Times New Roman" pitchFamily="18" charset="0"/>
                <a:cs typeface="Times New Roman" pitchFamily="18" charset="0"/>
              </a:rPr>
              <a:t>METHODOLOGY</a:t>
            </a:r>
            <a:endParaRPr lang="en-US" sz="1400" b="1" u="sng"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7D42B20-5E11-EF03-F82B-A3B2E58363AA}"/>
              </a:ext>
            </a:extLst>
          </p:cNvPr>
          <p:cNvSpPr txBox="1"/>
          <p:nvPr/>
        </p:nvSpPr>
        <p:spPr>
          <a:xfrm>
            <a:off x="685800" y="1676400"/>
            <a:ext cx="8001000" cy="411074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Focus on Sensor Reliability: The methodology aims to enhance sensor reliability in data-driven systems.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Utilization of Deep Learning Techniques: Deep learning methods will be employed to detect sensor faults effectively.</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Data-Driven Approach: The approach relies on a diverse dataset comprising sensor readings under various conditions.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Efficient Fault Detection: The goal is to promptly and accurately identify sensor faults.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Systematic Evaluation of Techniques: Multiple deep learning architectures and techniques will be explored and assessed.</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Identification of Optimal Method: The methodology seeks to identify the most efficient and precise sensor fault detection approach.</a:t>
            </a:r>
          </a:p>
        </p:txBody>
      </p:sp>
      <p:sp>
        <p:nvSpPr>
          <p:cNvPr id="3" name="Date Placeholder 3">
            <a:extLst>
              <a:ext uri="{FF2B5EF4-FFF2-40B4-BE49-F238E27FC236}">
                <a16:creationId xmlns:a16="http://schemas.microsoft.com/office/drawing/2014/main" id="{CF3050FA-3D70-FB81-0243-DA7463A84DF0}"/>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4" name="Footer Placeholder 4">
            <a:extLst>
              <a:ext uri="{FF2B5EF4-FFF2-40B4-BE49-F238E27FC236}">
                <a16:creationId xmlns:a16="http://schemas.microsoft.com/office/drawing/2014/main" id="{7D6EB915-E93B-0874-65FC-F823F347C6A7}"/>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72410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DE0B1-E701-CBD8-4143-8CB390AC1AFF}"/>
              </a:ext>
            </a:extLst>
          </p:cNvPr>
          <p:cNvSpPr txBox="1"/>
          <p:nvPr/>
        </p:nvSpPr>
        <p:spPr>
          <a:xfrm>
            <a:off x="0" y="935336"/>
            <a:ext cx="9144000" cy="400110"/>
          </a:xfrm>
          <a:prstGeom prst="rect">
            <a:avLst/>
          </a:prstGeom>
          <a:noFill/>
        </p:spPr>
        <p:txBody>
          <a:bodyPr wrap="square">
            <a:spAutoFit/>
          </a:bodyPr>
          <a:lstStyle/>
          <a:p>
            <a:pPr algn="ctr"/>
            <a:r>
              <a:rPr lang="en-US" sz="2000" b="1" u="sng" dirty="0">
                <a:latin typeface="Times New Roman" pitchFamily="18" charset="0"/>
                <a:cs typeface="Times New Roman" pitchFamily="18" charset="0"/>
              </a:rPr>
              <a:t>METHODOLOGY</a:t>
            </a:r>
            <a:endParaRPr lang="en-US" sz="1400" b="1" u="sng"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7D42B20-5E11-EF03-F82B-A3B2E58363AA}"/>
              </a:ext>
            </a:extLst>
          </p:cNvPr>
          <p:cNvSpPr txBox="1"/>
          <p:nvPr/>
        </p:nvSpPr>
        <p:spPr>
          <a:xfrm>
            <a:off x="571500" y="1981200"/>
            <a:ext cx="8001000" cy="374140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Wide Applicability: The outcomes of this research will have significant implications for a broad range of applications reliant on sensor measurements.</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Real-Time Fault Identification: The project aims to provide a solution for real-time identification of faulty sensor data, enhancing system dependability.</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Integration of Advanced Machine Learning: The work emphasizes the potential of integrating advanced machine learning techniques to ensure the reliability and precision of sensor data.</a:t>
            </a:r>
          </a:p>
          <a:p>
            <a:pPr marL="285750"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Advancing Sensor-Enabled Environments: Ultimately, the project contributes to advancing the state-of-the-art in sensor fault detection, heralding a new era of robust and trustworthy sensor-enabled environments.</a:t>
            </a:r>
          </a:p>
        </p:txBody>
      </p:sp>
      <p:sp>
        <p:nvSpPr>
          <p:cNvPr id="3" name="Date Placeholder 3">
            <a:extLst>
              <a:ext uri="{FF2B5EF4-FFF2-40B4-BE49-F238E27FC236}">
                <a16:creationId xmlns:a16="http://schemas.microsoft.com/office/drawing/2014/main" id="{E84B7E00-A505-3A23-5A24-04B6BBF17172}"/>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4" name="Footer Placeholder 4">
            <a:extLst>
              <a:ext uri="{FF2B5EF4-FFF2-40B4-BE49-F238E27FC236}">
                <a16:creationId xmlns:a16="http://schemas.microsoft.com/office/drawing/2014/main" id="{CB8A0739-8892-527F-6B39-9DEC694C805A}"/>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219313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DE0B1-E701-CBD8-4143-8CB390AC1AFF}"/>
              </a:ext>
            </a:extLst>
          </p:cNvPr>
          <p:cNvSpPr txBox="1"/>
          <p:nvPr/>
        </p:nvSpPr>
        <p:spPr>
          <a:xfrm>
            <a:off x="0" y="636518"/>
            <a:ext cx="9144000" cy="400110"/>
          </a:xfrm>
          <a:prstGeom prst="rect">
            <a:avLst/>
          </a:prstGeom>
          <a:noFill/>
        </p:spPr>
        <p:txBody>
          <a:bodyPr wrap="square">
            <a:spAutoFit/>
          </a:bodyPr>
          <a:lstStyle/>
          <a:p>
            <a:pPr algn="ctr"/>
            <a:r>
              <a:rPr lang="en-US" sz="2000" b="1" u="sng" dirty="0">
                <a:latin typeface="Times New Roman" pitchFamily="18" charset="0"/>
                <a:cs typeface="Times New Roman" pitchFamily="18" charset="0"/>
              </a:rPr>
              <a:t>METHODOLOGY</a:t>
            </a:r>
            <a:endParaRPr lang="en-US" sz="1400" b="1" u="sng"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EA6E871A-2108-D804-47B4-78B162616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9" y="1214438"/>
            <a:ext cx="4410075" cy="4290136"/>
          </a:xfrm>
          <a:prstGeom prst="rect">
            <a:avLst/>
          </a:prstGeom>
        </p:spPr>
      </p:pic>
      <p:sp>
        <p:nvSpPr>
          <p:cNvPr id="14" name="TextBox 13">
            <a:extLst>
              <a:ext uri="{FF2B5EF4-FFF2-40B4-BE49-F238E27FC236}">
                <a16:creationId xmlns:a16="http://schemas.microsoft.com/office/drawing/2014/main" id="{1DC64332-FD92-85D7-24EB-D2524AA95753}"/>
              </a:ext>
            </a:extLst>
          </p:cNvPr>
          <p:cNvSpPr txBox="1"/>
          <p:nvPr/>
        </p:nvSpPr>
        <p:spPr>
          <a:xfrm>
            <a:off x="35767" y="5647889"/>
            <a:ext cx="9144000" cy="338554"/>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Fig 1: Temperature sensor showing fault results </a:t>
            </a:r>
          </a:p>
        </p:txBody>
      </p:sp>
      <p:sp>
        <p:nvSpPr>
          <p:cNvPr id="3" name="Date Placeholder 3">
            <a:extLst>
              <a:ext uri="{FF2B5EF4-FFF2-40B4-BE49-F238E27FC236}">
                <a16:creationId xmlns:a16="http://schemas.microsoft.com/office/drawing/2014/main" id="{605894AF-80C4-69C6-608E-F2B2A6F5D483}"/>
              </a:ext>
            </a:extLst>
          </p:cNvPr>
          <p:cNvSpPr>
            <a:spLocks noGrp="1"/>
          </p:cNvSpPr>
          <p:nvPr>
            <p:ph type="dt" sz="half" idx="10"/>
          </p:nvPr>
        </p:nvSpPr>
        <p:spPr>
          <a:xfrm>
            <a:off x="628650" y="6356351"/>
            <a:ext cx="2057400" cy="365125"/>
          </a:xfrm>
        </p:spPr>
        <p:txBody>
          <a:bodyPr/>
          <a:lstStyle/>
          <a:p>
            <a:r>
              <a:rPr lang="en-US" dirty="0"/>
              <a:t>19-03-2024</a:t>
            </a:r>
            <a:endParaRPr lang="en-IN" dirty="0"/>
          </a:p>
        </p:txBody>
      </p:sp>
      <p:sp>
        <p:nvSpPr>
          <p:cNvPr id="4" name="Footer Placeholder 4">
            <a:extLst>
              <a:ext uri="{FF2B5EF4-FFF2-40B4-BE49-F238E27FC236}">
                <a16:creationId xmlns:a16="http://schemas.microsoft.com/office/drawing/2014/main" id="{242B92A6-8E5D-0FA6-7961-3811E449C3C0}"/>
              </a:ext>
            </a:extLst>
          </p:cNvPr>
          <p:cNvSpPr>
            <a:spLocks noGrp="1"/>
          </p:cNvSpPr>
          <p:nvPr>
            <p:ph type="ftr" sz="quarter" idx="11"/>
          </p:nvPr>
        </p:nvSpPr>
        <p:spPr>
          <a:xfrm>
            <a:off x="3028950" y="6356351"/>
            <a:ext cx="3086100" cy="365125"/>
          </a:xfrm>
        </p:spPr>
        <p:txBody>
          <a:bodyPr/>
          <a:lstStyle/>
          <a:p>
            <a:r>
              <a:rPr lang="en-IN" dirty="0"/>
              <a:t>Seshadri Rao Gudlavalleru Engineering College</a:t>
            </a:r>
          </a:p>
        </p:txBody>
      </p:sp>
    </p:spTree>
    <p:extLst>
      <p:ext uri="{BB962C8B-B14F-4D97-AF65-F5344CB8AC3E}">
        <p14:creationId xmlns:p14="http://schemas.microsoft.com/office/powerpoint/2010/main" val="106501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1115</TotalTime>
  <Words>2100</Words>
  <Application>Microsoft Office PowerPoint</Application>
  <PresentationFormat>On-screen Show (4:3)</PresentationFormat>
  <Paragraphs>134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Outline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Sandeep Mopidevi;SANDEEP_PC</dc:creator>
  <cp:lastModifiedBy>SANDEEP_PC</cp:lastModifiedBy>
  <cp:revision>105</cp:revision>
  <dcterms:created xsi:type="dcterms:W3CDTF">2021-03-30T15:18:06Z</dcterms:created>
  <dcterms:modified xsi:type="dcterms:W3CDTF">2025-01-08T10:15:05Z</dcterms:modified>
</cp:coreProperties>
</file>