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43FD6-F0E5-E5E6-5568-0ED47068CAAD}" v="554" dt="2024-10-02T10:17:42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1036" y="205821"/>
            <a:ext cx="9067800" cy="956163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/>
                <a:cs typeface="Times New Roman"/>
              </a:rPr>
              <a:t>Exoplanet Detection Using Machine Learning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5380" y="3024287"/>
            <a:ext cx="6428509" cy="263789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/>
                <a:cs typeface="Times New Roman"/>
              </a:rPr>
              <a:t>By</a:t>
            </a:r>
            <a:endParaRPr lang="en-US" sz="28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Krishna Balamohan                       21481A05I1</a:t>
            </a:r>
            <a:endParaRPr lang="en-US" sz="2400" dirty="0">
              <a:solidFill>
                <a:schemeClr val="tx1"/>
              </a:solidFill>
              <a:cs typeface="Calibri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Brahma Reddy                               21481A05F8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Yuva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Karthik</a:t>
            </a:r>
            <a:r>
              <a:rPr lang="en-US" sz="240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</a:t>
            </a:r>
            <a:r>
              <a:rPr lang="en-US" sz="2400" smtClean="0">
                <a:solidFill>
                  <a:schemeClr val="tx1"/>
                </a:solidFill>
                <a:latin typeface="Times New Roman"/>
                <a:cs typeface="Times New Roman"/>
              </a:rPr>
              <a:t>22485A0517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M. Durga Sai Sandeep                       21481A05D5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P. Siva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cs typeface="Times New Roman"/>
              </a:rPr>
              <a:t>Sagar</a:t>
            </a: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   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21481A05G4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Picsart_23-01-03_11-37-13-382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7608" y="1233255"/>
            <a:ext cx="1964055" cy="17197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7999" y="5674034"/>
            <a:ext cx="65809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b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/>
              <a:t>Dr. T. </a:t>
            </a:r>
            <a:r>
              <a:rPr lang="en-US" sz="2000" b="1" dirty="0" err="1"/>
              <a:t>Srinivasa</a:t>
            </a:r>
            <a:r>
              <a:rPr lang="en-US" sz="2000" b="1" dirty="0"/>
              <a:t> Rao, | M.TECH, PhD</a:t>
            </a:r>
            <a:endParaRPr lang="en-IN" sz="2000" b="1" dirty="0"/>
          </a:p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 Department of Computer Science and Engineering.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Exoplanet Detection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latin typeface="Times New Roman"/>
                <a:cs typeface="Times New Roman"/>
              </a:rPr>
              <a:t>Exoplanets are planets that orbit stars outside our solar system.</a:t>
            </a:r>
          </a:p>
          <a:p>
            <a:r>
              <a:rPr lang="en-GB" sz="2800" dirty="0">
                <a:latin typeface="Times New Roman"/>
                <a:cs typeface="Times New Roman"/>
              </a:rPr>
              <a:t>The Kepler Space Mission is a crucial tool for discovering these exoplanets, using the Transit Method, which observes a star's dimming as a planet passes in front of it.</a:t>
            </a:r>
          </a:p>
          <a:p>
            <a:r>
              <a:rPr lang="en-GB" sz="2800" dirty="0">
                <a:latin typeface="Times New Roman"/>
                <a:cs typeface="Times New Roman"/>
              </a:rPr>
              <a:t>Detecting exoplanets is important for understanding the formation of planetary systems and the potential for habitable worlds beyond Earth.</a:t>
            </a:r>
          </a:p>
          <a:p>
            <a:r>
              <a:rPr lang="en-GB" sz="2800" dirty="0">
                <a:latin typeface="Times New Roman"/>
                <a:cs typeface="Times New Roman"/>
              </a:rPr>
              <a:t>Machine Learning enhances the detection process by automating the classification of light curve data, making it more efficient and scalable for large datasets.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947"/>
            <a:ext cx="10972800" cy="1143000"/>
          </a:xfrm>
        </p:spPr>
        <p:txBody>
          <a:bodyPr>
            <a:normAutofit/>
          </a:bodyPr>
          <a:lstStyle/>
          <a:p>
            <a:r>
              <a:rPr sz="4800" dirty="0">
                <a:latin typeface="Times New Roman"/>
                <a:cs typeface="Times New Roman"/>
              </a:rPr>
              <a:t>Abstract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8204"/>
            <a:ext cx="6206837" cy="50410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GB" sz="2400" dirty="0">
                <a:latin typeface="Times New Roman"/>
                <a:ea typeface="+mn-lt"/>
                <a:cs typeface="+mn-lt"/>
              </a:rPr>
              <a:t>We developed a machine learning approach for exoplanet detection using data from the Kepler Space Mission. Our method focuses on </a:t>
            </a:r>
            <a:r>
              <a:rPr lang="en-GB" sz="2400" dirty="0" smtClean="0">
                <a:latin typeface="Times New Roman"/>
                <a:ea typeface="+mn-lt"/>
                <a:cs typeface="+mn-lt"/>
              </a:rPr>
              <a:t>pre-processing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light curve data and selecting the best features using the Orange tool. Various machine learning models were tested, including Logistic Regression, K-Nearest </a:t>
            </a:r>
            <a:r>
              <a:rPr lang="en-GB" sz="2400" dirty="0" err="1">
                <a:latin typeface="Times New Roman"/>
                <a:ea typeface="+mn-lt"/>
                <a:cs typeface="+mn-lt"/>
              </a:rPr>
              <a:t>Neighbors</a:t>
            </a:r>
            <a:r>
              <a:rPr lang="en-GB" sz="2400" dirty="0">
                <a:latin typeface="Times New Roman"/>
                <a:ea typeface="+mn-lt"/>
                <a:cs typeface="+mn-lt"/>
              </a:rPr>
              <a:t>, Decision Tree, Random Forest, Gradient Boosting, </a:t>
            </a:r>
            <a:r>
              <a:rPr lang="en-GB" sz="2400" dirty="0" err="1">
                <a:latin typeface="Times New Roman"/>
                <a:ea typeface="+mn-lt"/>
                <a:cs typeface="+mn-lt"/>
              </a:rPr>
              <a:t>XGBoost</a:t>
            </a:r>
            <a:r>
              <a:rPr lang="en-GB" sz="2400" dirty="0">
                <a:latin typeface="Times New Roman"/>
                <a:ea typeface="+mn-lt"/>
                <a:cs typeface="+mn-lt"/>
              </a:rPr>
              <a:t>, and </a:t>
            </a:r>
            <a:r>
              <a:rPr lang="en-GB" sz="2400" dirty="0" err="1">
                <a:latin typeface="Times New Roman"/>
                <a:ea typeface="+mn-lt"/>
                <a:cs typeface="+mn-lt"/>
              </a:rPr>
              <a:t>LightGBM</a:t>
            </a:r>
            <a:r>
              <a:rPr lang="en-GB" sz="2400" dirty="0">
                <a:latin typeface="Times New Roman"/>
                <a:ea typeface="+mn-lt"/>
                <a:cs typeface="+mn-lt"/>
              </a:rPr>
              <a:t>. </a:t>
            </a:r>
            <a:r>
              <a:rPr lang="en-GB" sz="2400" dirty="0" smtClean="0">
                <a:latin typeface="Times New Roman"/>
                <a:ea typeface="+mn-lt"/>
                <a:cs typeface="+mn-lt"/>
              </a:rPr>
              <a:t>This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approach automates and enhances the detection process, offering a </a:t>
            </a:r>
            <a:r>
              <a:rPr lang="en-GB" sz="2400" dirty="0" smtClean="0">
                <a:latin typeface="Times New Roman"/>
                <a:ea typeface="+mn-lt"/>
                <a:cs typeface="+mn-lt"/>
              </a:rPr>
              <a:t>scalable </a:t>
            </a:r>
            <a:r>
              <a:rPr lang="en-GB" sz="2400" dirty="0">
                <a:latin typeface="Times New Roman"/>
                <a:ea typeface="+mn-lt"/>
                <a:cs typeface="+mn-lt"/>
              </a:rPr>
              <a:t>solution for larger datasets like TESS, improving the accuracy and efficiency of exoplanet detection</a:t>
            </a:r>
            <a:r>
              <a:rPr lang="en-GB" sz="2400" dirty="0" smtClean="0">
                <a:latin typeface="Times New Roman"/>
                <a:ea typeface="+mn-lt"/>
                <a:cs typeface="+mn-lt"/>
              </a:rPr>
              <a:t>.</a:t>
            </a:r>
            <a:endParaRPr lang="en-GB" sz="24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54981" y="1528044"/>
            <a:ext cx="5015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/>
              <a:t>Algorithms Used:</a:t>
            </a:r>
          </a:p>
          <a:p>
            <a:pPr algn="just"/>
            <a:endParaRPr lang="en-IN" sz="2800" b="1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Logistic Regression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K-Nearest </a:t>
            </a:r>
            <a:r>
              <a:rPr lang="en-IN" sz="2800" dirty="0" err="1"/>
              <a:t>Neighbors</a:t>
            </a:r>
            <a:endParaRPr lang="en-IN" sz="2800" dirty="0"/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Decision Tree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Random Forest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Gradient Boosting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XGBoost Classifier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800" dirty="0"/>
              <a:t>LightGBM Classifier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Data Processing and Feature Extraction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800" b="1" dirty="0">
                <a:latin typeface="Times New Roman"/>
                <a:cs typeface="Times New Roman"/>
              </a:rPr>
              <a:t>Data </a:t>
            </a:r>
            <a:r>
              <a:rPr lang="en-GB" sz="2800" b="1" dirty="0" smtClean="0">
                <a:latin typeface="Times New Roman"/>
                <a:cs typeface="Times New Roman"/>
              </a:rPr>
              <a:t>Loading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/>
                <a:cs typeface="Times New Roman"/>
              </a:rPr>
              <a:t>Feature Creation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/>
                <a:cs typeface="Times New Roman"/>
              </a:rPr>
              <a:t>Data Cleaning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/>
                <a:cs typeface="Times New Roman"/>
              </a:rPr>
              <a:t>Feature Selection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/>
                <a:cs typeface="Times New Roman"/>
              </a:rPr>
              <a:t>Train-Test Split</a:t>
            </a:r>
            <a:endParaRPr lang="en-GB" sz="28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Machine Learning Algorithms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/>
                <a:cs typeface="Times New Roman"/>
              </a:rPr>
              <a:t>Algorithms </a:t>
            </a:r>
            <a:r>
              <a:rPr lang="en-GB" sz="2800" b="1" dirty="0" smtClean="0">
                <a:latin typeface="Times New Roman"/>
                <a:cs typeface="Times New Roman"/>
              </a:rPr>
              <a:t>Used</a:t>
            </a:r>
            <a:r>
              <a:rPr lang="en-GB" sz="2800" b="1" dirty="0">
                <a:latin typeface="Times New Roman"/>
                <a:cs typeface="Times New Roman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cs typeface="Times New Roman"/>
              </a:rPr>
              <a:t>Logistic Regression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cs typeface="Times New Roman"/>
              </a:rPr>
              <a:t>K-Nearest </a:t>
            </a:r>
            <a:r>
              <a:rPr lang="en-GB" sz="2400" dirty="0" err="1">
                <a:latin typeface="Times New Roman"/>
                <a:cs typeface="Times New Roman"/>
              </a:rPr>
              <a:t>Neighbors</a:t>
            </a:r>
            <a:endParaRPr lang="en-GB" sz="2400" dirty="0">
              <a:latin typeface="Times New Roman"/>
              <a:cs typeface="Times New Roman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cs typeface="Times New Roman"/>
              </a:rPr>
              <a:t>Decision Tree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cs typeface="Times New Roman"/>
              </a:rPr>
              <a:t>Random Forest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/>
                <a:cs typeface="Times New Roman"/>
              </a:rPr>
              <a:t>Gradient Boosting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err="1">
                <a:latin typeface="Times New Roman"/>
                <a:cs typeface="Times New Roman"/>
              </a:rPr>
              <a:t>XGBoost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latin typeface="Times New Roman"/>
                <a:cs typeface="Times New Roman"/>
              </a:rPr>
              <a:t>Classifier</a:t>
            </a:r>
            <a:endParaRPr lang="en-GB" sz="2400" dirty="0">
              <a:latin typeface="Times New Roman"/>
              <a:cs typeface="Times New Roman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err="1">
                <a:latin typeface="Times New Roman"/>
                <a:cs typeface="Times New Roman"/>
              </a:rPr>
              <a:t>LightGBM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lang="en-GB" sz="2400" dirty="0" smtClean="0">
                <a:latin typeface="Times New Roman"/>
                <a:cs typeface="Times New Roman"/>
              </a:rPr>
              <a:t>Classifier </a:t>
            </a:r>
          </a:p>
          <a:p>
            <a:endParaRPr lang="en-GB" sz="28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2800" dirty="0" err="1" smtClean="0">
                <a:latin typeface="Times New Roman"/>
                <a:cs typeface="Times New Roman"/>
              </a:rPr>
              <a:t>LightGBM</a:t>
            </a:r>
            <a:r>
              <a:rPr lang="en-GB" sz="2800" dirty="0" smtClean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and Random Forest </a:t>
            </a:r>
            <a:r>
              <a:rPr lang="en-GB" sz="2800" dirty="0" smtClean="0">
                <a:latin typeface="Times New Roman"/>
                <a:cs typeface="Times New Roman"/>
              </a:rPr>
              <a:t>may provide best performance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Base Paper Overview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800" dirty="0">
                <a:latin typeface="Times New Roman"/>
                <a:cs typeface="Times New Roman"/>
              </a:rPr>
              <a:t>Base Paper: 'Exoplanet Detection using Machine Learning' by Malik et al.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Introduces a machine learning technique for exoplanet detection using the transit method.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Algorithms used</a:t>
            </a:r>
            <a:r>
              <a:rPr lang="en-US" sz="2800" dirty="0">
                <a:latin typeface="Times New Roman"/>
                <a:cs typeface="Times New Roman"/>
              </a:rPr>
              <a:t>:</a:t>
            </a:r>
          </a:p>
          <a:p>
            <a:pPr lvl="1">
              <a:buChar char="•"/>
            </a:pPr>
            <a:r>
              <a:rPr lang="en-US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Box-fitting Least Squares (BLS)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TSFresh</a:t>
            </a:r>
            <a:endParaRPr lang="en-US" dirty="0">
              <a:solidFill>
                <a:srgbClr val="111111"/>
              </a:solidFill>
              <a:latin typeface="Times New Roman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dirty="0" err="1">
                <a:solidFill>
                  <a:srgbClr val="111111"/>
                </a:solidFill>
                <a:latin typeface="Times New Roman"/>
                <a:cs typeface="Calibri"/>
              </a:rPr>
              <a:t>LightGBM</a:t>
            </a:r>
            <a:endParaRPr lang="en-US" dirty="0">
              <a:solidFill>
                <a:srgbClr val="111111"/>
              </a:solidFill>
              <a:latin typeface="Times New Roman"/>
              <a:cs typeface="Calibri"/>
            </a:endParaRPr>
          </a:p>
          <a:p>
            <a:r>
              <a:rPr sz="2800" dirty="0">
                <a:latin typeface="Times New Roman"/>
                <a:cs typeface="Times New Roman"/>
              </a:rPr>
              <a:t>Achieved 94.8% AUC on Kepler data and 82% recall on TESS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Comparison with Base Paper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We used the Orange tool to rank and select the best features, optimizing the feature selection process.</a:t>
            </a:r>
          </a:p>
          <a:p>
            <a:r>
              <a:rPr lang="en-GB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Tested models: Logistic Regression, K-Nearest </a:t>
            </a:r>
            <a:r>
              <a:rPr lang="en-GB" sz="28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Neighbors</a:t>
            </a:r>
            <a:r>
              <a:rPr lang="en-GB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, Decision Tree Classifier, Random Forest Classifier, Gradient Boosting Classifier, </a:t>
            </a:r>
            <a:r>
              <a:rPr lang="en-GB" sz="28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XGBoost</a:t>
            </a:r>
            <a:r>
              <a:rPr lang="en-GB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Classifier, </a:t>
            </a:r>
            <a:r>
              <a:rPr lang="en-GB" sz="28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LightGBM</a:t>
            </a:r>
            <a:r>
              <a:rPr lang="en-GB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Classifier.</a:t>
            </a:r>
          </a:p>
          <a:p>
            <a:r>
              <a:rPr lang="en-GB" sz="28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LightGBM</a:t>
            </a:r>
            <a:r>
              <a:rPr lang="en-GB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and Random Forest delivered the best results.</a:t>
            </a:r>
          </a:p>
          <a:p>
            <a:r>
              <a:rPr lang="en-GB" sz="28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The Orange tool streamlined feature selection, enhancing both model efficiency and accuracy.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Why Our Approach is Better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GB" sz="2800" b="1" dirty="0">
                <a:latin typeface="Times New Roman"/>
                <a:cs typeface="Times New Roman"/>
              </a:rPr>
              <a:t>Optimized Feature </a:t>
            </a:r>
            <a:r>
              <a:rPr lang="en-GB" sz="2800" b="1" dirty="0" smtClean="0">
                <a:latin typeface="Times New Roman"/>
                <a:cs typeface="Times New Roman"/>
              </a:rPr>
              <a:t>Selection</a:t>
            </a:r>
          </a:p>
          <a:p>
            <a:pPr>
              <a:lnSpc>
                <a:spcPct val="200000"/>
              </a:lnSpc>
            </a:pPr>
            <a:r>
              <a:rPr lang="en-GB" sz="2800" b="1" dirty="0" smtClean="0">
                <a:latin typeface="Times New Roman"/>
                <a:cs typeface="Times New Roman"/>
              </a:rPr>
              <a:t>High </a:t>
            </a:r>
            <a:r>
              <a:rPr lang="en-GB" sz="2800" b="1" dirty="0">
                <a:latin typeface="Times New Roman"/>
                <a:cs typeface="Times New Roman"/>
              </a:rPr>
              <a:t>Accuracy and </a:t>
            </a:r>
            <a:r>
              <a:rPr lang="en-GB" sz="2800" b="1" dirty="0" smtClean="0">
                <a:latin typeface="Times New Roman"/>
                <a:cs typeface="Times New Roman"/>
              </a:rPr>
              <a:t>Precision</a:t>
            </a:r>
          </a:p>
          <a:p>
            <a:pPr>
              <a:lnSpc>
                <a:spcPct val="200000"/>
              </a:lnSpc>
            </a:pPr>
            <a:r>
              <a:rPr lang="en-GB" sz="2800" b="1" dirty="0" smtClean="0">
                <a:latin typeface="Times New Roman"/>
                <a:cs typeface="Times New Roman"/>
              </a:rPr>
              <a:t>Reduced </a:t>
            </a:r>
            <a:r>
              <a:rPr lang="en-GB" sz="2800" b="1" dirty="0">
                <a:latin typeface="Times New Roman"/>
                <a:cs typeface="Times New Roman"/>
              </a:rPr>
              <a:t>False </a:t>
            </a:r>
            <a:r>
              <a:rPr lang="en-GB" sz="2800" b="1" dirty="0" smtClean="0">
                <a:latin typeface="Times New Roman"/>
                <a:cs typeface="Times New Roman"/>
              </a:rPr>
              <a:t>Positives</a:t>
            </a:r>
          </a:p>
          <a:p>
            <a:pPr>
              <a:lnSpc>
                <a:spcPct val="200000"/>
              </a:lnSpc>
            </a:pPr>
            <a:r>
              <a:rPr lang="en-GB" sz="2800" b="1" dirty="0" smtClean="0">
                <a:latin typeface="Times New Roman"/>
                <a:cs typeface="Times New Roman"/>
              </a:rPr>
              <a:t>Scalability</a:t>
            </a:r>
          </a:p>
          <a:p>
            <a:pPr>
              <a:lnSpc>
                <a:spcPct val="200000"/>
              </a:lnSpc>
            </a:pPr>
            <a:r>
              <a:rPr lang="en-GB" sz="2800" b="1" dirty="0" smtClean="0">
                <a:latin typeface="Times New Roman"/>
                <a:cs typeface="Times New Roman"/>
              </a:rPr>
              <a:t>Automated </a:t>
            </a:r>
            <a:r>
              <a:rPr lang="en-GB" sz="2800" b="1" dirty="0">
                <a:latin typeface="Times New Roman"/>
                <a:cs typeface="Times New Roman"/>
              </a:rPr>
              <a:t>and </a:t>
            </a:r>
            <a:r>
              <a:rPr lang="en-GB" sz="2800" b="1" dirty="0" smtClean="0">
                <a:latin typeface="Times New Roman"/>
                <a:cs typeface="Times New Roman"/>
              </a:rPr>
              <a:t>Efficient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Conclusion and Future Work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GB" sz="2800" b="1" dirty="0">
                <a:latin typeface="Times New Roman"/>
                <a:cs typeface="Times New Roman"/>
              </a:rPr>
              <a:t>Conclusion: </a:t>
            </a:r>
            <a:r>
              <a:rPr lang="en-GB" sz="2800" dirty="0">
                <a:latin typeface="Times New Roman"/>
                <a:cs typeface="Times New Roman"/>
              </a:rPr>
              <a:t>Our machine learning models, particularly </a:t>
            </a:r>
            <a:r>
              <a:rPr lang="en-GB" sz="2800" dirty="0" err="1">
                <a:latin typeface="Times New Roman"/>
                <a:cs typeface="Times New Roman"/>
              </a:rPr>
              <a:t>LightGBM</a:t>
            </a:r>
            <a:r>
              <a:rPr lang="en-GB" sz="2800" dirty="0">
                <a:latin typeface="Times New Roman"/>
                <a:cs typeface="Times New Roman"/>
              </a:rPr>
              <a:t> and Random Forest, demonstrated excellent performance in detecting exoplanet candidates, achieving high accuracy, precision, and recall. Using the Orange tool for feature selection streamlined the process and enhanced model efficiency.</a:t>
            </a:r>
          </a:p>
          <a:p>
            <a:pPr algn="just"/>
            <a:endParaRPr lang="en-GB" sz="2800" dirty="0">
              <a:latin typeface="Times New Roman"/>
              <a:cs typeface="Times New Roman"/>
            </a:endParaRPr>
          </a:p>
          <a:p>
            <a:pPr algn="just"/>
            <a:r>
              <a:rPr lang="en-GB" sz="2800" b="1" dirty="0">
                <a:latin typeface="Times New Roman"/>
                <a:cs typeface="Times New Roman"/>
              </a:rPr>
              <a:t>Future Work: </a:t>
            </a:r>
            <a:r>
              <a:rPr lang="en-GB" sz="2800" dirty="0">
                <a:latin typeface="Times New Roman"/>
                <a:cs typeface="Times New Roman"/>
              </a:rPr>
              <a:t>We plan to apply this approach to larger datasets like TESS, improving model scalability. Additionally, exploring advanced feature selection methods and integrating real-time data will further enhance the system’s ability to detect exoplanets with greater precision and adaptability.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550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Office Theme</vt:lpstr>
      <vt:lpstr>Exoplanet Detection Using Machine Learning</vt:lpstr>
      <vt:lpstr>Introduction to Exoplanet Detection</vt:lpstr>
      <vt:lpstr>Abstract</vt:lpstr>
      <vt:lpstr>Data Processing and Feature Extraction</vt:lpstr>
      <vt:lpstr>Machine Learning Algorithms</vt:lpstr>
      <vt:lpstr>Base Paper Overview</vt:lpstr>
      <vt:lpstr>Comparison with Base Paper</vt:lpstr>
      <vt:lpstr>Why Our Approach is Better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 in Extraterrestrial Space Using Machine Learning</dc:title>
  <dc:subject/>
  <dc:creator>SANDEEP_PC;Sandeep Mopidevi</dc:creator>
  <cp:keywords/>
  <dc:description>generated using python-pptx</dc:description>
  <cp:lastModifiedBy>SANDEEP_PC</cp:lastModifiedBy>
  <cp:revision>237</cp:revision>
  <dcterms:created xsi:type="dcterms:W3CDTF">2013-01-27T09:14:16Z</dcterms:created>
  <dcterms:modified xsi:type="dcterms:W3CDTF">2024-12-19T13:25:19Z</dcterms:modified>
  <cp:category/>
</cp:coreProperties>
</file>