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4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0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C33BB-D3BB-409A-A44F-A748DA1DEF62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88862F-4CC7-4C7D-A9CB-C84F7266A2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San Francisco Crime Classification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 smtClean="0"/>
              <a:t>Darshan </a:t>
            </a:r>
            <a:r>
              <a:rPr lang="en-US" dirty="0" err="1" smtClean="0"/>
              <a:t>Masti</a:t>
            </a:r>
            <a:r>
              <a:rPr lang="en-US" dirty="0"/>
              <a:t> </a:t>
            </a:r>
            <a:r>
              <a:rPr lang="en-US" dirty="0" err="1" smtClean="0"/>
              <a:t>prakash</a:t>
            </a:r>
            <a:endParaRPr lang="en-US" dirty="0" smtClean="0"/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 smtClean="0"/>
              <a:t>Prakash Arumugam</a:t>
            </a:r>
          </a:p>
          <a:p>
            <a:pPr marL="342900" indent="-342900" algn="r">
              <a:buFont typeface="Wingdings" panose="05000000000000000000" pitchFamily="2" charset="2"/>
              <a:buChar char="Ø"/>
            </a:pPr>
            <a:r>
              <a:rPr lang="en-US" dirty="0" smtClean="0"/>
              <a:t>Brahmachaithanya Sadashiva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28381"/>
          </a:xfrm>
        </p:spPr>
        <p:txBody>
          <a:bodyPr/>
          <a:lstStyle/>
          <a:p>
            <a:r>
              <a:rPr lang="en-US" sz="3600" b="1" dirty="0"/>
              <a:t>J48 Decision </a:t>
            </a:r>
            <a:r>
              <a:rPr lang="en-US" sz="3600" b="1" dirty="0" smtClean="0"/>
              <a:t>Tree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we predict whether the crime occurred is a Violent or Non-Violent Crime based on the </a:t>
            </a:r>
            <a:r>
              <a:rPr lang="en-US" dirty="0" smtClean="0"/>
              <a:t>previous crime </a:t>
            </a:r>
            <a:r>
              <a:rPr lang="en-US" dirty="0"/>
              <a:t>records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Since we have all the </a:t>
            </a:r>
            <a:r>
              <a:rPr lang="en-US" dirty="0" smtClean="0"/>
              <a:t>attributes as </a:t>
            </a:r>
            <a:r>
              <a:rPr lang="en-US" dirty="0"/>
              <a:t>nominal (categorical) we can apply this algorithm. Also, our dataset is sufficiently large which </a:t>
            </a:r>
            <a:r>
              <a:rPr lang="en-US" dirty="0" smtClean="0"/>
              <a:t>makes decision </a:t>
            </a:r>
            <a:r>
              <a:rPr lang="en-US" dirty="0"/>
              <a:t>tree a perfect candidate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Tree pruning is performed in order to remove anomalies in the training data due to noise or </a:t>
            </a:r>
            <a:r>
              <a:rPr lang="en-US" dirty="0" smtClean="0"/>
              <a:t>outliers. The </a:t>
            </a:r>
            <a:r>
              <a:rPr lang="en-US" dirty="0"/>
              <a:t>pruned trees are smaller and less complex. This also is carried out so as to increase the </a:t>
            </a:r>
            <a:r>
              <a:rPr lang="en-US" dirty="0" smtClean="0"/>
              <a:t>prediction accuracy.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57553"/>
              </p:ext>
            </p:extLst>
          </p:nvPr>
        </p:nvGraphicFramePr>
        <p:xfrm>
          <a:off x="1518603" y="4214241"/>
          <a:ext cx="2540000" cy="14478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00"/>
                <a:gridCol w="11049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M </a:t>
                      </a:r>
                      <a:r>
                        <a:rPr lang="en-US" sz="1050" dirty="0" smtClean="0">
                          <a:effectLst/>
                        </a:rPr>
                        <a:t>: </a:t>
                      </a:r>
                      <a:r>
                        <a:rPr lang="en-US" sz="10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number of instances per leaf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02803"/>
              </p:ext>
            </p:extLst>
          </p:nvPr>
        </p:nvGraphicFramePr>
        <p:xfrm>
          <a:off x="5889085" y="4214241"/>
          <a:ext cx="254000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00"/>
                <a:gridCol w="1104900"/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:  Number of folds</a:t>
                      </a:r>
                      <a:endParaRPr lang="en-US" sz="105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68.77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68.93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3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able to classify large amount of data with accuracy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Since it is an ensemble learning method for classification that constructs a number of decision trees at training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 basic idea is that weak learners can come together and form a strong learner.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49142"/>
              </p:ext>
            </p:extLst>
          </p:nvPr>
        </p:nvGraphicFramePr>
        <p:xfrm>
          <a:off x="2926778" y="3621025"/>
          <a:ext cx="4424997" cy="1333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123"/>
                <a:gridCol w="1924874"/>
              </a:tblGrid>
              <a:tr h="266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Trees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7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59.66%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7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64.36%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7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67.61%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667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64.61%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Based on our analysis Southern District has more number of crime incidents and the police can allocate resources according to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have used three classification  models and found that J48 is the best model for our data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Based on clustering results , new clusters are formed depending on the crime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Our results have shown that Richmond district is the safest district in </a:t>
            </a:r>
            <a:r>
              <a:rPr lang="en-US" dirty="0"/>
              <a:t>San Francisco </a:t>
            </a:r>
            <a:r>
              <a:rPr lang="en-US" dirty="0" smtClean="0"/>
              <a:t>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Set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Dataset contains crime incidents derived from </a:t>
            </a:r>
            <a:r>
              <a:rPr lang="en-US" dirty="0" smtClean="0"/>
              <a:t>San Francisco Police Department  </a:t>
            </a:r>
            <a:r>
              <a:rPr lang="en-US" dirty="0" smtClean="0"/>
              <a:t>Reporting system. The data range from 1/1/2003 to 5/13/2015.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Attributes : Date , District , Crime Category , Longitude and Latitude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</a:t>
            </a:r>
          </a:p>
          <a:p>
            <a:pPr marL="0" indent="0">
              <a:buNone/>
            </a:pPr>
            <a:r>
              <a:rPr lang="en-US" dirty="0" smtClean="0"/>
              <a:t>Predicting the crime category based on the given time and location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Eliminated the duplicate values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Different crime categories are grouped under two categories “Violent” and “Non-Violent”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Slice </a:t>
            </a:r>
            <a:r>
              <a:rPr lang="en-US" dirty="0" smtClean="0"/>
              <a:t>and Diced </a:t>
            </a:r>
            <a:r>
              <a:rPr lang="en-US" dirty="0"/>
              <a:t>the Dates column to create new </a:t>
            </a:r>
            <a:r>
              <a:rPr lang="en-US" dirty="0" smtClean="0"/>
              <a:t>attributes </a:t>
            </a:r>
            <a:r>
              <a:rPr lang="en-US" dirty="0"/>
              <a:t>Day,Month,Year and </a:t>
            </a:r>
            <a:r>
              <a:rPr lang="en-US" dirty="0" smtClean="0"/>
              <a:t>Hour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717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 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21209"/>
            <a:ext cx="10058400" cy="5347780"/>
          </a:xfrm>
        </p:spPr>
      </p:pic>
    </p:spTree>
    <p:extLst>
      <p:ext uri="{BB962C8B-B14F-4D97-AF65-F5344CB8AC3E}">
        <p14:creationId xmlns:p14="http://schemas.microsoft.com/office/powerpoint/2010/main" val="30423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5813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" y="128016"/>
            <a:ext cx="10762487" cy="5843015"/>
          </a:xfrm>
        </p:spPr>
      </p:pic>
    </p:spTree>
    <p:extLst>
      <p:ext uri="{BB962C8B-B14F-4D97-AF65-F5344CB8AC3E}">
        <p14:creationId xmlns:p14="http://schemas.microsoft.com/office/powerpoint/2010/main" val="24919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4101"/>
          </a:xfrm>
        </p:spPr>
        <p:txBody>
          <a:bodyPr/>
          <a:lstStyle/>
          <a:p>
            <a:r>
              <a:rPr lang="en-US" dirty="0" smtClean="0"/>
              <a:t>Plotting incidents on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060705"/>
            <a:ext cx="10661904" cy="5102352"/>
          </a:xfrm>
        </p:spPr>
      </p:pic>
    </p:spTree>
    <p:extLst>
      <p:ext uri="{BB962C8B-B14F-4D97-AF65-F5344CB8AC3E}">
        <p14:creationId xmlns:p14="http://schemas.microsoft.com/office/powerpoint/2010/main" val="29225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05909" y="3744817"/>
          <a:ext cx="9641142" cy="192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306"/>
                <a:gridCol w="1377306"/>
                <a:gridCol w="1377306"/>
                <a:gridCol w="1377306"/>
                <a:gridCol w="1377306"/>
                <a:gridCol w="1377306"/>
                <a:gridCol w="1377306"/>
              </a:tblGrid>
              <a:tr h="48247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Full Data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b"/>
                </a:tc>
              </a:tr>
              <a:tr h="482473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43786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9021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5542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2956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4647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21620</a:t>
                      </a:r>
                    </a:p>
                  </a:txBody>
                  <a:tcPr marL="68580" marR="68580" marT="0" marB="0" anchor="b"/>
                </a:tc>
              </a:tr>
              <a:tr h="482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-122.423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-122.431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-122.39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-122.487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-122.456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-122.412</a:t>
                      </a:r>
                    </a:p>
                  </a:txBody>
                  <a:tcPr marL="68580" marR="68580" marT="0" marB="0" anchor="b"/>
                </a:tc>
              </a:tr>
              <a:tr h="482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37.7731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37.7668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37.803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37.754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37.755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37.7745</a:t>
                      </a: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7864" y="1965960"/>
            <a:ext cx="99578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Police districts are not the logical grouping based on crime distribution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Geographical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in the data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form the logical groups  based 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crime distribution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Means clustering is used to form 5 groups  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637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Plotting the new centroids of each cluster from K-Means on map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941832"/>
            <a:ext cx="10552176" cy="4918013"/>
          </a:xfrm>
        </p:spPr>
      </p:pic>
    </p:spTree>
    <p:extLst>
      <p:ext uri="{BB962C8B-B14F-4D97-AF65-F5344CB8AC3E}">
        <p14:creationId xmlns:p14="http://schemas.microsoft.com/office/powerpoint/2010/main" val="14648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455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Data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06424"/>
            <a:ext cx="10058400" cy="47626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Naïve Bayes classifier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 </a:t>
            </a:r>
            <a:r>
              <a:rPr lang="en-US" dirty="0" smtClean="0"/>
              <a:t>This </a:t>
            </a:r>
            <a:r>
              <a:rPr lang="en-US" dirty="0"/>
              <a:t>method is </a:t>
            </a:r>
            <a:r>
              <a:rPr lang="en-US" dirty="0" smtClean="0"/>
              <a:t>used find </a:t>
            </a:r>
            <a:r>
              <a:rPr lang="en-US" dirty="0"/>
              <a:t>the most probable months </a:t>
            </a:r>
            <a:r>
              <a:rPr lang="en-US" dirty="0" smtClean="0"/>
              <a:t>in </a:t>
            </a:r>
            <a:r>
              <a:rPr lang="en-US" dirty="0"/>
              <a:t>which crime incidents are high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Naïve Bayes used  </a:t>
            </a:r>
            <a:r>
              <a:rPr lang="en-US" dirty="0"/>
              <a:t>because of its simplicity, fast to train and to </a:t>
            </a:r>
            <a:r>
              <a:rPr lang="en-US" dirty="0" smtClean="0"/>
              <a:t>classify characteristics.</a:t>
            </a:r>
          </a:p>
          <a:p>
            <a:pPr marL="0" indent="0">
              <a:buNone/>
            </a:pPr>
            <a:r>
              <a:rPr lang="en-US" b="1" dirty="0" smtClean="0"/>
              <a:t>Results :</a:t>
            </a:r>
          </a:p>
          <a:p>
            <a:pPr marL="0" indent="0">
              <a:buNone/>
            </a:pPr>
            <a:r>
              <a:rPr lang="en-US" dirty="0"/>
              <a:t>Conditional Probability of </a:t>
            </a:r>
            <a:r>
              <a:rPr lang="en-US" dirty="0" smtClean="0"/>
              <a:t>Crime </a:t>
            </a:r>
            <a:r>
              <a:rPr lang="en-US" dirty="0"/>
              <a:t>Incidents every month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Conditional Probability of Non-Violent and Violent Crime Incidents in a Month: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6399"/>
              </p:ext>
            </p:extLst>
          </p:nvPr>
        </p:nvGraphicFramePr>
        <p:xfrm>
          <a:off x="1168718" y="3751326"/>
          <a:ext cx="9922957" cy="637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34"/>
                <a:gridCol w="717169"/>
                <a:gridCol w="744564"/>
                <a:gridCol w="717169"/>
                <a:gridCol w="717169"/>
                <a:gridCol w="717169"/>
                <a:gridCol w="717169"/>
                <a:gridCol w="717169"/>
                <a:gridCol w="717169"/>
                <a:gridCol w="717169"/>
                <a:gridCol w="717169"/>
                <a:gridCol w="717169"/>
                <a:gridCol w="717169"/>
              </a:tblGrid>
              <a:tr h="208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9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Probability Of Crimes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0.079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56043"/>
              </p:ext>
            </p:extLst>
          </p:nvPr>
        </p:nvGraphicFramePr>
        <p:xfrm>
          <a:off x="1168721" y="5122842"/>
          <a:ext cx="9922953" cy="736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2346"/>
                <a:gridCol w="739460"/>
                <a:gridCol w="738489"/>
                <a:gridCol w="738489"/>
                <a:gridCol w="738489"/>
                <a:gridCol w="739460"/>
                <a:gridCol w="739460"/>
                <a:gridCol w="739460"/>
                <a:gridCol w="739460"/>
                <a:gridCol w="739460"/>
                <a:gridCol w="739460"/>
                <a:gridCol w="739460"/>
                <a:gridCol w="739460"/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Month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1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Non-Violent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Violent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0.292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6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598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San Francisco Crime Classification </vt:lpstr>
      <vt:lpstr>Problem Statement </vt:lpstr>
      <vt:lpstr>Data Preprocessing : </vt:lpstr>
      <vt:lpstr>Data Visualization  </vt:lpstr>
      <vt:lpstr>PowerPoint Presentation</vt:lpstr>
      <vt:lpstr>Plotting incidents on map</vt:lpstr>
      <vt:lpstr>K Means Clustering  </vt:lpstr>
      <vt:lpstr>Plotting the new centroids of each cluster from K-Means on map</vt:lpstr>
      <vt:lpstr>                  Data Classification </vt:lpstr>
      <vt:lpstr>J48 Decision Tree</vt:lpstr>
      <vt:lpstr>Random Forest:</vt:lpstr>
      <vt:lpstr>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Francisco Crime Classification</dc:title>
  <dc:creator>brahmachaithanya sadashiva</dc:creator>
  <cp:lastModifiedBy>brahmachaithanya sadashiva</cp:lastModifiedBy>
  <cp:revision>38</cp:revision>
  <dcterms:created xsi:type="dcterms:W3CDTF">2016-04-27T15:46:41Z</dcterms:created>
  <dcterms:modified xsi:type="dcterms:W3CDTF">2016-04-28T22:13:08Z</dcterms:modified>
</cp:coreProperties>
</file>